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2"/>
  </p:notesMasterIdLst>
  <p:sldIdLst>
    <p:sldId id="277" r:id="rId5"/>
    <p:sldId id="278" r:id="rId6"/>
    <p:sldId id="294" r:id="rId7"/>
    <p:sldId id="262" r:id="rId8"/>
    <p:sldId id="274" r:id="rId9"/>
    <p:sldId id="272" r:id="rId10"/>
    <p:sldId id="273" r:id="rId11"/>
    <p:sldId id="300" r:id="rId12"/>
    <p:sldId id="293" r:id="rId13"/>
    <p:sldId id="298" r:id="rId14"/>
    <p:sldId id="297" r:id="rId15"/>
    <p:sldId id="299" r:id="rId16"/>
    <p:sldId id="296" r:id="rId17"/>
    <p:sldId id="267" r:id="rId18"/>
    <p:sldId id="295" r:id="rId19"/>
    <p:sldId id="291" r:id="rId20"/>
    <p:sldId id="302"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34E4E2-A092-DCEF-A3EA-4C7D74111087}" v="119" dt="2024-01-11T17:24:13.649"/>
    <p1510:client id="{64705440-E521-47C0-8EEA-E79CBB7DF7EE}" v="1" vWet="3" dt="2024-01-11T15:34:13.773"/>
    <p1510:client id="{DDA05A7C-C39C-FC19-A42F-332D0A2982D2}" v="2" dt="2024-01-11T15:34:20.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8B428-D7DE-4C27-A807-1D04D3D5C2A8}" type="datetimeFigureOut">
              <a:rPr kumimoji="1" lang="ja-JP" altLang="en-US" smtClean="0"/>
              <a:t>2024/1/16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F1310F-3191-43DB-8F04-B85A27AC0AAF}" type="slidenum">
              <a:rPr kumimoji="1" lang="ja-JP" altLang="en-US" smtClean="0"/>
              <a:t>‹#›</a:t>
            </a:fld>
            <a:endParaRPr kumimoji="1" lang="ja-JP" altLang="en-US"/>
          </a:p>
        </p:txBody>
      </p:sp>
    </p:spTree>
    <p:extLst>
      <p:ext uri="{BB962C8B-B14F-4D97-AF65-F5344CB8AC3E}">
        <p14:creationId xmlns:p14="http://schemas.microsoft.com/office/powerpoint/2010/main" val="4125278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7511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1705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3289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92584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52154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00972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188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0543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7884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0841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24365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1/16/2024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63281944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88106E4-E69A-DE47-3E42-3428C0F59C6F}"/>
              </a:ext>
            </a:extLst>
          </p:cNvPr>
          <p:cNvSpPr>
            <a:spLocks noGrp="1"/>
          </p:cNvSpPr>
          <p:nvPr>
            <p:ph type="title"/>
          </p:nvPr>
        </p:nvSpPr>
        <p:spPr>
          <a:xfrm>
            <a:off x="640079" y="325369"/>
            <a:ext cx="4793381" cy="1956841"/>
          </a:xfrm>
        </p:spPr>
        <p:txBody>
          <a:bodyPr anchor="b">
            <a:normAutofit fontScale="90000"/>
          </a:bodyPr>
          <a:lstStyle/>
          <a:p>
            <a:r>
              <a:rPr lang="ja-JP" altLang="en-US" sz="5400">
                <a:latin typeface="MS Gothic"/>
                <a:ea typeface="MS Gothic"/>
                <a:cs typeface="Calibri Light"/>
              </a:rPr>
              <a:t>た“美”の</a:t>
            </a:r>
            <a:br>
              <a:rPr lang="ja-JP" altLang="en-US" sz="5400">
                <a:latin typeface="MS Gothic"/>
                <a:ea typeface="MS Gothic"/>
                <a:cs typeface="Calibri Light"/>
              </a:rPr>
            </a:br>
            <a:r>
              <a:rPr lang="ja-JP" altLang="en-US" sz="5400">
                <a:latin typeface="MS Gothic"/>
                <a:ea typeface="MS Gothic"/>
                <a:cs typeface="Calibri Light"/>
              </a:rPr>
              <a:t>　　　おともに</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AE6A9FCC-CE8F-A1A2-1196-E1DD0245FAB1}"/>
              </a:ext>
            </a:extLst>
          </p:cNvPr>
          <p:cNvSpPr>
            <a:spLocks noGrp="1"/>
          </p:cNvSpPr>
          <p:nvPr>
            <p:ph idx="1"/>
          </p:nvPr>
        </p:nvSpPr>
        <p:spPr>
          <a:xfrm>
            <a:off x="640080" y="2872899"/>
            <a:ext cx="4243589" cy="3320668"/>
          </a:xfrm>
        </p:spPr>
        <p:txBody>
          <a:bodyPr vert="horz" lIns="68580" tIns="34290" rIns="68580" bIns="34290" rtlCol="0">
            <a:normAutofit/>
          </a:bodyPr>
          <a:lstStyle/>
          <a:p>
            <a:pPr marL="0" indent="0">
              <a:buNone/>
            </a:pPr>
            <a:r>
              <a:rPr lang="ja-JP" altLang="en-US" sz="2200">
                <a:latin typeface="MS Gothic"/>
                <a:ea typeface="MS Gothic"/>
                <a:cs typeface="Calibri"/>
              </a:rPr>
              <a:t>メンバー</a:t>
            </a:r>
          </a:p>
          <a:p>
            <a:pPr marL="0" indent="0">
              <a:buNone/>
            </a:pPr>
            <a:r>
              <a:rPr lang="ja-JP" altLang="en-US" sz="2200">
                <a:latin typeface="MS Gothic"/>
                <a:ea typeface="MS Gothic"/>
                <a:cs typeface="Calibri"/>
              </a:rPr>
              <a:t>　佐伯隼人　　　202201867</a:t>
            </a:r>
          </a:p>
          <a:p>
            <a:pPr marL="0" indent="0">
              <a:buNone/>
            </a:pPr>
            <a:r>
              <a:rPr lang="ja-JP" altLang="en-US" sz="2200">
                <a:latin typeface="MS Gothic"/>
                <a:ea typeface="MS Gothic"/>
                <a:cs typeface="Calibri"/>
              </a:rPr>
              <a:t>　大谷陸人　　　202202223</a:t>
            </a:r>
          </a:p>
          <a:p>
            <a:pPr marL="0" indent="0">
              <a:buNone/>
            </a:pPr>
            <a:r>
              <a:rPr lang="ja-JP" altLang="en-US" sz="2200">
                <a:latin typeface="MS Gothic"/>
                <a:ea typeface="MS Gothic"/>
                <a:cs typeface="Calibri"/>
              </a:rPr>
              <a:t>　北川貴惟　　　202202233</a:t>
            </a:r>
          </a:p>
          <a:p>
            <a:pPr marL="0" indent="0">
              <a:buNone/>
            </a:pPr>
            <a:r>
              <a:rPr lang="ja-JP" altLang="en-US" sz="2200">
                <a:latin typeface="MS Gothic"/>
                <a:ea typeface="MS Gothic"/>
                <a:cs typeface="Calibri"/>
              </a:rPr>
              <a:t>　寺瀬歩未　　　202202029</a:t>
            </a:r>
          </a:p>
          <a:p>
            <a:pPr marL="0" indent="0">
              <a:buNone/>
            </a:pPr>
            <a:r>
              <a:rPr lang="ja-JP" altLang="en-US" sz="2200">
                <a:latin typeface="MS Gothic"/>
                <a:ea typeface="MS Gothic"/>
                <a:cs typeface="Calibri"/>
              </a:rPr>
              <a:t>　高橋理子　　　202202024</a:t>
            </a:r>
          </a:p>
          <a:p>
            <a:pPr marL="0" indent="0">
              <a:buNone/>
            </a:pPr>
            <a:r>
              <a:rPr lang="ja-JP" altLang="en-US" sz="2200">
                <a:latin typeface="MS Gothic"/>
                <a:ea typeface="MS Gothic"/>
                <a:cs typeface="Calibri"/>
              </a:rPr>
              <a:t>　吉田晴香 　　 </a:t>
            </a:r>
            <a:r>
              <a:rPr lang="en-US" altLang="ja-JP" sz="2200">
                <a:latin typeface="MS Gothic"/>
                <a:ea typeface="游ゴシック"/>
                <a:cs typeface="Calibri"/>
              </a:rPr>
              <a:t>202202212</a:t>
            </a:r>
            <a:endParaRPr lang="ja-JP" altLang="en-US" sz="2200">
              <a:latin typeface="MS Gothic"/>
              <a:ea typeface="MS Gothic"/>
              <a:cs typeface="Calibri"/>
            </a:endParaRPr>
          </a:p>
        </p:txBody>
      </p:sp>
      <p:pic>
        <p:nvPicPr>
          <p:cNvPr id="5" name="Picture 4" descr="山, 草, 屋外, フィールド が含まれている画像&#10;&#10;説明は自動で生成されたものです">
            <a:extLst>
              <a:ext uri="{FF2B5EF4-FFF2-40B4-BE49-F238E27FC236}">
                <a16:creationId xmlns:a16="http://schemas.microsoft.com/office/drawing/2014/main" id="{08056799-DB0D-C890-20BA-E3EFBE8DF1E0}"/>
              </a:ext>
            </a:extLst>
          </p:cNvPr>
          <p:cNvPicPr>
            <a:picLocks noChangeAspect="1"/>
          </p:cNvPicPr>
          <p:nvPr/>
        </p:nvPicPr>
        <p:blipFill rotWithShape="1">
          <a:blip r:embed="rId2"/>
          <a:srcRect l="13024" r="3055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633701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1">
            <a:extLst>
              <a:ext uri="{FF2B5EF4-FFF2-40B4-BE49-F238E27FC236}">
                <a16:creationId xmlns:a16="http://schemas.microsoft.com/office/drawing/2014/main" id="{FC6CB4BC-55D5-C886-B390-0718C2D82191}"/>
              </a:ext>
            </a:extLst>
          </p:cNvPr>
          <p:cNvSpPr>
            <a:spLocks noGrp="1"/>
          </p:cNvSpPr>
          <p:nvPr>
            <p:ph type="title"/>
          </p:nvPr>
        </p:nvSpPr>
        <p:spPr>
          <a:xfrm>
            <a:off x="838200" y="351810"/>
            <a:ext cx="10515600" cy="1325563"/>
          </a:xfrm>
        </p:spPr>
        <p:txBody>
          <a:bodyPr vert="horz" lIns="68580" tIns="34290" rIns="68580" bIns="34290" rtlCol="0" anchor="ctr">
            <a:normAutofit/>
          </a:bodyPr>
          <a:lstStyle/>
          <a:p>
            <a:r>
              <a:rPr kumimoji="1" lang="en-US" altLang="ja-JP" sz="5400" kern="1200">
                <a:latin typeface="游ゴシック light"/>
                <a:ea typeface="游ゴシック Light"/>
              </a:rPr>
              <a:t>SWOT</a:t>
            </a:r>
            <a:r>
              <a:rPr kumimoji="1" lang="ja-JP" altLang="en-US" sz="5400" kern="1200">
                <a:latin typeface="游ゴシック light"/>
                <a:ea typeface="游ゴシック light"/>
              </a:rPr>
              <a:t>分析</a:t>
            </a:r>
            <a:endParaRPr lang="en-US" altLang="ja-JP" sz="5400" kern="1200">
              <a:latin typeface="游ゴシック light"/>
              <a:ea typeface="游ゴシック light"/>
              <a:cs typeface="Calibri Light"/>
            </a:endParaRPr>
          </a:p>
        </p:txBody>
      </p:sp>
      <p:sp>
        <p:nvSpPr>
          <p:cNvPr id="5" name="正方形/長方形 4">
            <a:extLst>
              <a:ext uri="{FF2B5EF4-FFF2-40B4-BE49-F238E27FC236}">
                <a16:creationId xmlns:a16="http://schemas.microsoft.com/office/drawing/2014/main" id="{486D6D8A-0846-283B-AEF4-4686CD61CCCA}"/>
              </a:ext>
            </a:extLst>
          </p:cNvPr>
          <p:cNvSpPr/>
          <p:nvPr/>
        </p:nvSpPr>
        <p:spPr>
          <a:xfrm>
            <a:off x="3210787" y="3007909"/>
            <a:ext cx="2771439" cy="12707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800" b="1">
                <a:solidFill>
                  <a:schemeClr val="accent1"/>
                </a:solidFill>
              </a:rPr>
              <a:t>S</a:t>
            </a:r>
            <a:r>
              <a:rPr lang="en-US" altLang="ja-JP" sz="1800" b="1"/>
              <a:t>trength</a:t>
            </a:r>
          </a:p>
          <a:p>
            <a:r>
              <a:rPr lang="en-US" altLang="ja-JP" sz="1200"/>
              <a:t>1</a:t>
            </a:r>
            <a:r>
              <a:rPr lang="ja-JP" altLang="en-US" sz="1200"/>
              <a:t>人</a:t>
            </a:r>
            <a:r>
              <a:rPr lang="en-US" altLang="ja-JP" sz="1200"/>
              <a:t>1</a:t>
            </a:r>
            <a:r>
              <a:rPr lang="ja-JP" altLang="en-US" sz="1200"/>
              <a:t>人の好みに合わせたサービスの提供、種類豊富</a:t>
            </a:r>
            <a:endParaRPr kumimoji="1" lang="ja-JP" altLang="en-US" sz="1200"/>
          </a:p>
        </p:txBody>
      </p:sp>
      <p:sp>
        <p:nvSpPr>
          <p:cNvPr id="6" name="正方形/長方形 5">
            <a:extLst>
              <a:ext uri="{FF2B5EF4-FFF2-40B4-BE49-F238E27FC236}">
                <a16:creationId xmlns:a16="http://schemas.microsoft.com/office/drawing/2014/main" id="{FBBDE61D-02AC-DF2C-F849-667666185E27}"/>
              </a:ext>
            </a:extLst>
          </p:cNvPr>
          <p:cNvSpPr/>
          <p:nvPr/>
        </p:nvSpPr>
        <p:spPr>
          <a:xfrm>
            <a:off x="3210787" y="4632372"/>
            <a:ext cx="2771439" cy="1270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800" b="1">
                <a:solidFill>
                  <a:schemeClr val="accent1"/>
                </a:solidFill>
              </a:rPr>
              <a:t>O</a:t>
            </a:r>
            <a:r>
              <a:rPr lang="en-US" altLang="ja-JP" sz="1800" b="1"/>
              <a:t>pportunity</a:t>
            </a:r>
          </a:p>
          <a:p>
            <a:pPr algn="ctr"/>
            <a:r>
              <a:rPr lang="ja-JP" altLang="en-US" sz="1350"/>
              <a:t>コロナ禍の終息</a:t>
            </a:r>
            <a:endParaRPr kumimoji="1" lang="ja-JP" altLang="en-US" sz="1350"/>
          </a:p>
        </p:txBody>
      </p:sp>
      <p:sp>
        <p:nvSpPr>
          <p:cNvPr id="7" name="正方形/長方形 6">
            <a:extLst>
              <a:ext uri="{FF2B5EF4-FFF2-40B4-BE49-F238E27FC236}">
                <a16:creationId xmlns:a16="http://schemas.microsoft.com/office/drawing/2014/main" id="{65E7B0FB-3FDC-12EF-2C92-087394A16994}"/>
              </a:ext>
            </a:extLst>
          </p:cNvPr>
          <p:cNvSpPr/>
          <p:nvPr/>
        </p:nvSpPr>
        <p:spPr>
          <a:xfrm>
            <a:off x="6580251" y="3007909"/>
            <a:ext cx="2771439" cy="12707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800" b="1">
                <a:solidFill>
                  <a:schemeClr val="accent1"/>
                </a:solidFill>
              </a:rPr>
              <a:t>W</a:t>
            </a:r>
            <a:r>
              <a:rPr lang="en-US" altLang="ja-JP" sz="1800" b="1"/>
              <a:t>eakness</a:t>
            </a:r>
          </a:p>
          <a:p>
            <a:pPr algn="ctr"/>
            <a:r>
              <a:rPr lang="ja-JP" altLang="en-US" sz="1350"/>
              <a:t>客単価が低い</a:t>
            </a:r>
            <a:endParaRPr kumimoji="1" lang="ja-JP" altLang="en-US" sz="1350"/>
          </a:p>
        </p:txBody>
      </p:sp>
      <p:sp>
        <p:nvSpPr>
          <p:cNvPr id="9" name="正方形/長方形 8">
            <a:extLst>
              <a:ext uri="{FF2B5EF4-FFF2-40B4-BE49-F238E27FC236}">
                <a16:creationId xmlns:a16="http://schemas.microsoft.com/office/drawing/2014/main" id="{2165080E-E77B-6894-2BA9-03C6A6108384}"/>
              </a:ext>
            </a:extLst>
          </p:cNvPr>
          <p:cNvSpPr/>
          <p:nvPr/>
        </p:nvSpPr>
        <p:spPr>
          <a:xfrm>
            <a:off x="6580250" y="4632372"/>
            <a:ext cx="2771439" cy="1270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800" b="1">
                <a:solidFill>
                  <a:schemeClr val="accent1"/>
                </a:solidFill>
              </a:rPr>
              <a:t>T</a:t>
            </a:r>
            <a:r>
              <a:rPr lang="en-US" altLang="ja-JP" sz="1800" b="1"/>
              <a:t>hreat</a:t>
            </a:r>
          </a:p>
          <a:p>
            <a:r>
              <a:rPr lang="ja-JP" altLang="en-US" sz="1350"/>
              <a:t>薬局等に売っている、旅行用の少量美容品の充実</a:t>
            </a:r>
            <a:endParaRPr kumimoji="1" lang="ja-JP" altLang="en-US" sz="1350"/>
          </a:p>
        </p:txBody>
      </p:sp>
      <p:sp>
        <p:nvSpPr>
          <p:cNvPr id="11" name="正方形/長方形 10">
            <a:extLst>
              <a:ext uri="{FF2B5EF4-FFF2-40B4-BE49-F238E27FC236}">
                <a16:creationId xmlns:a16="http://schemas.microsoft.com/office/drawing/2014/main" id="{530D8155-D4A3-59F6-6654-1D876A746113}"/>
              </a:ext>
            </a:extLst>
          </p:cNvPr>
          <p:cNvSpPr/>
          <p:nvPr/>
        </p:nvSpPr>
        <p:spPr>
          <a:xfrm>
            <a:off x="3210787" y="2128149"/>
            <a:ext cx="2771439" cy="48006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1800" b="1"/>
              <a:t>プラス要因</a:t>
            </a:r>
          </a:p>
        </p:txBody>
      </p:sp>
      <p:sp>
        <p:nvSpPr>
          <p:cNvPr id="12" name="正方形/長方形 11">
            <a:extLst>
              <a:ext uri="{FF2B5EF4-FFF2-40B4-BE49-F238E27FC236}">
                <a16:creationId xmlns:a16="http://schemas.microsoft.com/office/drawing/2014/main" id="{75C83728-F0B0-76BF-A859-57453F8198D1}"/>
              </a:ext>
            </a:extLst>
          </p:cNvPr>
          <p:cNvSpPr/>
          <p:nvPr/>
        </p:nvSpPr>
        <p:spPr>
          <a:xfrm>
            <a:off x="6578390" y="2128149"/>
            <a:ext cx="2771439" cy="4800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800" b="1"/>
              <a:t>マイナス要因</a:t>
            </a:r>
          </a:p>
        </p:txBody>
      </p:sp>
      <p:sp>
        <p:nvSpPr>
          <p:cNvPr id="13" name="正方形/長方形 12">
            <a:extLst>
              <a:ext uri="{FF2B5EF4-FFF2-40B4-BE49-F238E27FC236}">
                <a16:creationId xmlns:a16="http://schemas.microsoft.com/office/drawing/2014/main" id="{98E2D412-9B29-F983-72DE-9E02E69D2BF6}"/>
              </a:ext>
            </a:extLst>
          </p:cNvPr>
          <p:cNvSpPr/>
          <p:nvPr/>
        </p:nvSpPr>
        <p:spPr>
          <a:xfrm rot="16200000">
            <a:off x="1772753" y="3374601"/>
            <a:ext cx="1270748" cy="523763"/>
          </a:xfrm>
          <a:prstGeom prst="rect">
            <a:avLst/>
          </a:prstGeom>
        </p:spPr>
        <p:style>
          <a:lnRef idx="2">
            <a:schemeClr val="accent6"/>
          </a:lnRef>
          <a:fillRef idx="1">
            <a:schemeClr val="lt1"/>
          </a:fillRef>
          <a:effectRef idx="0">
            <a:schemeClr val="accent6"/>
          </a:effectRef>
          <a:fontRef idx="minor">
            <a:schemeClr val="dk1"/>
          </a:fontRef>
        </p:style>
        <p:txBody>
          <a:bodyPr vert="eaVert" rtlCol="0" anchor="ctr"/>
          <a:lstStyle/>
          <a:p>
            <a:pPr algn="ctr"/>
            <a:r>
              <a:rPr kumimoji="1" lang="ja-JP" altLang="en-US" sz="1800" b="1"/>
              <a:t>内</a:t>
            </a:r>
            <a:endParaRPr kumimoji="1" lang="en-US" altLang="ja-JP" sz="1800" b="1"/>
          </a:p>
          <a:p>
            <a:pPr algn="ctr"/>
            <a:r>
              <a:rPr kumimoji="1" lang="ja-JP" altLang="en-US" sz="1800" b="1"/>
              <a:t>部</a:t>
            </a:r>
            <a:endParaRPr kumimoji="1" lang="en-US" altLang="ja-JP" sz="1800" b="1"/>
          </a:p>
          <a:p>
            <a:pPr algn="ctr"/>
            <a:r>
              <a:rPr lang="ja-JP" altLang="en-US" sz="1800" b="1"/>
              <a:t>環</a:t>
            </a:r>
            <a:endParaRPr lang="en-US" altLang="ja-JP" sz="1800" b="1"/>
          </a:p>
          <a:p>
            <a:pPr algn="ctr"/>
            <a:r>
              <a:rPr lang="ja-JP" altLang="en-US" sz="1800" b="1"/>
              <a:t>境</a:t>
            </a:r>
            <a:endParaRPr kumimoji="1" lang="en-US" altLang="ja-JP" sz="1800" b="1"/>
          </a:p>
          <a:p>
            <a:pPr algn="ctr"/>
            <a:endParaRPr kumimoji="1" lang="ja-JP" altLang="en-US" sz="1350"/>
          </a:p>
        </p:txBody>
      </p:sp>
      <p:sp>
        <p:nvSpPr>
          <p:cNvPr id="14" name="正方形/長方形 13">
            <a:extLst>
              <a:ext uri="{FF2B5EF4-FFF2-40B4-BE49-F238E27FC236}">
                <a16:creationId xmlns:a16="http://schemas.microsoft.com/office/drawing/2014/main" id="{BF5A4901-9E9B-4630-2D97-9CBB318BC583}"/>
              </a:ext>
            </a:extLst>
          </p:cNvPr>
          <p:cNvSpPr/>
          <p:nvPr/>
        </p:nvSpPr>
        <p:spPr>
          <a:xfrm rot="5400000">
            <a:off x="1788105" y="5005865"/>
            <a:ext cx="1270748" cy="523763"/>
          </a:xfrm>
          <a:prstGeom prst="rect">
            <a:avLst/>
          </a:prstGeom>
        </p:spPr>
        <p:style>
          <a:lnRef idx="2">
            <a:schemeClr val="accent3"/>
          </a:lnRef>
          <a:fillRef idx="1">
            <a:schemeClr val="lt1"/>
          </a:fillRef>
          <a:effectRef idx="0">
            <a:schemeClr val="accent3"/>
          </a:effectRef>
          <a:fontRef idx="minor">
            <a:schemeClr val="dk1"/>
          </a:fontRef>
        </p:style>
        <p:txBody>
          <a:bodyPr vert="vert270" rtlCol="0" anchor="ctr"/>
          <a:lstStyle/>
          <a:p>
            <a:pPr algn="ctr"/>
            <a:r>
              <a:rPr lang="ja-JP" altLang="en-US" sz="1800" b="1"/>
              <a:t>外</a:t>
            </a:r>
            <a:endParaRPr lang="en-US" altLang="ja-JP" sz="1800" b="1"/>
          </a:p>
          <a:p>
            <a:pPr algn="ctr"/>
            <a:r>
              <a:rPr lang="ja-JP" altLang="en-US" sz="1800" b="1"/>
              <a:t>部</a:t>
            </a:r>
            <a:endParaRPr lang="en-US" altLang="ja-JP" sz="1800" b="1"/>
          </a:p>
          <a:p>
            <a:pPr algn="ctr"/>
            <a:r>
              <a:rPr lang="ja-JP" altLang="en-US" sz="1800" b="1"/>
              <a:t>環</a:t>
            </a:r>
            <a:endParaRPr lang="en-US" altLang="ja-JP" sz="1800" b="1"/>
          </a:p>
          <a:p>
            <a:pPr algn="ctr"/>
            <a:r>
              <a:rPr kumimoji="1" lang="ja-JP" altLang="en-US" sz="1800" b="1"/>
              <a:t>鏡</a:t>
            </a:r>
            <a:endParaRPr kumimoji="1" lang="ja-JP" altLang="en-US" sz="1350" b="1"/>
          </a:p>
        </p:txBody>
      </p:sp>
    </p:spTree>
    <p:extLst>
      <p:ext uri="{BB962C8B-B14F-4D97-AF65-F5344CB8AC3E}">
        <p14:creationId xmlns:p14="http://schemas.microsoft.com/office/powerpoint/2010/main" val="10972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1">
            <a:extLst>
              <a:ext uri="{FF2B5EF4-FFF2-40B4-BE49-F238E27FC236}">
                <a16:creationId xmlns:a16="http://schemas.microsoft.com/office/drawing/2014/main" id="{E35AD523-3A99-1D15-74C3-D90820759CA2}"/>
              </a:ext>
            </a:extLst>
          </p:cNvPr>
          <p:cNvSpPr>
            <a:spLocks noGrp="1"/>
          </p:cNvSpPr>
          <p:nvPr>
            <p:ph type="title"/>
          </p:nvPr>
        </p:nvSpPr>
        <p:spPr>
          <a:xfrm>
            <a:off x="838200" y="365125"/>
            <a:ext cx="10515600" cy="1325563"/>
          </a:xfrm>
        </p:spPr>
        <p:txBody>
          <a:bodyPr vert="horz" lIns="68580" tIns="34290" rIns="68580" bIns="34290" rtlCol="0" anchor="ctr">
            <a:normAutofit/>
          </a:bodyPr>
          <a:lstStyle/>
          <a:p>
            <a:r>
              <a:rPr kumimoji="1" lang="en-US" altLang="ja-JP" sz="5400">
                <a:latin typeface="游ゴシック light"/>
                <a:ea typeface="游ゴシック Light"/>
              </a:rPr>
              <a:t>3C</a:t>
            </a:r>
            <a:r>
              <a:rPr kumimoji="1" lang="ja-JP" altLang="en-US" sz="5400">
                <a:latin typeface="游ゴシック light"/>
                <a:ea typeface="游ゴシック light"/>
              </a:rPr>
              <a:t>分析</a:t>
            </a:r>
            <a:endParaRPr lang="en-US" altLang="ja-JP" sz="5400" kern="1200">
              <a:latin typeface="游ゴシック light"/>
              <a:ea typeface="游ゴシック light"/>
            </a:endParaRPr>
          </a:p>
        </p:txBody>
      </p:sp>
      <p:sp>
        <p:nvSpPr>
          <p:cNvPr id="5" name="正方形/長方形 4">
            <a:extLst>
              <a:ext uri="{FF2B5EF4-FFF2-40B4-BE49-F238E27FC236}">
                <a16:creationId xmlns:a16="http://schemas.microsoft.com/office/drawing/2014/main" id="{211D9A2C-9A91-BF7D-2DE1-C1EA57981FE4}"/>
              </a:ext>
            </a:extLst>
          </p:cNvPr>
          <p:cNvSpPr/>
          <p:nvPr/>
        </p:nvSpPr>
        <p:spPr>
          <a:xfrm>
            <a:off x="4805082" y="1876932"/>
            <a:ext cx="2581836" cy="163619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800" b="1">
                <a:solidFill>
                  <a:schemeClr val="accent1"/>
                </a:solidFill>
              </a:rPr>
              <a:t>C</a:t>
            </a:r>
            <a:r>
              <a:rPr kumimoji="1" lang="en-US" altLang="ja-JP" sz="1800" b="1">
                <a:solidFill>
                  <a:schemeClr val="tx1"/>
                </a:solidFill>
              </a:rPr>
              <a:t>ompany</a:t>
            </a:r>
          </a:p>
          <a:p>
            <a:pPr algn="ctr"/>
            <a:endParaRPr kumimoji="1" lang="en-US" altLang="ja-JP" sz="1800">
              <a:solidFill>
                <a:schemeClr val="tx1"/>
              </a:solidFill>
            </a:endParaRPr>
          </a:p>
          <a:p>
            <a:pPr algn="ctr"/>
            <a:r>
              <a:rPr lang="ja-JP" altLang="en-US" sz="1200">
                <a:solidFill>
                  <a:schemeClr val="tx1"/>
                </a:solidFill>
                <a:latin typeface="ＭＳ ゴシック" panose="020B0609070205080204" pitchFamily="49" charset="-128"/>
                <a:ea typeface="ＭＳ ゴシック" panose="020B0609070205080204" pitchFamily="49" charset="-128"/>
              </a:rPr>
              <a:t>製品をお試しできるような</a:t>
            </a:r>
            <a:endParaRPr lang="en-US" altLang="ja-JP" sz="1200">
              <a:solidFill>
                <a:schemeClr val="tx1"/>
              </a:solidFill>
              <a:latin typeface="ＭＳ ゴシック" panose="020B0609070205080204" pitchFamily="49" charset="-128"/>
              <a:ea typeface="ＭＳ ゴシック" panose="020B0609070205080204" pitchFamily="49" charset="-128"/>
            </a:endParaRPr>
          </a:p>
          <a:p>
            <a:pPr algn="ctr"/>
            <a:r>
              <a:rPr lang="ja-JP" altLang="en-US" sz="1200">
                <a:solidFill>
                  <a:schemeClr val="tx1"/>
                </a:solidFill>
                <a:latin typeface="ＭＳ ゴシック" panose="020B0609070205080204" pitchFamily="49" charset="-128"/>
                <a:ea typeface="ＭＳ ゴシック" panose="020B0609070205080204" pitchFamily="49" charset="-128"/>
              </a:rPr>
              <a:t>　サービスを提供</a:t>
            </a:r>
          </a:p>
          <a:p>
            <a:endParaRPr lang="en-US" altLang="ja-JP" sz="1200">
              <a:solidFill>
                <a:schemeClr val="tx1"/>
              </a:solidFill>
              <a:latin typeface="ＭＳ ゴシック" panose="020B0609070205080204" pitchFamily="49" charset="-128"/>
              <a:ea typeface="ＭＳ ゴシック" panose="020B0609070205080204" pitchFamily="49" charset="-128"/>
            </a:endParaRPr>
          </a:p>
          <a:p>
            <a:pPr algn="ctr"/>
            <a:r>
              <a:rPr lang="ja-JP" altLang="en-US" sz="1200">
                <a:solidFill>
                  <a:schemeClr val="tx1"/>
                </a:solidFill>
                <a:latin typeface="ＭＳ ゴシック" panose="020B0609070205080204" pitchFamily="49" charset="-128"/>
                <a:ea typeface="ＭＳ ゴシック" panose="020B0609070205080204" pitchFamily="49" charset="-128"/>
              </a:rPr>
              <a:t>気に入った商品は</a:t>
            </a:r>
            <a:endParaRPr lang="en-US" altLang="ja-JP" sz="1200">
              <a:solidFill>
                <a:schemeClr val="tx1"/>
              </a:solidFill>
              <a:latin typeface="ＭＳ ゴシック" panose="020B0609070205080204" pitchFamily="49" charset="-128"/>
              <a:ea typeface="ＭＳ ゴシック" panose="020B0609070205080204" pitchFamily="49" charset="-128"/>
            </a:endParaRPr>
          </a:p>
          <a:p>
            <a:pPr algn="ctr"/>
            <a:r>
              <a:rPr lang="ja-JP" altLang="en-US" sz="1200">
                <a:solidFill>
                  <a:schemeClr val="tx1"/>
                </a:solidFill>
                <a:latin typeface="ＭＳ ゴシック" panose="020B0609070205080204" pitchFamily="49" charset="-128"/>
                <a:ea typeface="ＭＳ ゴシック" panose="020B0609070205080204" pitchFamily="49" charset="-128"/>
              </a:rPr>
              <a:t>　自宅でも使えるようにする</a:t>
            </a:r>
          </a:p>
          <a:p>
            <a:pPr algn="ctr"/>
            <a:endParaRPr lang="en-US" altLang="ja-JP" sz="1500">
              <a:solidFill>
                <a:schemeClr val="tx1"/>
              </a:solidFill>
            </a:endParaRPr>
          </a:p>
        </p:txBody>
      </p:sp>
      <p:sp>
        <p:nvSpPr>
          <p:cNvPr id="6" name="正方形/長方形 5">
            <a:extLst>
              <a:ext uri="{FF2B5EF4-FFF2-40B4-BE49-F238E27FC236}">
                <a16:creationId xmlns:a16="http://schemas.microsoft.com/office/drawing/2014/main" id="{46BF6ED3-311C-1C2B-7853-9765FC5E8098}"/>
              </a:ext>
            </a:extLst>
          </p:cNvPr>
          <p:cNvSpPr/>
          <p:nvPr/>
        </p:nvSpPr>
        <p:spPr>
          <a:xfrm>
            <a:off x="2666502" y="4554305"/>
            <a:ext cx="2581836" cy="166842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800" b="1">
                <a:solidFill>
                  <a:schemeClr val="accent1"/>
                </a:solidFill>
              </a:rPr>
              <a:t>C</a:t>
            </a:r>
            <a:r>
              <a:rPr kumimoji="1" lang="en-US" altLang="ja-JP" sz="1800" b="1">
                <a:solidFill>
                  <a:schemeClr val="tx1"/>
                </a:solidFill>
              </a:rPr>
              <a:t>ustomer</a:t>
            </a:r>
          </a:p>
          <a:p>
            <a:pPr algn="ctr"/>
            <a:endParaRPr kumimoji="1" lang="en-US" altLang="ja-JP" sz="1500">
              <a:solidFill>
                <a:schemeClr val="tx1"/>
              </a:solidFill>
            </a:endParaRPr>
          </a:p>
          <a:p>
            <a:pPr marL="0" indent="0" algn="ctr">
              <a:buClr>
                <a:srgbClr val="262626"/>
              </a:buClr>
              <a:buNone/>
            </a:pPr>
            <a:r>
              <a:rPr lang="ja-JP" altLang="en-US" sz="1200">
                <a:solidFill>
                  <a:schemeClr val="tx1"/>
                </a:solidFill>
                <a:ea typeface="ＭＳ ゴシック"/>
              </a:rPr>
              <a:t>旅行先での荷物を減らしたい人</a:t>
            </a:r>
          </a:p>
          <a:p>
            <a:pPr marL="0" indent="0" algn="ctr">
              <a:buClr>
                <a:srgbClr val="262626"/>
              </a:buClr>
              <a:buNone/>
            </a:pPr>
            <a:endParaRPr lang="en-US" altLang="ja-JP" sz="1200">
              <a:solidFill>
                <a:schemeClr val="tx1"/>
              </a:solidFill>
              <a:ea typeface="ＭＳ ゴシック"/>
            </a:endParaRPr>
          </a:p>
          <a:p>
            <a:pPr marL="0" indent="0" algn="ctr">
              <a:buClr>
                <a:srgbClr val="262626"/>
              </a:buClr>
              <a:buNone/>
            </a:pPr>
            <a:r>
              <a:rPr lang="ja-JP" altLang="en-US" sz="1200">
                <a:solidFill>
                  <a:schemeClr val="tx1"/>
                </a:solidFill>
                <a:ea typeface="ＭＳ ゴシック"/>
              </a:rPr>
              <a:t>旅行先で</a:t>
            </a:r>
            <a:endParaRPr lang="en-US" altLang="ja-JP" sz="1200">
              <a:solidFill>
                <a:schemeClr val="tx1"/>
              </a:solidFill>
              <a:ea typeface="ＭＳ ゴシック"/>
            </a:endParaRPr>
          </a:p>
          <a:p>
            <a:pPr marL="0" indent="0" algn="ctr">
              <a:buClr>
                <a:srgbClr val="262626"/>
              </a:buClr>
              <a:buNone/>
            </a:pPr>
            <a:r>
              <a:rPr lang="ja-JP" altLang="en-US" sz="1200">
                <a:solidFill>
                  <a:schemeClr val="tx1"/>
                </a:solidFill>
                <a:ea typeface="ＭＳ ゴシック"/>
              </a:rPr>
              <a:t>　自分好みのものを使いたい人</a:t>
            </a:r>
            <a:endParaRPr kumimoji="1" lang="en-US" altLang="ja-JP" sz="1200">
              <a:solidFill>
                <a:schemeClr val="tx1"/>
              </a:solidFill>
            </a:endParaRPr>
          </a:p>
          <a:p>
            <a:endParaRPr lang="en-US" altLang="ja-JP" sz="1500">
              <a:solidFill>
                <a:schemeClr val="tx1"/>
              </a:solidFill>
            </a:endParaRPr>
          </a:p>
          <a:p>
            <a:pPr algn="ctr"/>
            <a:endParaRPr kumimoji="1" lang="ja-JP" altLang="en-US" sz="1500">
              <a:solidFill>
                <a:schemeClr val="tx1"/>
              </a:solidFill>
            </a:endParaRPr>
          </a:p>
        </p:txBody>
      </p:sp>
      <p:sp>
        <p:nvSpPr>
          <p:cNvPr id="7" name="正方形/長方形 6">
            <a:extLst>
              <a:ext uri="{FF2B5EF4-FFF2-40B4-BE49-F238E27FC236}">
                <a16:creationId xmlns:a16="http://schemas.microsoft.com/office/drawing/2014/main" id="{3A4A7F6B-4AB7-93DC-1D7A-BDAF92265C9B}"/>
              </a:ext>
            </a:extLst>
          </p:cNvPr>
          <p:cNvSpPr/>
          <p:nvPr/>
        </p:nvSpPr>
        <p:spPr>
          <a:xfrm>
            <a:off x="6896756" y="4554304"/>
            <a:ext cx="2581835" cy="166842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800" b="1">
                <a:solidFill>
                  <a:schemeClr val="accent1"/>
                </a:solidFill>
              </a:rPr>
              <a:t>C</a:t>
            </a:r>
            <a:r>
              <a:rPr kumimoji="1" lang="en-US" altLang="ja-JP" sz="1800" b="1">
                <a:solidFill>
                  <a:schemeClr val="tx1"/>
                </a:solidFill>
              </a:rPr>
              <a:t>ompetitor</a:t>
            </a:r>
          </a:p>
          <a:p>
            <a:pPr algn="ctr"/>
            <a:endParaRPr lang="en-US" altLang="ja-JP" sz="1500">
              <a:solidFill>
                <a:schemeClr val="tx1"/>
              </a:solidFill>
            </a:endParaRPr>
          </a:p>
          <a:p>
            <a:pPr algn="ctr"/>
            <a:r>
              <a:rPr kumimoji="1" lang="ja-JP" altLang="en-US" sz="1200">
                <a:solidFill>
                  <a:schemeClr val="tx1"/>
                </a:solidFill>
                <a:latin typeface="ＭＳ ゴシック" panose="020B0609070205080204" pitchFamily="49" charset="-128"/>
                <a:ea typeface="ＭＳ ゴシック" panose="020B0609070205080204" pitchFamily="49" charset="-128"/>
              </a:rPr>
              <a:t>ドモホルンリンクルなどの</a:t>
            </a:r>
            <a:endParaRPr kumimoji="1" lang="en-US" altLang="ja-JP" sz="1200">
              <a:solidFill>
                <a:schemeClr val="tx1"/>
              </a:solidFill>
              <a:latin typeface="ＭＳ ゴシック" panose="020B0609070205080204" pitchFamily="49" charset="-128"/>
              <a:ea typeface="ＭＳ ゴシック" panose="020B0609070205080204" pitchFamily="49" charset="-128"/>
            </a:endParaRPr>
          </a:p>
          <a:p>
            <a:pPr algn="ctr"/>
            <a:r>
              <a:rPr lang="ja-JP" altLang="en-US" sz="1200">
                <a:solidFill>
                  <a:schemeClr val="tx1"/>
                </a:solidFill>
                <a:latin typeface="ＭＳ ゴシック" panose="020B0609070205080204" pitchFamily="49" charset="-128"/>
                <a:ea typeface="ＭＳ ゴシック" panose="020B0609070205080204" pitchFamily="49" charset="-128"/>
              </a:rPr>
              <a:t>美容品</a:t>
            </a:r>
            <a:r>
              <a:rPr kumimoji="1" lang="ja-JP" altLang="en-US" sz="1200">
                <a:solidFill>
                  <a:schemeClr val="tx1"/>
                </a:solidFill>
                <a:latin typeface="ＭＳ ゴシック" panose="020B0609070205080204" pitchFamily="49" charset="-128"/>
                <a:ea typeface="ＭＳ ゴシック" panose="020B0609070205080204" pitchFamily="49" charset="-128"/>
              </a:rPr>
              <a:t>サブスクを行っている会社</a:t>
            </a:r>
          </a:p>
          <a:p>
            <a:pPr algn="ctr"/>
            <a:endParaRPr kumimoji="1" lang="ja-JP" altLang="en-US" sz="1500">
              <a:solidFill>
                <a:schemeClr val="tx1"/>
              </a:solidFill>
            </a:endParaRPr>
          </a:p>
        </p:txBody>
      </p:sp>
      <p:cxnSp>
        <p:nvCxnSpPr>
          <p:cNvPr id="11" name="直線コネクタ 10">
            <a:extLst>
              <a:ext uri="{FF2B5EF4-FFF2-40B4-BE49-F238E27FC236}">
                <a16:creationId xmlns:a16="http://schemas.microsoft.com/office/drawing/2014/main" id="{48FF62EE-3C9E-D2DB-0748-C2C8A11BD83C}"/>
              </a:ext>
            </a:extLst>
          </p:cNvPr>
          <p:cNvCxnSpPr>
            <a:cxnSpLocks/>
          </p:cNvCxnSpPr>
          <p:nvPr/>
        </p:nvCxnSpPr>
        <p:spPr>
          <a:xfrm flipH="1">
            <a:off x="5376863" y="5293100"/>
            <a:ext cx="1352550"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8CB6706C-EECA-23C9-9474-95843E2A8A59}"/>
              </a:ext>
            </a:extLst>
          </p:cNvPr>
          <p:cNvCxnSpPr>
            <a:cxnSpLocks/>
          </p:cNvCxnSpPr>
          <p:nvPr/>
        </p:nvCxnSpPr>
        <p:spPr>
          <a:xfrm>
            <a:off x="6534150" y="3612184"/>
            <a:ext cx="895350" cy="853087"/>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BD038F40-AE38-BAB6-7F84-2857DF0205FC}"/>
              </a:ext>
            </a:extLst>
          </p:cNvPr>
          <p:cNvCxnSpPr/>
          <p:nvPr/>
        </p:nvCxnSpPr>
        <p:spPr>
          <a:xfrm>
            <a:off x="4805083" y="2287748"/>
            <a:ext cx="258183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7674AEA9-FCA3-8B16-4FE3-D448451DDE1A}"/>
              </a:ext>
            </a:extLst>
          </p:cNvPr>
          <p:cNvCxnSpPr/>
          <p:nvPr/>
        </p:nvCxnSpPr>
        <p:spPr>
          <a:xfrm>
            <a:off x="2666503" y="4900658"/>
            <a:ext cx="258183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6EB83B2-3312-5959-3087-4B552604E94E}"/>
              </a:ext>
            </a:extLst>
          </p:cNvPr>
          <p:cNvCxnSpPr>
            <a:cxnSpLocks/>
          </p:cNvCxnSpPr>
          <p:nvPr/>
        </p:nvCxnSpPr>
        <p:spPr>
          <a:xfrm>
            <a:off x="6896755" y="4945536"/>
            <a:ext cx="258183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519D9F1-6068-7D1E-6E1C-4ADCCADDC6BA}"/>
              </a:ext>
            </a:extLst>
          </p:cNvPr>
          <p:cNvCxnSpPr>
            <a:cxnSpLocks/>
          </p:cNvCxnSpPr>
          <p:nvPr/>
        </p:nvCxnSpPr>
        <p:spPr>
          <a:xfrm flipH="1">
            <a:off x="4538804" y="3612184"/>
            <a:ext cx="923784" cy="853087"/>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1403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1">
            <a:extLst>
              <a:ext uri="{FF2B5EF4-FFF2-40B4-BE49-F238E27FC236}">
                <a16:creationId xmlns:a16="http://schemas.microsoft.com/office/drawing/2014/main" id="{D5BF66F2-5A25-4EDC-B7A2-A345525771E7}"/>
              </a:ext>
            </a:extLst>
          </p:cNvPr>
          <p:cNvSpPr>
            <a:spLocks noGrp="1"/>
          </p:cNvSpPr>
          <p:nvPr>
            <p:ph type="title"/>
          </p:nvPr>
        </p:nvSpPr>
        <p:spPr>
          <a:xfrm>
            <a:off x="838200" y="365125"/>
            <a:ext cx="10515600" cy="1325563"/>
          </a:xfrm>
        </p:spPr>
        <p:txBody>
          <a:bodyPr vert="horz" lIns="68580" tIns="34290" rIns="68580" bIns="34290" rtlCol="0" anchor="ctr">
            <a:normAutofit/>
          </a:bodyPr>
          <a:lstStyle/>
          <a:p>
            <a:r>
              <a:rPr kumimoji="1" lang="en-US" altLang="ja-JP" sz="5400" kern="1200">
                <a:latin typeface="游ゴシック light"/>
                <a:ea typeface="游ゴシック Light"/>
              </a:rPr>
              <a:t>STP</a:t>
            </a:r>
            <a:endParaRPr lang="en-US" altLang="ja-JP" sz="5400" kern="1200">
              <a:latin typeface="游ゴシック light"/>
              <a:ea typeface="游ゴシック Light"/>
            </a:endParaRPr>
          </a:p>
        </p:txBody>
      </p:sp>
      <p:sp>
        <p:nvSpPr>
          <p:cNvPr id="5" name="正方形/長方形 4">
            <a:extLst>
              <a:ext uri="{FF2B5EF4-FFF2-40B4-BE49-F238E27FC236}">
                <a16:creationId xmlns:a16="http://schemas.microsoft.com/office/drawing/2014/main" id="{56576DCC-3A18-4E62-DA96-DD0CC995C548}"/>
              </a:ext>
            </a:extLst>
          </p:cNvPr>
          <p:cNvSpPr/>
          <p:nvPr/>
        </p:nvSpPr>
        <p:spPr>
          <a:xfrm>
            <a:off x="2100880" y="3164766"/>
            <a:ext cx="2351891" cy="2612495"/>
          </a:xfrm>
          <a:prstGeom prst="rect">
            <a:avLst/>
          </a:prstGeom>
          <a:ln>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350">
                <a:ea typeface="ＭＳ ゴシック"/>
              </a:rPr>
              <a:t>性別は問わない</a:t>
            </a:r>
          </a:p>
          <a:p>
            <a:pPr algn="ctr"/>
            <a:endParaRPr kumimoji="1" lang="ja-JP" altLang="en-US" sz="1350"/>
          </a:p>
        </p:txBody>
      </p:sp>
      <p:sp>
        <p:nvSpPr>
          <p:cNvPr id="6" name="正方形/長方形 5">
            <a:extLst>
              <a:ext uri="{FF2B5EF4-FFF2-40B4-BE49-F238E27FC236}">
                <a16:creationId xmlns:a16="http://schemas.microsoft.com/office/drawing/2014/main" id="{97FD43B7-8819-7841-D14C-E302E8750E7A}"/>
              </a:ext>
            </a:extLst>
          </p:cNvPr>
          <p:cNvSpPr/>
          <p:nvPr/>
        </p:nvSpPr>
        <p:spPr>
          <a:xfrm>
            <a:off x="4918913" y="3164316"/>
            <a:ext cx="2351891" cy="2612945"/>
          </a:xfrm>
          <a:prstGeom prst="rect">
            <a:avLst/>
          </a:prstGeom>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marL="0" indent="0">
              <a:buClr>
                <a:srgbClr val="262626"/>
              </a:buClr>
              <a:buNone/>
            </a:pPr>
            <a:r>
              <a:rPr lang="ja-JP" altLang="en-US" sz="1350">
                <a:ea typeface="ＭＳ ゴシック"/>
              </a:rPr>
              <a:t>・</a:t>
            </a:r>
            <a:r>
              <a:rPr lang="ja-JP" altLang="ja-JP" sz="1350">
                <a:ea typeface="ＭＳ ゴシック"/>
              </a:rPr>
              <a:t>２０代～３０代</a:t>
            </a:r>
            <a:endParaRPr lang="en-US" altLang="ja-JP" sz="1350">
              <a:ea typeface="ＭＳ ゴシック"/>
            </a:endParaRPr>
          </a:p>
          <a:p>
            <a:pPr marL="0" indent="0">
              <a:buClr>
                <a:srgbClr val="262626"/>
              </a:buClr>
              <a:buNone/>
            </a:pPr>
            <a:endParaRPr lang="en-US" altLang="ja-JP" sz="1350">
              <a:ea typeface="ＭＳ ゴシック"/>
            </a:endParaRPr>
          </a:p>
          <a:p>
            <a:pPr marL="0" indent="0">
              <a:buClr>
                <a:srgbClr val="262626"/>
              </a:buClr>
              <a:buNone/>
            </a:pPr>
            <a:r>
              <a:rPr lang="ja-JP" altLang="en-US" sz="1350">
                <a:ea typeface="ＭＳ ゴシック"/>
              </a:rPr>
              <a:t>・</a:t>
            </a:r>
            <a:r>
              <a:rPr lang="ja-JP" altLang="ja-JP" sz="1350">
                <a:ea typeface="ＭＳ ゴシック"/>
              </a:rPr>
              <a:t>旅行に行く人</a:t>
            </a:r>
            <a:endParaRPr lang="en-US" altLang="ja-JP" sz="1350">
              <a:ea typeface="ＭＳ ゴシック"/>
            </a:endParaRPr>
          </a:p>
          <a:p>
            <a:pPr marL="0" indent="0">
              <a:buClr>
                <a:srgbClr val="262626"/>
              </a:buClr>
              <a:buNone/>
            </a:pPr>
            <a:endParaRPr lang="en-US" altLang="ja-JP" sz="1350">
              <a:ea typeface="ＭＳ ゴシック"/>
            </a:endParaRPr>
          </a:p>
          <a:p>
            <a:pPr marL="0" indent="0">
              <a:buClr>
                <a:srgbClr val="262626"/>
              </a:buClr>
              <a:buNone/>
            </a:pPr>
            <a:r>
              <a:rPr lang="ja-JP" altLang="en-US" sz="1350">
                <a:ea typeface="ＭＳ ゴシック"/>
              </a:rPr>
              <a:t>・旅行先で普段使っている</a:t>
            </a:r>
            <a:endParaRPr lang="en-US" altLang="ja-JP" sz="1350">
              <a:ea typeface="ＭＳ ゴシック"/>
            </a:endParaRPr>
          </a:p>
          <a:p>
            <a:pPr marL="0" indent="0">
              <a:buClr>
                <a:srgbClr val="262626"/>
              </a:buClr>
              <a:buNone/>
            </a:pPr>
            <a:r>
              <a:rPr lang="ja-JP" altLang="en-US" sz="1350">
                <a:ea typeface="ＭＳ ゴシック"/>
              </a:rPr>
              <a:t>　美容品を使いたい</a:t>
            </a:r>
            <a:endParaRPr lang="en-US" altLang="ja-JP" sz="1350">
              <a:ea typeface="ＭＳ ゴシック"/>
            </a:endParaRPr>
          </a:p>
          <a:p>
            <a:pPr marL="0" indent="0">
              <a:buClr>
                <a:srgbClr val="262626"/>
              </a:buClr>
              <a:buNone/>
            </a:pPr>
            <a:r>
              <a:rPr lang="ja-JP" altLang="en-US" sz="1350">
                <a:ea typeface="ＭＳ ゴシック"/>
              </a:rPr>
              <a:t>　こだわりがある人</a:t>
            </a:r>
          </a:p>
          <a:p>
            <a:pPr algn="ctr"/>
            <a:endParaRPr kumimoji="1" lang="ja-JP" altLang="en-US" sz="1350"/>
          </a:p>
        </p:txBody>
      </p:sp>
      <p:sp>
        <p:nvSpPr>
          <p:cNvPr id="7" name="正方形/長方形 6">
            <a:extLst>
              <a:ext uri="{FF2B5EF4-FFF2-40B4-BE49-F238E27FC236}">
                <a16:creationId xmlns:a16="http://schemas.microsoft.com/office/drawing/2014/main" id="{3EBE7906-3903-6C11-47CE-F0A279F8BCB3}"/>
              </a:ext>
            </a:extLst>
          </p:cNvPr>
          <p:cNvSpPr/>
          <p:nvPr/>
        </p:nvSpPr>
        <p:spPr>
          <a:xfrm>
            <a:off x="7814333" y="3164316"/>
            <a:ext cx="2351891" cy="2612945"/>
          </a:xfrm>
          <a:prstGeom prst="rect">
            <a:avLst/>
          </a:prstGeom>
          <a:ln>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cxnSp>
        <p:nvCxnSpPr>
          <p:cNvPr id="9" name="直線矢印コネクタ 8">
            <a:extLst>
              <a:ext uri="{FF2B5EF4-FFF2-40B4-BE49-F238E27FC236}">
                <a16:creationId xmlns:a16="http://schemas.microsoft.com/office/drawing/2014/main" id="{946FF01A-1240-B611-D125-3B1708A8E134}"/>
              </a:ext>
            </a:extLst>
          </p:cNvPr>
          <p:cNvCxnSpPr>
            <a:cxnSpLocks/>
          </p:cNvCxnSpPr>
          <p:nvPr/>
        </p:nvCxnSpPr>
        <p:spPr>
          <a:xfrm>
            <a:off x="8154296" y="4470788"/>
            <a:ext cx="169970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B2E38B2-9DA4-63E3-12BE-53723608954D}"/>
              </a:ext>
            </a:extLst>
          </p:cNvPr>
          <p:cNvCxnSpPr>
            <a:cxnSpLocks/>
          </p:cNvCxnSpPr>
          <p:nvPr/>
        </p:nvCxnSpPr>
        <p:spPr>
          <a:xfrm flipV="1">
            <a:off x="8990278" y="3539266"/>
            <a:ext cx="0" cy="18449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B5C7257E-F2F2-920E-A97B-EA54CC4ED7F6}"/>
              </a:ext>
            </a:extLst>
          </p:cNvPr>
          <p:cNvSpPr/>
          <p:nvPr/>
        </p:nvSpPr>
        <p:spPr>
          <a:xfrm>
            <a:off x="2100880" y="2413614"/>
            <a:ext cx="2351891" cy="5066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800" b="1">
                <a:solidFill>
                  <a:schemeClr val="accent1"/>
                </a:solidFill>
              </a:rPr>
              <a:t>S</a:t>
            </a:r>
            <a:r>
              <a:rPr kumimoji="1" lang="en-US" altLang="ja-JP" sz="1800" b="1"/>
              <a:t>egmentation</a:t>
            </a:r>
            <a:endParaRPr kumimoji="1" lang="ja-JP" altLang="en-US" sz="1800" b="1"/>
          </a:p>
        </p:txBody>
      </p:sp>
      <p:sp>
        <p:nvSpPr>
          <p:cNvPr id="13" name="正方形/長方形 12">
            <a:extLst>
              <a:ext uri="{FF2B5EF4-FFF2-40B4-BE49-F238E27FC236}">
                <a16:creationId xmlns:a16="http://schemas.microsoft.com/office/drawing/2014/main" id="{AAE559EB-0F3A-027B-6890-A8ACFD738480}"/>
              </a:ext>
            </a:extLst>
          </p:cNvPr>
          <p:cNvSpPr/>
          <p:nvPr/>
        </p:nvSpPr>
        <p:spPr>
          <a:xfrm>
            <a:off x="4918913" y="2399111"/>
            <a:ext cx="2351891" cy="5066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1800" b="1">
                <a:solidFill>
                  <a:schemeClr val="accent1"/>
                </a:solidFill>
              </a:rPr>
              <a:t>T</a:t>
            </a:r>
            <a:r>
              <a:rPr kumimoji="1" lang="en-US" altLang="ja-JP" sz="1800" b="1"/>
              <a:t>argeting</a:t>
            </a:r>
            <a:endParaRPr kumimoji="1" lang="ja-JP" altLang="en-US" sz="1800" b="1"/>
          </a:p>
        </p:txBody>
      </p:sp>
      <p:sp>
        <p:nvSpPr>
          <p:cNvPr id="14" name="正方形/長方形 13">
            <a:extLst>
              <a:ext uri="{FF2B5EF4-FFF2-40B4-BE49-F238E27FC236}">
                <a16:creationId xmlns:a16="http://schemas.microsoft.com/office/drawing/2014/main" id="{0E4FFE89-91E2-7C20-C02D-CD6DFBA09D52}"/>
              </a:ext>
            </a:extLst>
          </p:cNvPr>
          <p:cNvSpPr/>
          <p:nvPr/>
        </p:nvSpPr>
        <p:spPr>
          <a:xfrm>
            <a:off x="7792313" y="2393314"/>
            <a:ext cx="2351891" cy="50668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800" b="1">
                <a:solidFill>
                  <a:schemeClr val="accent1"/>
                </a:solidFill>
              </a:rPr>
              <a:t>P</a:t>
            </a:r>
            <a:r>
              <a:rPr kumimoji="1" lang="en-US" altLang="ja-JP" sz="1800" b="1"/>
              <a:t>ositioning</a:t>
            </a:r>
            <a:endParaRPr kumimoji="1" lang="ja-JP" altLang="en-US" sz="1800" b="1"/>
          </a:p>
        </p:txBody>
      </p:sp>
      <p:sp>
        <p:nvSpPr>
          <p:cNvPr id="15" name="楕円 14">
            <a:extLst>
              <a:ext uri="{FF2B5EF4-FFF2-40B4-BE49-F238E27FC236}">
                <a16:creationId xmlns:a16="http://schemas.microsoft.com/office/drawing/2014/main" id="{D1FBC831-94E2-0602-DA85-012B5136E47B}"/>
              </a:ext>
            </a:extLst>
          </p:cNvPr>
          <p:cNvSpPr/>
          <p:nvPr/>
        </p:nvSpPr>
        <p:spPr>
          <a:xfrm>
            <a:off x="9281395" y="3670062"/>
            <a:ext cx="424575" cy="5977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t>自社</a:t>
            </a:r>
          </a:p>
        </p:txBody>
      </p:sp>
      <p:sp>
        <p:nvSpPr>
          <p:cNvPr id="16" name="テキスト ボックス 15">
            <a:extLst>
              <a:ext uri="{FF2B5EF4-FFF2-40B4-BE49-F238E27FC236}">
                <a16:creationId xmlns:a16="http://schemas.microsoft.com/office/drawing/2014/main" id="{3E85D827-C136-41C8-86F5-67AAF1AAA71C}"/>
              </a:ext>
            </a:extLst>
          </p:cNvPr>
          <p:cNvSpPr txBox="1"/>
          <p:nvPr/>
        </p:nvSpPr>
        <p:spPr>
          <a:xfrm>
            <a:off x="7842077" y="4099069"/>
            <a:ext cx="361389" cy="1107996"/>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ja-JP" altLang="en-US" sz="1350">
                <a:ea typeface="ＭＳ ゴシック"/>
              </a:rPr>
              <a:t>自由　度　</a:t>
            </a:r>
          </a:p>
          <a:p>
            <a:endParaRPr lang="ja-JP" altLang="en-US" sz="1350">
              <a:ea typeface="ＭＳ ゴシック"/>
            </a:endParaRPr>
          </a:p>
          <a:p>
            <a:endParaRPr lang="ja-JP" altLang="en-US" sz="1350">
              <a:ea typeface="ＭＳ ゴシック"/>
            </a:endParaRPr>
          </a:p>
        </p:txBody>
      </p:sp>
      <p:sp>
        <p:nvSpPr>
          <p:cNvPr id="17" name="楕円 16">
            <a:extLst>
              <a:ext uri="{FF2B5EF4-FFF2-40B4-BE49-F238E27FC236}">
                <a16:creationId xmlns:a16="http://schemas.microsoft.com/office/drawing/2014/main" id="{229DAEDE-4E48-E92F-548F-C0C53F7CCCA2}"/>
              </a:ext>
            </a:extLst>
          </p:cNvPr>
          <p:cNvSpPr/>
          <p:nvPr/>
        </p:nvSpPr>
        <p:spPr>
          <a:xfrm>
            <a:off x="7990916" y="4828221"/>
            <a:ext cx="962022" cy="2905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700"/>
              <a:t>ドモホルンリンクル</a:t>
            </a:r>
          </a:p>
        </p:txBody>
      </p:sp>
    </p:spTree>
    <p:extLst>
      <p:ext uri="{BB962C8B-B14F-4D97-AF65-F5344CB8AC3E}">
        <p14:creationId xmlns:p14="http://schemas.microsoft.com/office/powerpoint/2010/main" val="180805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D9EAD39-84EF-1677-0200-2A911DC9B41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kumimoji="1" lang="ja-JP" altLang="en-US" sz="5400">
                <a:latin typeface="游ゴシック light"/>
                <a:ea typeface="游ゴシック light"/>
                <a:cs typeface="Calibri Light"/>
              </a:rPr>
              <a:t>４</a:t>
            </a:r>
            <a:r>
              <a:rPr kumimoji="1" lang="en-US" altLang="ja-JP" sz="5400">
                <a:latin typeface="游ゴシック light"/>
                <a:ea typeface="Calibri Light" panose="020F0302020204030204" pitchFamily="34" charset="0"/>
                <a:cs typeface="Calibri Light"/>
              </a:rPr>
              <a:t>P</a:t>
            </a:r>
            <a:r>
              <a:rPr kumimoji="1" lang="ja-JP" altLang="en-US" sz="5400" kern="1200">
                <a:latin typeface="游ゴシック light"/>
                <a:ea typeface="游ゴシック light"/>
                <a:cs typeface="Calibri Light"/>
              </a:rPr>
              <a:t>分析</a:t>
            </a:r>
            <a:endParaRPr kumimoji="1" lang="en-US" altLang="ja-JP" sz="5400" kern="1200">
              <a:latin typeface="游ゴシック light"/>
              <a:ea typeface="游ゴシック light"/>
              <a:cs typeface="Calibri Ligh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正方形/長方形 3">
            <a:extLst>
              <a:ext uri="{FF2B5EF4-FFF2-40B4-BE49-F238E27FC236}">
                <a16:creationId xmlns:a16="http://schemas.microsoft.com/office/drawing/2014/main" id="{E9F026D8-9C35-9D18-8D58-96CD27B273CB}"/>
              </a:ext>
            </a:extLst>
          </p:cNvPr>
          <p:cNvSpPr/>
          <p:nvPr/>
        </p:nvSpPr>
        <p:spPr>
          <a:xfrm>
            <a:off x="2863405" y="2080374"/>
            <a:ext cx="2801787" cy="191103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a:latin typeface="ＭＳ ゴシック" panose="020B0609070205080204" pitchFamily="49" charset="-128"/>
                <a:ea typeface="ＭＳ ゴシック" panose="020B0609070205080204" pitchFamily="49" charset="-128"/>
              </a:rPr>
              <a:t>旅行先・家</a:t>
            </a:r>
            <a:r>
              <a:rPr kumimoji="1" lang="ja-JP" altLang="en-US">
                <a:solidFill>
                  <a:schemeClr val="tx1">
                    <a:lumMod val="75000"/>
                    <a:lumOff val="25000"/>
                  </a:schemeClr>
                </a:solidFill>
                <a:latin typeface="ＭＳ ゴシック" panose="020B0609070205080204" pitchFamily="49" charset="-128"/>
                <a:ea typeface="ＭＳ ゴシック" panose="020B0609070205080204" pitchFamily="49" charset="-128"/>
              </a:rPr>
              <a:t>で</a:t>
            </a:r>
            <a:endParaRPr kumimoji="1" lang="en-US" altLang="ja-JP">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algn="ctr"/>
            <a:r>
              <a:rPr kumimoji="1" lang="ja-JP" altLang="en-US">
                <a:solidFill>
                  <a:schemeClr val="tx1">
                    <a:lumMod val="75000"/>
                    <a:lumOff val="25000"/>
                  </a:schemeClr>
                </a:solidFill>
                <a:latin typeface="ＭＳ ゴシック" panose="020B0609070205080204" pitchFamily="49" charset="-128"/>
                <a:ea typeface="ＭＳ ゴシック" panose="020B0609070205080204" pitchFamily="49" charset="-128"/>
              </a:rPr>
              <a:t>使用したい美容製品を</a:t>
            </a:r>
            <a:r>
              <a:rPr kumimoji="1" lang="ja-JP" altLang="en-US">
                <a:latin typeface="ＭＳ ゴシック" panose="020B0609070205080204" pitchFamily="49" charset="-128"/>
                <a:ea typeface="ＭＳ ゴシック" panose="020B0609070205080204" pitchFamily="49" charset="-128"/>
              </a:rPr>
              <a:t>、</a:t>
            </a:r>
            <a:r>
              <a:rPr kumimoji="1" lang="ja-JP" altLang="en-US" b="1">
                <a:latin typeface="ＭＳ ゴシック" panose="020B0609070205080204" pitchFamily="49" charset="-128"/>
                <a:ea typeface="ＭＳ ゴシック" panose="020B0609070205080204" pitchFamily="49" charset="-128"/>
              </a:rPr>
              <a:t>好みの分量</a:t>
            </a:r>
            <a:r>
              <a:rPr kumimoji="1" lang="ja-JP" altLang="en-US">
                <a:solidFill>
                  <a:schemeClr val="tx1">
                    <a:lumMod val="75000"/>
                    <a:lumOff val="25000"/>
                  </a:schemeClr>
                </a:solidFill>
                <a:latin typeface="ＭＳ ゴシック" panose="020B0609070205080204" pitchFamily="49" charset="-128"/>
                <a:ea typeface="ＭＳ ゴシック" panose="020B0609070205080204" pitchFamily="49" charset="-128"/>
              </a:rPr>
              <a:t>で</a:t>
            </a:r>
            <a:endParaRPr kumimoji="1" lang="en-US" altLang="ja-JP">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algn="ctr"/>
            <a:r>
              <a:rPr kumimoji="1" lang="ja-JP" altLang="en-US">
                <a:solidFill>
                  <a:schemeClr val="tx1">
                    <a:lumMod val="75000"/>
                    <a:lumOff val="25000"/>
                  </a:schemeClr>
                </a:solidFill>
                <a:latin typeface="ＭＳ ゴシック" panose="020B0609070205080204" pitchFamily="49" charset="-128"/>
                <a:ea typeface="ＭＳ ゴシック" panose="020B0609070205080204" pitchFamily="49" charset="-128"/>
              </a:rPr>
              <a:t>届けるサービス</a:t>
            </a:r>
            <a:r>
              <a:rPr kumimoji="1" lang="ja-JP" altLang="en-US">
                <a:latin typeface="ＭＳ ゴシック" panose="020B0609070205080204" pitchFamily="49" charset="-128"/>
                <a:ea typeface="ＭＳ ゴシック" panose="020B0609070205080204" pitchFamily="49" charset="-128"/>
              </a:rPr>
              <a:t>。</a:t>
            </a:r>
          </a:p>
        </p:txBody>
      </p:sp>
      <p:sp>
        <p:nvSpPr>
          <p:cNvPr id="5" name="正方形/長方形 4">
            <a:extLst>
              <a:ext uri="{FF2B5EF4-FFF2-40B4-BE49-F238E27FC236}">
                <a16:creationId xmlns:a16="http://schemas.microsoft.com/office/drawing/2014/main" id="{4AA3D536-CFA5-16F7-44C8-800BD0752FC9}"/>
              </a:ext>
            </a:extLst>
          </p:cNvPr>
          <p:cNvSpPr/>
          <p:nvPr/>
        </p:nvSpPr>
        <p:spPr>
          <a:xfrm>
            <a:off x="6011974" y="2058733"/>
            <a:ext cx="2855155" cy="1911031"/>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800" b="1">
                <a:latin typeface="ＭＳ ゴシック" panose="020B0609070205080204" pitchFamily="49" charset="-128"/>
                <a:ea typeface="ＭＳ ゴシック" panose="020B0609070205080204" pitchFamily="49" charset="-128"/>
              </a:rPr>
              <a:t>少量</a:t>
            </a:r>
            <a:r>
              <a:rPr kumimoji="1" lang="ja-JP" altLang="en-US" sz="1800">
                <a:solidFill>
                  <a:schemeClr val="tx1">
                    <a:lumMod val="75000"/>
                    <a:lumOff val="25000"/>
                  </a:schemeClr>
                </a:solidFill>
                <a:latin typeface="ＭＳ ゴシック" panose="020B0609070205080204" pitchFamily="49" charset="-128"/>
                <a:ea typeface="ＭＳ ゴシック" panose="020B0609070205080204" pitchFamily="49" charset="-128"/>
              </a:rPr>
              <a:t>で</a:t>
            </a:r>
            <a:r>
              <a:rPr kumimoji="1" lang="ja-JP" altLang="en-US" sz="1800" b="1">
                <a:latin typeface="ＭＳ ゴシック" panose="020B0609070205080204" pitchFamily="49" charset="-128"/>
                <a:ea typeface="ＭＳ ゴシック" panose="020B0609070205080204" pitchFamily="49" charset="-128"/>
              </a:rPr>
              <a:t>低価格</a:t>
            </a:r>
          </a:p>
        </p:txBody>
      </p:sp>
      <p:sp>
        <p:nvSpPr>
          <p:cNvPr id="6" name="正方形/長方形 5">
            <a:extLst>
              <a:ext uri="{FF2B5EF4-FFF2-40B4-BE49-F238E27FC236}">
                <a16:creationId xmlns:a16="http://schemas.microsoft.com/office/drawing/2014/main" id="{DF21C78A-B01E-3627-16BE-E5C34043A42A}"/>
              </a:ext>
            </a:extLst>
          </p:cNvPr>
          <p:cNvSpPr/>
          <p:nvPr/>
        </p:nvSpPr>
        <p:spPr>
          <a:xfrm>
            <a:off x="2905361" y="4205849"/>
            <a:ext cx="2801787" cy="1844561"/>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en-US" altLang="ja-JP" sz="1800"/>
          </a:p>
          <a:p>
            <a:pPr algn="ctr"/>
            <a:r>
              <a:rPr kumimoji="1" lang="en-US" altLang="ja-JP" sz="1800" b="1">
                <a:latin typeface="ＭＳ ゴシック" panose="020B0609070205080204" pitchFamily="49" charset="-128"/>
                <a:ea typeface="ＭＳ ゴシック" panose="020B0609070205080204" pitchFamily="49" charset="-128"/>
              </a:rPr>
              <a:t>SNS</a:t>
            </a:r>
            <a:r>
              <a:rPr kumimoji="1" lang="ja-JP" altLang="en-US" sz="1800">
                <a:solidFill>
                  <a:schemeClr val="tx1">
                    <a:lumMod val="75000"/>
                    <a:lumOff val="25000"/>
                  </a:schemeClr>
                </a:solidFill>
                <a:latin typeface="ＭＳ ゴシック" panose="020B0609070205080204" pitchFamily="49" charset="-128"/>
                <a:ea typeface="ＭＳ ゴシック" panose="020B0609070205080204" pitchFamily="49" charset="-128"/>
              </a:rPr>
              <a:t>（</a:t>
            </a:r>
            <a:r>
              <a:rPr kumimoji="1" lang="en-US" altLang="ja-JP" sz="1800">
                <a:solidFill>
                  <a:schemeClr val="tx1">
                    <a:lumMod val="75000"/>
                    <a:lumOff val="25000"/>
                  </a:schemeClr>
                </a:solidFill>
                <a:latin typeface="ＭＳ ゴシック" panose="020B0609070205080204" pitchFamily="49" charset="-128"/>
                <a:ea typeface="ＭＳ ゴシック" panose="020B0609070205080204" pitchFamily="49" charset="-128"/>
              </a:rPr>
              <a:t>Instagram</a:t>
            </a:r>
            <a:r>
              <a:rPr kumimoji="1" lang="ja-JP" altLang="en-US" sz="1800">
                <a:solidFill>
                  <a:schemeClr val="tx1">
                    <a:lumMod val="75000"/>
                    <a:lumOff val="25000"/>
                  </a:schemeClr>
                </a:solidFill>
                <a:latin typeface="ＭＳ ゴシック" panose="020B0609070205080204" pitchFamily="49" charset="-128"/>
                <a:ea typeface="ＭＳ ゴシック" panose="020B0609070205080204" pitchFamily="49" charset="-128"/>
              </a:rPr>
              <a:t>・</a:t>
            </a:r>
            <a:r>
              <a:rPr kumimoji="1" lang="en-US" altLang="ja-JP" sz="1800">
                <a:solidFill>
                  <a:schemeClr val="tx1">
                    <a:lumMod val="75000"/>
                    <a:lumOff val="25000"/>
                  </a:schemeClr>
                </a:solidFill>
                <a:latin typeface="ＭＳ ゴシック" panose="020B0609070205080204" pitchFamily="49" charset="-128"/>
                <a:ea typeface="ＭＳ ゴシック" panose="020B0609070205080204" pitchFamily="49" charset="-128"/>
              </a:rPr>
              <a:t>TikTok</a:t>
            </a:r>
            <a:r>
              <a:rPr kumimoji="1" lang="ja-JP" altLang="en-US" sz="1800">
                <a:solidFill>
                  <a:schemeClr val="tx1">
                    <a:lumMod val="75000"/>
                    <a:lumOff val="25000"/>
                  </a:schemeClr>
                </a:solidFill>
                <a:latin typeface="ＭＳ ゴシック" panose="020B0609070205080204" pitchFamily="49" charset="-128"/>
                <a:ea typeface="ＭＳ ゴシック" panose="020B0609070205080204" pitchFamily="49" charset="-128"/>
              </a:rPr>
              <a:t>・</a:t>
            </a:r>
            <a:r>
              <a:rPr kumimoji="1" lang="en-US" altLang="ja-JP" sz="1800">
                <a:solidFill>
                  <a:schemeClr val="tx1">
                    <a:lumMod val="75000"/>
                    <a:lumOff val="25000"/>
                  </a:schemeClr>
                </a:solidFill>
                <a:latin typeface="ＭＳ ゴシック" panose="020B0609070205080204" pitchFamily="49" charset="-128"/>
                <a:ea typeface="ＭＳ ゴシック" panose="020B0609070205080204" pitchFamily="49" charset="-128"/>
              </a:rPr>
              <a:t>YouTube</a:t>
            </a:r>
            <a:r>
              <a:rPr kumimoji="1" lang="ja-JP" altLang="en-US" sz="1800">
                <a:solidFill>
                  <a:schemeClr val="tx1">
                    <a:lumMod val="75000"/>
                    <a:lumOff val="25000"/>
                  </a:schemeClr>
                </a:solidFill>
                <a:latin typeface="ＭＳ ゴシック" panose="020B0609070205080204" pitchFamily="49" charset="-128"/>
                <a:ea typeface="ＭＳ ゴシック" panose="020B0609070205080204" pitchFamily="49" charset="-128"/>
              </a:rPr>
              <a:t>）</a:t>
            </a:r>
            <a:endParaRPr kumimoji="1" lang="en-US" altLang="ja-JP" sz="180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algn="ctr"/>
            <a:r>
              <a:rPr kumimoji="1" lang="ja-JP" altLang="en-US" sz="1800" b="1">
                <a:solidFill>
                  <a:schemeClr val="tx1"/>
                </a:solidFill>
                <a:latin typeface="ＭＳ ゴシック" panose="020B0609070205080204" pitchFamily="49" charset="-128"/>
                <a:ea typeface="ＭＳ ゴシック" panose="020B0609070205080204" pitchFamily="49" charset="-128"/>
              </a:rPr>
              <a:t>を使用した宣伝</a:t>
            </a:r>
            <a:r>
              <a:rPr kumimoji="1" lang="ja-JP" altLang="en-US" sz="1800">
                <a:solidFill>
                  <a:schemeClr val="tx1">
                    <a:lumMod val="75000"/>
                    <a:lumOff val="25000"/>
                  </a:schemeClr>
                </a:solidFill>
                <a:latin typeface="ＭＳ ゴシック" panose="020B0609070205080204" pitchFamily="49" charset="-128"/>
                <a:ea typeface="ＭＳ ゴシック" panose="020B0609070205080204" pitchFamily="49" charset="-128"/>
              </a:rPr>
              <a:t>や、</a:t>
            </a:r>
            <a:endParaRPr kumimoji="1" lang="en-US" altLang="ja-JP" sz="180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algn="ctr"/>
            <a:r>
              <a:rPr kumimoji="1" lang="ja-JP" altLang="en-US" sz="1800" b="1">
                <a:latin typeface="ＭＳ ゴシック" panose="020B0609070205080204" pitchFamily="49" charset="-128"/>
                <a:ea typeface="ＭＳ ゴシック" panose="020B0609070205080204" pitchFamily="49" charset="-128"/>
              </a:rPr>
              <a:t>利用者の口コミ</a:t>
            </a:r>
            <a:endParaRPr kumimoji="1" lang="en-US" altLang="ja-JP" sz="1800" b="1">
              <a:latin typeface="ＭＳ ゴシック" panose="020B0609070205080204" pitchFamily="49" charset="-128"/>
              <a:ea typeface="ＭＳ ゴシック" panose="020B0609070205080204" pitchFamily="49" charset="-128"/>
            </a:endParaRPr>
          </a:p>
          <a:p>
            <a:pPr algn="ctr"/>
            <a:r>
              <a:rPr kumimoji="1" lang="ja-JP" altLang="en-US" sz="1800">
                <a:solidFill>
                  <a:schemeClr val="tx1">
                    <a:lumMod val="75000"/>
                    <a:lumOff val="25000"/>
                  </a:schemeClr>
                </a:solidFill>
                <a:latin typeface="ＭＳ ゴシック" panose="020B0609070205080204" pitchFamily="49" charset="-128"/>
                <a:ea typeface="ＭＳ ゴシック" panose="020B0609070205080204" pitchFamily="49" charset="-128"/>
              </a:rPr>
              <a:t>による利用者拡大。</a:t>
            </a:r>
          </a:p>
        </p:txBody>
      </p:sp>
      <p:sp>
        <p:nvSpPr>
          <p:cNvPr id="7" name="正方形/長方形 6">
            <a:extLst>
              <a:ext uri="{FF2B5EF4-FFF2-40B4-BE49-F238E27FC236}">
                <a16:creationId xmlns:a16="http://schemas.microsoft.com/office/drawing/2014/main" id="{168EB7EC-9FBF-8613-240B-8BACE7F98C1B}"/>
              </a:ext>
            </a:extLst>
          </p:cNvPr>
          <p:cNvSpPr/>
          <p:nvPr/>
        </p:nvSpPr>
        <p:spPr>
          <a:xfrm>
            <a:off x="5979873" y="4204594"/>
            <a:ext cx="2970512" cy="1865558"/>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1800" b="1">
                <a:latin typeface="ＭＳ ゴシック" panose="020B0609070205080204" pitchFamily="49" charset="-128"/>
                <a:ea typeface="ＭＳ ゴシック" panose="020B0609070205080204" pitchFamily="49" charset="-128"/>
              </a:rPr>
              <a:t>オンライン上</a:t>
            </a:r>
            <a:r>
              <a:rPr kumimoji="1" lang="ja-JP" altLang="en-US" sz="1800">
                <a:solidFill>
                  <a:schemeClr val="tx1">
                    <a:lumMod val="75000"/>
                    <a:lumOff val="25000"/>
                  </a:schemeClr>
                </a:solidFill>
                <a:latin typeface="ＭＳ ゴシック" panose="020B0609070205080204" pitchFamily="49" charset="-128"/>
                <a:ea typeface="ＭＳ ゴシック" panose="020B0609070205080204" pitchFamily="49" charset="-128"/>
              </a:rPr>
              <a:t>での</a:t>
            </a:r>
            <a:endParaRPr kumimoji="1" lang="en-US" altLang="ja-JP" sz="180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algn="ctr"/>
            <a:r>
              <a:rPr kumimoji="1" lang="ja-JP" altLang="en-US" sz="1800">
                <a:solidFill>
                  <a:schemeClr val="tx1">
                    <a:lumMod val="75000"/>
                    <a:lumOff val="25000"/>
                  </a:schemeClr>
                </a:solidFill>
                <a:latin typeface="ＭＳ ゴシック" panose="020B0609070205080204" pitchFamily="49" charset="-128"/>
                <a:ea typeface="ＭＳ ゴシック" panose="020B0609070205080204" pitchFamily="49" charset="-128"/>
              </a:rPr>
              <a:t>注文のやりとり</a:t>
            </a:r>
          </a:p>
        </p:txBody>
      </p:sp>
      <p:sp>
        <p:nvSpPr>
          <p:cNvPr id="9" name="楕円 8">
            <a:extLst>
              <a:ext uri="{FF2B5EF4-FFF2-40B4-BE49-F238E27FC236}">
                <a16:creationId xmlns:a16="http://schemas.microsoft.com/office/drawing/2014/main" id="{93E4ED37-60D2-7661-0A5C-B62AE1102544}"/>
              </a:ext>
            </a:extLst>
          </p:cNvPr>
          <p:cNvSpPr/>
          <p:nvPr/>
        </p:nvSpPr>
        <p:spPr>
          <a:xfrm>
            <a:off x="5303013" y="3513881"/>
            <a:ext cx="1055488" cy="94166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ja-JP" altLang="en-US" sz="1350"/>
              <a:t>顧客</a:t>
            </a:r>
          </a:p>
        </p:txBody>
      </p:sp>
      <p:sp>
        <p:nvSpPr>
          <p:cNvPr id="11" name="矢印: 右 10">
            <a:extLst>
              <a:ext uri="{FF2B5EF4-FFF2-40B4-BE49-F238E27FC236}">
                <a16:creationId xmlns:a16="http://schemas.microsoft.com/office/drawing/2014/main" id="{3F5882C6-2A71-CA25-3DF2-143361FBDB0F}"/>
              </a:ext>
            </a:extLst>
          </p:cNvPr>
          <p:cNvSpPr/>
          <p:nvPr/>
        </p:nvSpPr>
        <p:spPr>
          <a:xfrm>
            <a:off x="5707150" y="2810663"/>
            <a:ext cx="304824" cy="26505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sz="1350"/>
          </a:p>
        </p:txBody>
      </p:sp>
      <p:sp>
        <p:nvSpPr>
          <p:cNvPr id="12" name="矢印: 右 11">
            <a:extLst>
              <a:ext uri="{FF2B5EF4-FFF2-40B4-BE49-F238E27FC236}">
                <a16:creationId xmlns:a16="http://schemas.microsoft.com/office/drawing/2014/main" id="{15C35AE0-09D6-6011-3C3D-0AC6448C9930}"/>
              </a:ext>
            </a:extLst>
          </p:cNvPr>
          <p:cNvSpPr/>
          <p:nvPr/>
        </p:nvSpPr>
        <p:spPr>
          <a:xfrm rot="5400000">
            <a:off x="7332187" y="3937744"/>
            <a:ext cx="265883" cy="22236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sz="1350"/>
          </a:p>
        </p:txBody>
      </p:sp>
      <p:sp>
        <p:nvSpPr>
          <p:cNvPr id="13" name="矢印: 右 12">
            <a:extLst>
              <a:ext uri="{FF2B5EF4-FFF2-40B4-BE49-F238E27FC236}">
                <a16:creationId xmlns:a16="http://schemas.microsoft.com/office/drawing/2014/main" id="{A072C44B-663A-A1A3-D0E5-D79E8B4FD295}"/>
              </a:ext>
            </a:extLst>
          </p:cNvPr>
          <p:cNvSpPr/>
          <p:nvPr/>
        </p:nvSpPr>
        <p:spPr>
          <a:xfrm rot="10800000">
            <a:off x="5665191" y="4997632"/>
            <a:ext cx="314681" cy="283122"/>
          </a:xfrm>
          <a:prstGeom prst="rightArrow">
            <a:avLst>
              <a:gd name="adj1" fmla="val 35174"/>
              <a:gd name="adj2"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sz="1350"/>
          </a:p>
        </p:txBody>
      </p:sp>
      <p:cxnSp>
        <p:nvCxnSpPr>
          <p:cNvPr id="14" name="直線コネクタ 13">
            <a:extLst>
              <a:ext uri="{FF2B5EF4-FFF2-40B4-BE49-F238E27FC236}">
                <a16:creationId xmlns:a16="http://schemas.microsoft.com/office/drawing/2014/main" id="{FA7636B0-5C23-83FE-C466-6FDF03960A53}"/>
              </a:ext>
            </a:extLst>
          </p:cNvPr>
          <p:cNvCxnSpPr>
            <a:cxnSpLocks/>
          </p:cNvCxnSpPr>
          <p:nvPr/>
        </p:nvCxnSpPr>
        <p:spPr>
          <a:xfrm>
            <a:off x="2863405" y="2370700"/>
            <a:ext cx="280178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47C4D0E-279A-A7F3-63CD-76CAB148C56D}"/>
              </a:ext>
            </a:extLst>
          </p:cNvPr>
          <p:cNvCxnSpPr>
            <a:cxnSpLocks/>
          </p:cNvCxnSpPr>
          <p:nvPr/>
        </p:nvCxnSpPr>
        <p:spPr>
          <a:xfrm flipV="1">
            <a:off x="6011974" y="2379903"/>
            <a:ext cx="2855155" cy="29095"/>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6" name="直線コネクタ 15">
            <a:extLst>
              <a:ext uri="{FF2B5EF4-FFF2-40B4-BE49-F238E27FC236}">
                <a16:creationId xmlns:a16="http://schemas.microsoft.com/office/drawing/2014/main" id="{A1CF5ED8-47A2-E97B-3A6B-BDE8EBD3A65D}"/>
              </a:ext>
            </a:extLst>
          </p:cNvPr>
          <p:cNvCxnSpPr>
            <a:cxnSpLocks/>
          </p:cNvCxnSpPr>
          <p:nvPr/>
        </p:nvCxnSpPr>
        <p:spPr>
          <a:xfrm>
            <a:off x="2888177" y="4515929"/>
            <a:ext cx="2818973" cy="1559"/>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17" name="直線コネクタ 16">
            <a:extLst>
              <a:ext uri="{FF2B5EF4-FFF2-40B4-BE49-F238E27FC236}">
                <a16:creationId xmlns:a16="http://schemas.microsoft.com/office/drawing/2014/main" id="{B87051D3-0B4E-0D92-9D1F-152406311D49}"/>
              </a:ext>
            </a:extLst>
          </p:cNvPr>
          <p:cNvCxnSpPr>
            <a:cxnSpLocks/>
          </p:cNvCxnSpPr>
          <p:nvPr/>
        </p:nvCxnSpPr>
        <p:spPr>
          <a:xfrm>
            <a:off x="5979873" y="4515929"/>
            <a:ext cx="2970512"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8" name="テキスト ボックス 17">
            <a:extLst>
              <a:ext uri="{FF2B5EF4-FFF2-40B4-BE49-F238E27FC236}">
                <a16:creationId xmlns:a16="http://schemas.microsoft.com/office/drawing/2014/main" id="{0B3ADA90-5F15-A7F1-19E4-1F0AF027D898}"/>
              </a:ext>
            </a:extLst>
          </p:cNvPr>
          <p:cNvSpPr txBox="1"/>
          <p:nvPr/>
        </p:nvSpPr>
        <p:spPr>
          <a:xfrm>
            <a:off x="3753922" y="2018297"/>
            <a:ext cx="1049559" cy="369332"/>
          </a:xfrm>
          <a:prstGeom prst="rect">
            <a:avLst/>
          </a:prstGeom>
          <a:noFill/>
        </p:spPr>
        <p:txBody>
          <a:bodyPr wrap="square" rtlCol="0">
            <a:spAutoFit/>
          </a:bodyPr>
          <a:lstStyle/>
          <a:p>
            <a:r>
              <a:rPr kumimoji="1" lang="en-US" altLang="ja-JP">
                <a:solidFill>
                  <a:schemeClr val="accent1"/>
                </a:solidFill>
                <a:latin typeface="ＭＳ ゴシック" panose="020B0609070205080204" pitchFamily="49" charset="-128"/>
                <a:ea typeface="ＭＳ ゴシック" panose="020B0609070205080204" pitchFamily="49" charset="-128"/>
              </a:rPr>
              <a:t>P</a:t>
            </a:r>
            <a:r>
              <a:rPr kumimoji="1" lang="en-US" altLang="ja-JP">
                <a:latin typeface="ＭＳ ゴシック" panose="020B0609070205080204" pitchFamily="49" charset="-128"/>
                <a:ea typeface="ＭＳ ゴシック" panose="020B0609070205080204" pitchFamily="49" charset="-128"/>
              </a:rPr>
              <a:t>roduct</a:t>
            </a:r>
            <a:r>
              <a:rPr kumimoji="1" lang="en-US" altLang="ja-JP">
                <a:solidFill>
                  <a:schemeClr val="accent1">
                    <a:lumMod val="50000"/>
                  </a:schemeClr>
                </a:solidFill>
                <a:latin typeface="ＭＳ ゴシック" panose="020B0609070205080204" pitchFamily="49" charset="-128"/>
                <a:ea typeface="ＭＳ ゴシック" panose="020B0609070205080204" pitchFamily="49" charset="-128"/>
              </a:rPr>
              <a:t>  </a:t>
            </a:r>
            <a:endParaRPr kumimoji="1" lang="ja-JP" altLang="en-US">
              <a:solidFill>
                <a:schemeClr val="accent1">
                  <a:lumMod val="50000"/>
                </a:schemeClr>
              </a:solidFill>
              <a:latin typeface="ＭＳ ゴシック" panose="020B0609070205080204" pitchFamily="49" charset="-128"/>
              <a:ea typeface="ＭＳ ゴシック" panose="020B0609070205080204" pitchFamily="49" charset="-128"/>
            </a:endParaRPr>
          </a:p>
        </p:txBody>
      </p:sp>
      <p:sp>
        <p:nvSpPr>
          <p:cNvPr id="19" name="テキスト ボックス 18">
            <a:extLst>
              <a:ext uri="{FF2B5EF4-FFF2-40B4-BE49-F238E27FC236}">
                <a16:creationId xmlns:a16="http://schemas.microsoft.com/office/drawing/2014/main" id="{81FC4F3A-B4C9-342E-0B27-DA20F365FF93}"/>
              </a:ext>
            </a:extLst>
          </p:cNvPr>
          <p:cNvSpPr txBox="1"/>
          <p:nvPr/>
        </p:nvSpPr>
        <p:spPr>
          <a:xfrm>
            <a:off x="7138472" y="2031228"/>
            <a:ext cx="1049559" cy="369332"/>
          </a:xfrm>
          <a:prstGeom prst="rect">
            <a:avLst/>
          </a:prstGeom>
          <a:noFill/>
        </p:spPr>
        <p:txBody>
          <a:bodyPr wrap="square" rtlCol="0">
            <a:spAutoFit/>
          </a:bodyPr>
          <a:lstStyle/>
          <a:p>
            <a:r>
              <a:rPr kumimoji="1" lang="en-US" altLang="ja-JP" sz="1800">
                <a:solidFill>
                  <a:schemeClr val="accent1"/>
                </a:solidFill>
                <a:latin typeface="ＭＳ ゴシック" panose="020B0609070205080204" pitchFamily="49" charset="-128"/>
                <a:ea typeface="ＭＳ ゴシック" panose="020B0609070205080204" pitchFamily="49" charset="-128"/>
              </a:rPr>
              <a:t>P</a:t>
            </a:r>
            <a:r>
              <a:rPr kumimoji="1" lang="en-US" altLang="ja-JP" sz="1800">
                <a:latin typeface="ＭＳ ゴシック" panose="020B0609070205080204" pitchFamily="49" charset="-128"/>
                <a:ea typeface="ＭＳ ゴシック" panose="020B0609070205080204" pitchFamily="49" charset="-128"/>
              </a:rPr>
              <a:t>rice</a:t>
            </a:r>
            <a:endParaRPr kumimoji="1" lang="ja-JP" altLang="en-US" sz="1800">
              <a:latin typeface="ＭＳ ゴシック" panose="020B0609070205080204" pitchFamily="49" charset="-128"/>
              <a:ea typeface="ＭＳ ゴシック" panose="020B0609070205080204" pitchFamily="49" charset="-128"/>
            </a:endParaRPr>
          </a:p>
        </p:txBody>
      </p:sp>
      <p:sp>
        <p:nvSpPr>
          <p:cNvPr id="20" name="テキスト ボックス 19">
            <a:extLst>
              <a:ext uri="{FF2B5EF4-FFF2-40B4-BE49-F238E27FC236}">
                <a16:creationId xmlns:a16="http://schemas.microsoft.com/office/drawing/2014/main" id="{3320CB36-5715-2A07-B894-4EF275C29B75}"/>
              </a:ext>
            </a:extLst>
          </p:cNvPr>
          <p:cNvSpPr txBox="1"/>
          <p:nvPr/>
        </p:nvSpPr>
        <p:spPr>
          <a:xfrm>
            <a:off x="3699140" y="4146597"/>
            <a:ext cx="1235290" cy="369332"/>
          </a:xfrm>
          <a:prstGeom prst="rect">
            <a:avLst/>
          </a:prstGeom>
          <a:noFill/>
        </p:spPr>
        <p:txBody>
          <a:bodyPr wrap="square" rtlCol="0">
            <a:spAutoFit/>
          </a:bodyPr>
          <a:lstStyle/>
          <a:p>
            <a:r>
              <a:rPr kumimoji="1" lang="en-US" altLang="ja-JP" sz="1800">
                <a:solidFill>
                  <a:schemeClr val="accent1"/>
                </a:solidFill>
                <a:latin typeface="ＭＳ ゴシック" panose="020B0609070205080204" pitchFamily="49" charset="-128"/>
                <a:ea typeface="ＭＳ ゴシック" panose="020B0609070205080204" pitchFamily="49" charset="-128"/>
              </a:rPr>
              <a:t>P</a:t>
            </a:r>
            <a:r>
              <a:rPr kumimoji="1" lang="en-US" altLang="ja-JP" sz="1800">
                <a:latin typeface="ＭＳ ゴシック" panose="020B0609070205080204" pitchFamily="49" charset="-128"/>
                <a:ea typeface="ＭＳ ゴシック" panose="020B0609070205080204" pitchFamily="49" charset="-128"/>
              </a:rPr>
              <a:t>romotion</a:t>
            </a:r>
            <a:endParaRPr kumimoji="1" lang="ja-JP" altLang="en-US" sz="1800">
              <a:latin typeface="ＭＳ ゴシック" panose="020B0609070205080204" pitchFamily="49" charset="-128"/>
              <a:ea typeface="ＭＳ ゴシック" panose="020B0609070205080204" pitchFamily="49" charset="-128"/>
            </a:endParaRPr>
          </a:p>
        </p:txBody>
      </p:sp>
      <p:sp>
        <p:nvSpPr>
          <p:cNvPr id="21" name="テキスト ボックス 20">
            <a:extLst>
              <a:ext uri="{FF2B5EF4-FFF2-40B4-BE49-F238E27FC236}">
                <a16:creationId xmlns:a16="http://schemas.microsoft.com/office/drawing/2014/main" id="{2E6CF11C-D7F5-CF16-6CE1-44CD68950364}"/>
              </a:ext>
            </a:extLst>
          </p:cNvPr>
          <p:cNvSpPr txBox="1"/>
          <p:nvPr/>
        </p:nvSpPr>
        <p:spPr>
          <a:xfrm>
            <a:off x="7152742" y="4146597"/>
            <a:ext cx="1035289" cy="369332"/>
          </a:xfrm>
          <a:prstGeom prst="rect">
            <a:avLst/>
          </a:prstGeom>
          <a:noFill/>
        </p:spPr>
        <p:txBody>
          <a:bodyPr wrap="square" rtlCol="0">
            <a:spAutoFit/>
          </a:bodyPr>
          <a:lstStyle/>
          <a:p>
            <a:r>
              <a:rPr kumimoji="1" lang="en-US" altLang="ja-JP" sz="1800">
                <a:solidFill>
                  <a:schemeClr val="accent1"/>
                </a:solidFill>
                <a:latin typeface="ＭＳ ゴシック" panose="020B0609070205080204" pitchFamily="49" charset="-128"/>
                <a:ea typeface="ＭＳ ゴシック" panose="020B0609070205080204" pitchFamily="49" charset="-128"/>
              </a:rPr>
              <a:t>P</a:t>
            </a:r>
            <a:r>
              <a:rPr kumimoji="1" lang="en-US" altLang="ja-JP" sz="1800">
                <a:latin typeface="ＭＳ ゴシック" panose="020B0609070205080204" pitchFamily="49" charset="-128"/>
                <a:ea typeface="ＭＳ ゴシック" panose="020B0609070205080204" pitchFamily="49" charset="-128"/>
              </a:rPr>
              <a:t>lace</a:t>
            </a:r>
            <a:endParaRPr kumimoji="1" lang="ja-JP" altLang="en-US" sz="180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85200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B707FF6-F8EC-0FDB-6245-C7F4A004985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kumimoji="1" lang="en-US" altLang="ja-JP" sz="5400" kern="1200">
                <a:latin typeface="游ゴシック light"/>
                <a:ea typeface="游ゴシック Light"/>
              </a:rPr>
              <a:t>USP</a:t>
            </a:r>
            <a:endParaRPr lang="en-US" altLang="ja-JP" sz="5400" kern="1200">
              <a:latin typeface="游ゴシック light"/>
              <a:ea typeface="游ゴシック Light"/>
            </a:endParaRP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縦書きテキスト プレースホルダー 2">
            <a:extLst>
              <a:ext uri="{FF2B5EF4-FFF2-40B4-BE49-F238E27FC236}">
                <a16:creationId xmlns:a16="http://schemas.microsoft.com/office/drawing/2014/main" id="{34899FD9-C5D4-77F8-89CE-B33BF1C6D788}"/>
              </a:ext>
            </a:extLst>
          </p:cNvPr>
          <p:cNvSpPr>
            <a:spLocks noGrp="1"/>
          </p:cNvSpPr>
          <p:nvPr>
            <p:ph type="body" orient="vert" idx="1"/>
          </p:nvPr>
        </p:nvSpPr>
        <p:spPr>
          <a:xfrm>
            <a:off x="838200" y="1875341"/>
            <a:ext cx="10515600" cy="4608640"/>
          </a:xfrm>
        </p:spPr>
        <p:txBody>
          <a:bodyPr vert="horz" lIns="91440" tIns="45720" rIns="91440" bIns="45720" rtlCol="0" anchor="t">
            <a:noAutofit/>
          </a:bodyPr>
          <a:lstStyle/>
          <a:p>
            <a:pPr marL="0" indent="0" algn="ctr">
              <a:buNone/>
            </a:pPr>
            <a:r>
              <a:rPr lang="ja-JP" altLang="en-US" b="1">
                <a:latin typeface="ＭＳ ゴシック" panose="020B0609070205080204" pitchFamily="49" charset="-128"/>
                <a:ea typeface="ＭＳ ゴシック" panose="020B0609070205080204" pitchFamily="49" charset="-128"/>
              </a:rPr>
              <a:t>「旅先での美容の充実化」</a:t>
            </a:r>
            <a:endParaRPr lang="ja-JP" altLang="en-US" b="1">
              <a:latin typeface="ＭＳ ゴシック"/>
              <a:ea typeface="ＭＳ ゴシック"/>
            </a:endParaRPr>
          </a:p>
          <a:p>
            <a:r>
              <a:rPr lang="ja-JP" altLang="en-US" sz="2400">
                <a:latin typeface="ＭＳ ゴシック"/>
                <a:ea typeface="ＭＳ ゴシック"/>
              </a:rPr>
              <a:t>旅行先に普段自分が使っている美容品を配達してもらうことが出来る！</a:t>
            </a:r>
            <a:endParaRPr lang="en-US" altLang="ja-JP" sz="2400">
              <a:latin typeface="ＭＳ ゴシック"/>
              <a:ea typeface="ＭＳ ゴシック"/>
            </a:endParaRPr>
          </a:p>
          <a:p>
            <a:endParaRPr lang="en-US" altLang="ja-JP" sz="2400">
              <a:latin typeface="ＭＳ ゴシック"/>
              <a:ea typeface="ＭＳ ゴシック"/>
              <a:cs typeface="Calibri"/>
            </a:endParaRPr>
          </a:p>
          <a:p>
            <a:pPr>
              <a:buClr>
                <a:srgbClr val="262626"/>
              </a:buClr>
            </a:pPr>
            <a:r>
              <a:rPr lang="ja-JP" altLang="en-US" sz="2400">
                <a:latin typeface="ＭＳ ゴシック" panose="020B0609070205080204" pitchFamily="49" charset="-128"/>
                <a:ea typeface="ＭＳ ゴシック" panose="020B0609070205080204" pitchFamily="49" charset="-128"/>
              </a:rPr>
              <a:t>小分けで届くから旅行先で使い切れる＋帰りの荷物になる心配がない！</a:t>
            </a:r>
            <a:endParaRPr lang="en-US" altLang="ja-JP" sz="2400">
              <a:latin typeface="ＭＳ ゴシック" panose="020B0609070205080204" pitchFamily="49" charset="-128"/>
              <a:ea typeface="ＭＳ ゴシック" panose="020B0609070205080204" pitchFamily="49" charset="-128"/>
            </a:endParaRPr>
          </a:p>
          <a:p>
            <a:pPr>
              <a:buClr>
                <a:srgbClr val="262626"/>
              </a:buClr>
            </a:pPr>
            <a:endParaRPr lang="en-US" altLang="ja-JP" sz="2400">
              <a:latin typeface="ＭＳ ゴシック" panose="020B0609070205080204" pitchFamily="49" charset="-128"/>
              <a:ea typeface="ＭＳ ゴシック" panose="020B0609070205080204" pitchFamily="49" charset="-128"/>
              <a:cs typeface="Calibri"/>
            </a:endParaRPr>
          </a:p>
          <a:p>
            <a:pPr>
              <a:buClr>
                <a:srgbClr val="262626"/>
              </a:buClr>
            </a:pPr>
            <a:r>
              <a:rPr lang="ja-JP" altLang="en-US" sz="2400">
                <a:latin typeface="ＭＳ ゴシック" panose="020B0609070205080204" pitchFamily="49" charset="-128"/>
                <a:ea typeface="ＭＳ ゴシック" panose="020B0609070205080204" pitchFamily="49" charset="-128"/>
              </a:rPr>
              <a:t>お試しで使ってみたい商品があれば試すこともできるため</a:t>
            </a:r>
            <a:endParaRPr lang="en-US" altLang="ja-JP" sz="2400">
              <a:latin typeface="ＭＳ ゴシック" panose="020B0609070205080204" pitchFamily="49" charset="-128"/>
              <a:ea typeface="ＭＳ ゴシック" panose="020B0609070205080204" pitchFamily="49" charset="-128"/>
            </a:endParaRPr>
          </a:p>
          <a:p>
            <a:pPr marL="0" indent="0">
              <a:buClr>
                <a:srgbClr val="262626"/>
              </a:buClr>
              <a:buNone/>
            </a:pPr>
            <a:r>
              <a:rPr lang="ja-JP" altLang="en-US" sz="2400">
                <a:latin typeface="ＭＳ ゴシック" panose="020B0609070205080204" pitchFamily="49" charset="-128"/>
                <a:ea typeface="ＭＳ ゴシック" panose="020B0609070205080204" pitchFamily="49" charset="-128"/>
              </a:rPr>
              <a:t>　　　　　普段はなかなか手が出ない商品も利用することができ、</a:t>
            </a:r>
            <a:endParaRPr lang="en-US" altLang="ja-JP" sz="2400">
              <a:latin typeface="ＭＳ ゴシック" panose="020B0609070205080204" pitchFamily="49" charset="-128"/>
              <a:ea typeface="ＭＳ ゴシック" panose="020B0609070205080204" pitchFamily="49" charset="-128"/>
            </a:endParaRPr>
          </a:p>
          <a:p>
            <a:pPr marL="0" indent="0">
              <a:buClr>
                <a:srgbClr val="262626"/>
              </a:buClr>
              <a:buNone/>
            </a:pPr>
            <a:r>
              <a:rPr lang="ja-JP" altLang="en-US" sz="2400">
                <a:latin typeface="ＭＳ ゴシック" panose="020B0609070205080204" pitchFamily="49" charset="-128"/>
                <a:ea typeface="ＭＳ ゴシック" panose="020B0609070205080204" pitchFamily="49" charset="-128"/>
              </a:rPr>
              <a:t>　　　　　　　　　気に入ればそのまま製品を購入することもできる</a:t>
            </a:r>
            <a:endParaRPr lang="en-US" altLang="ja-JP" sz="2400">
              <a:latin typeface="ＭＳ ゴシック" panose="020B0609070205080204" pitchFamily="49" charset="-128"/>
              <a:ea typeface="ＭＳ ゴシック" panose="020B0609070205080204" pitchFamily="49" charset="-128"/>
            </a:endParaRPr>
          </a:p>
          <a:p>
            <a:pPr marL="0" indent="0">
              <a:buClr>
                <a:srgbClr val="262626"/>
              </a:buClr>
              <a:buNone/>
            </a:pPr>
            <a:endParaRPr lang="en-US" altLang="ja-JP" sz="2400">
              <a:latin typeface="ＭＳ ゴシック" panose="020B0609070205080204" pitchFamily="49" charset="-128"/>
              <a:ea typeface="ＭＳ ゴシック" panose="020B0609070205080204" pitchFamily="49" charset="-128"/>
              <a:cs typeface="Calibri"/>
            </a:endParaRPr>
          </a:p>
          <a:p>
            <a:pPr>
              <a:buClr>
                <a:srgbClr val="262626"/>
              </a:buClr>
            </a:pPr>
            <a:r>
              <a:rPr lang="ja-JP" altLang="en-US" sz="2400">
                <a:latin typeface="ＭＳ ゴシック" panose="020B0609070205080204" pitchFamily="49" charset="-128"/>
                <a:ea typeface="ＭＳ ゴシック" panose="020B0609070205080204" pitchFamily="49" charset="-128"/>
              </a:rPr>
              <a:t>やり取りが全てオンライン上で完結するため店舗に行く手間が省ける</a:t>
            </a:r>
            <a:endParaRPr lang="ja-JP" altLang="en-US" sz="2400">
              <a:latin typeface="ＭＳ ゴシック" panose="020B0609070205080204" pitchFamily="49" charset="-128"/>
              <a:ea typeface="ＭＳ ゴシック" panose="020B0609070205080204" pitchFamily="49" charset="-128"/>
              <a:cs typeface="Calibri"/>
            </a:endParaRPr>
          </a:p>
          <a:p>
            <a:pPr>
              <a:buClr>
                <a:srgbClr val="262626"/>
              </a:buClr>
            </a:pPr>
            <a:endParaRPr lang="en-US" altLang="ja-JP">
              <a:ea typeface="游ゴシック"/>
              <a:cs typeface="Calibri"/>
            </a:endParaRPr>
          </a:p>
          <a:p>
            <a:pPr>
              <a:buClr>
                <a:srgbClr val="262626"/>
              </a:buClr>
            </a:pPr>
            <a:endParaRPr lang="en-US" altLang="ja-JP" sz="2200"/>
          </a:p>
          <a:p>
            <a:pPr>
              <a:buClr>
                <a:srgbClr val="262626"/>
              </a:buClr>
            </a:pPr>
            <a:endParaRPr lang="en-US" altLang="ja-JP" sz="2200"/>
          </a:p>
        </p:txBody>
      </p:sp>
      <p:cxnSp>
        <p:nvCxnSpPr>
          <p:cNvPr id="12" name="直線コネクタ 11">
            <a:extLst>
              <a:ext uri="{FF2B5EF4-FFF2-40B4-BE49-F238E27FC236}">
                <a16:creationId xmlns:a16="http://schemas.microsoft.com/office/drawing/2014/main" id="{49CA034F-85BB-D60D-DC11-888F7477EB38}"/>
              </a:ext>
            </a:extLst>
          </p:cNvPr>
          <p:cNvCxnSpPr>
            <a:cxnSpLocks/>
          </p:cNvCxnSpPr>
          <p:nvPr/>
        </p:nvCxnSpPr>
        <p:spPr>
          <a:xfrm>
            <a:off x="3031297" y="2740696"/>
            <a:ext cx="33194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9FBA1265-9CE5-7D1B-06DB-FFB8723A1AA0}"/>
              </a:ext>
            </a:extLst>
          </p:cNvPr>
          <p:cNvCxnSpPr>
            <a:cxnSpLocks/>
          </p:cNvCxnSpPr>
          <p:nvPr/>
        </p:nvCxnSpPr>
        <p:spPr>
          <a:xfrm>
            <a:off x="1133475" y="3645120"/>
            <a:ext cx="181666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8DAE17A-2BB8-6933-F7E8-66F2AD1C7807}"/>
              </a:ext>
            </a:extLst>
          </p:cNvPr>
          <p:cNvCxnSpPr>
            <a:cxnSpLocks/>
          </p:cNvCxnSpPr>
          <p:nvPr/>
        </p:nvCxnSpPr>
        <p:spPr>
          <a:xfrm>
            <a:off x="1133475" y="4533751"/>
            <a:ext cx="36766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2B5C457-73D6-0958-7AF4-76D8D779EAD1}"/>
              </a:ext>
            </a:extLst>
          </p:cNvPr>
          <p:cNvCxnSpPr>
            <a:cxnSpLocks/>
          </p:cNvCxnSpPr>
          <p:nvPr/>
        </p:nvCxnSpPr>
        <p:spPr>
          <a:xfrm>
            <a:off x="3360020" y="6369821"/>
            <a:ext cx="32575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276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DE79E2E-42D8-95FA-37FC-E3269050EF24}"/>
              </a:ext>
            </a:extLst>
          </p:cNvPr>
          <p:cNvSpPr>
            <a:spLocks noGrp="1"/>
          </p:cNvSpPr>
          <p:nvPr>
            <p:ph type="title"/>
          </p:nvPr>
        </p:nvSpPr>
        <p:spPr>
          <a:xfrm>
            <a:off x="838200" y="365125"/>
            <a:ext cx="10515600" cy="1325563"/>
          </a:xfrm>
        </p:spPr>
        <p:txBody>
          <a:bodyPr>
            <a:normAutofit/>
          </a:bodyPr>
          <a:lstStyle/>
          <a:p>
            <a:r>
              <a:rPr kumimoji="1" lang="ja-JP" altLang="en-US" sz="5400"/>
              <a:t>サービス上起こりうる問題</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D87FB330-9856-0D89-F86D-D5687A1EE2B9}"/>
              </a:ext>
            </a:extLst>
          </p:cNvPr>
          <p:cNvSpPr>
            <a:spLocks noGrp="1"/>
          </p:cNvSpPr>
          <p:nvPr>
            <p:ph idx="1"/>
          </p:nvPr>
        </p:nvSpPr>
        <p:spPr>
          <a:xfrm>
            <a:off x="838200" y="1929384"/>
            <a:ext cx="10515600" cy="4251960"/>
          </a:xfrm>
        </p:spPr>
        <p:txBody>
          <a:bodyPr vert="horz" lIns="91440" tIns="45720" rIns="91440" bIns="45720" rtlCol="0" anchor="t">
            <a:normAutofit fontScale="92500" lnSpcReduction="20000"/>
          </a:bodyPr>
          <a:lstStyle/>
          <a:p>
            <a:r>
              <a:rPr kumimoji="1" lang="ja-JP" altLang="en-US" sz="2400">
                <a:latin typeface="MS Gothic"/>
                <a:ea typeface="MS Gothic"/>
              </a:rPr>
              <a:t>システムトラブル</a:t>
            </a:r>
            <a:endParaRPr lang="en-US" altLang="ja-JP" sz="2400">
              <a:latin typeface="MS Gothic"/>
              <a:ea typeface="MS Gothic"/>
            </a:endParaRPr>
          </a:p>
          <a:p>
            <a:pPr marL="0" indent="0">
              <a:buNone/>
            </a:pPr>
            <a:r>
              <a:rPr kumimoji="1" lang="ja-JP" altLang="en-US" sz="2400">
                <a:latin typeface="MS Gothic"/>
                <a:ea typeface="MS Gothic"/>
              </a:rPr>
              <a:t>　　→サーバーが正常に動作可能性</a:t>
            </a:r>
            <a:endParaRPr kumimoji="1" lang="en-US" altLang="ja-JP" sz="2400">
              <a:latin typeface="MS Gothic"/>
              <a:ea typeface="MS Gothic"/>
            </a:endParaRPr>
          </a:p>
          <a:p>
            <a:pPr marL="0" indent="0">
              <a:buNone/>
            </a:pPr>
            <a:endParaRPr lang="en-US" altLang="ja-JP" sz="2400">
              <a:latin typeface="MS Gothic"/>
              <a:ea typeface="MS Gothic"/>
            </a:endParaRPr>
          </a:p>
          <a:p>
            <a:r>
              <a:rPr kumimoji="1" lang="ja-JP" altLang="en-US" sz="2400">
                <a:latin typeface="MS Gothic"/>
                <a:ea typeface="MS Gothic"/>
              </a:rPr>
              <a:t>配送トラブル</a:t>
            </a:r>
            <a:endParaRPr lang="en-US" altLang="ja-JP" sz="2400">
              <a:latin typeface="MS Gothic"/>
              <a:ea typeface="MS Gothic"/>
            </a:endParaRPr>
          </a:p>
          <a:p>
            <a:pPr marL="0" indent="0">
              <a:buNone/>
            </a:pPr>
            <a:r>
              <a:rPr kumimoji="1" lang="ja-JP" altLang="en-US" sz="2400">
                <a:latin typeface="MS Gothic"/>
                <a:ea typeface="MS Gothic"/>
              </a:rPr>
              <a:t>　　→ホテルに予定通りに届かない</a:t>
            </a:r>
            <a:endParaRPr kumimoji="1" lang="en-US" altLang="ja-JP" sz="2400">
              <a:latin typeface="MS Gothic"/>
              <a:ea typeface="MS Gothic"/>
            </a:endParaRPr>
          </a:p>
          <a:p>
            <a:pPr marL="0" indent="0">
              <a:buNone/>
            </a:pPr>
            <a:endParaRPr lang="en-US" altLang="ja-JP" sz="2400">
              <a:latin typeface="MS Gothic"/>
              <a:ea typeface="MS Gothic"/>
            </a:endParaRPr>
          </a:p>
          <a:p>
            <a:r>
              <a:rPr kumimoji="1" lang="ja-JP" altLang="en-US" sz="2400">
                <a:latin typeface="MS Gothic"/>
                <a:ea typeface="MS Gothic"/>
              </a:rPr>
              <a:t>在庫管理</a:t>
            </a:r>
            <a:endParaRPr lang="en-US" altLang="ja-JP" sz="2400">
              <a:latin typeface="MS Gothic"/>
              <a:ea typeface="MS Gothic"/>
            </a:endParaRPr>
          </a:p>
          <a:p>
            <a:pPr marL="0" indent="0">
              <a:buNone/>
            </a:pPr>
            <a:r>
              <a:rPr kumimoji="1" lang="ja-JP" altLang="en-US" sz="2400">
                <a:latin typeface="MS Gothic"/>
                <a:ea typeface="MS Gothic"/>
              </a:rPr>
              <a:t>　　→同じ製品に人気が集中した場合在庫がなくなる可能性もある</a:t>
            </a:r>
            <a:endParaRPr kumimoji="1" lang="en-US" altLang="ja-JP" sz="2400">
              <a:latin typeface="MS Gothic"/>
              <a:ea typeface="MS Gothic"/>
            </a:endParaRPr>
          </a:p>
          <a:p>
            <a:pPr marL="0" indent="0">
              <a:buNone/>
            </a:pPr>
            <a:endParaRPr lang="en-US" altLang="ja-JP" sz="2400">
              <a:latin typeface="MS Gothic"/>
              <a:ea typeface="MS Gothic"/>
            </a:endParaRPr>
          </a:p>
          <a:p>
            <a:r>
              <a:rPr kumimoji="1" lang="ja-JP" altLang="en-US" sz="2400">
                <a:latin typeface="MS Gothic"/>
                <a:ea typeface="MS Gothic"/>
              </a:rPr>
              <a:t>キャンセルについて</a:t>
            </a:r>
            <a:endParaRPr lang="en-US" altLang="ja-JP" sz="2400">
              <a:latin typeface="MS Gothic"/>
              <a:ea typeface="MS Gothic"/>
            </a:endParaRPr>
          </a:p>
          <a:p>
            <a:pPr marL="0" indent="0">
              <a:buNone/>
            </a:pPr>
            <a:r>
              <a:rPr kumimoji="1" lang="ja-JP" altLang="en-US" sz="2400">
                <a:latin typeface="MS Gothic"/>
                <a:ea typeface="MS Gothic"/>
              </a:rPr>
              <a:t>　　→ホテルに泊まれなくなった場合</a:t>
            </a:r>
            <a:endParaRPr lang="ja-JP" altLang="en-US" sz="2400">
              <a:latin typeface="MS Gothic"/>
              <a:ea typeface="MS Gothic"/>
            </a:endParaRPr>
          </a:p>
        </p:txBody>
      </p:sp>
    </p:spTree>
    <p:extLst>
      <p:ext uri="{BB962C8B-B14F-4D97-AF65-F5344CB8AC3E}">
        <p14:creationId xmlns:p14="http://schemas.microsoft.com/office/powerpoint/2010/main" val="2833466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80620CD0-23AA-0330-0D6B-2EDF11A6FF50}"/>
              </a:ext>
            </a:extLst>
          </p:cNvPr>
          <p:cNvSpPr>
            <a:spLocks noGrp="1"/>
          </p:cNvSpPr>
          <p:nvPr>
            <p:ph type="title"/>
          </p:nvPr>
        </p:nvSpPr>
        <p:spPr>
          <a:xfrm>
            <a:off x="838200" y="365125"/>
            <a:ext cx="10515600" cy="1325563"/>
          </a:xfrm>
        </p:spPr>
        <p:txBody>
          <a:bodyPr>
            <a:normAutofit/>
          </a:bodyPr>
          <a:lstStyle/>
          <a:p>
            <a:r>
              <a:rPr kumimoji="1" lang="ja-JP" altLang="en-US" sz="5400"/>
              <a:t>今後の展望</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6A57417-1E45-D423-4576-BC1E88182F45}"/>
              </a:ext>
            </a:extLst>
          </p:cNvPr>
          <p:cNvSpPr>
            <a:spLocks noGrp="1"/>
          </p:cNvSpPr>
          <p:nvPr>
            <p:ph idx="1"/>
          </p:nvPr>
        </p:nvSpPr>
        <p:spPr>
          <a:xfrm>
            <a:off x="838200" y="2055812"/>
            <a:ext cx="10515600" cy="4549940"/>
          </a:xfrm>
        </p:spPr>
        <p:txBody>
          <a:bodyPr>
            <a:normAutofit fontScale="85000" lnSpcReduction="20000"/>
          </a:bodyPr>
          <a:lstStyle/>
          <a:p>
            <a:pPr marL="0" indent="0">
              <a:buNone/>
            </a:pPr>
            <a:r>
              <a:rPr kumimoji="1" lang="ja-JP" altLang="en-US" sz="4000"/>
              <a:t>・どんな美容品を</a:t>
            </a:r>
            <a:endParaRPr kumimoji="1" lang="en-US" altLang="ja-JP" sz="4000"/>
          </a:p>
          <a:p>
            <a:pPr marL="0" indent="0">
              <a:buNone/>
            </a:pPr>
            <a:r>
              <a:rPr kumimoji="1" lang="ja-JP" altLang="en-US" sz="4000"/>
              <a:t>　取り扱っていくのかを明確にしていく</a:t>
            </a:r>
            <a:endParaRPr kumimoji="1" lang="en-US" altLang="ja-JP" sz="4000"/>
          </a:p>
          <a:p>
            <a:pPr marL="0" indent="0">
              <a:buNone/>
            </a:pPr>
            <a:endParaRPr kumimoji="1" lang="en-US" altLang="ja-JP" sz="4000"/>
          </a:p>
          <a:p>
            <a:pPr marL="0" indent="0">
              <a:buNone/>
            </a:pPr>
            <a:r>
              <a:rPr kumimoji="1" lang="ja-JP" altLang="en-US" sz="4000"/>
              <a:t>・価格設定決める</a:t>
            </a:r>
            <a:endParaRPr kumimoji="1" lang="en-US" altLang="ja-JP" sz="4000"/>
          </a:p>
          <a:p>
            <a:pPr marL="0" indent="0">
              <a:buNone/>
            </a:pPr>
            <a:endParaRPr kumimoji="1" lang="en-US" altLang="ja-JP" sz="4000"/>
          </a:p>
          <a:p>
            <a:pPr marL="0" indent="0">
              <a:buNone/>
            </a:pPr>
            <a:r>
              <a:rPr kumimoji="1" lang="ja-JP" altLang="en-US" sz="4000"/>
              <a:t>・利益を他の方法から出すことが</a:t>
            </a:r>
            <a:endParaRPr kumimoji="1" lang="en-US" altLang="ja-JP" sz="4000"/>
          </a:p>
          <a:p>
            <a:pPr marL="0" indent="0">
              <a:buNone/>
            </a:pPr>
            <a:r>
              <a:rPr kumimoji="1" lang="ja-JP" altLang="en-US" sz="4000"/>
              <a:t>　できないか調べる</a:t>
            </a:r>
            <a:endParaRPr kumimoji="1" lang="en-US" altLang="ja-JP" sz="4000"/>
          </a:p>
          <a:p>
            <a:pPr marL="0" indent="0">
              <a:buNone/>
            </a:pPr>
            <a:endParaRPr kumimoji="1" lang="en-US" altLang="ja-JP" sz="4000"/>
          </a:p>
          <a:p>
            <a:pPr marL="0" indent="0">
              <a:buNone/>
            </a:pPr>
            <a:r>
              <a:rPr kumimoji="1" lang="ja-JP" altLang="en-US" sz="4000"/>
              <a:t>・サービス上起こりうる課題の解決方法</a:t>
            </a:r>
            <a:endParaRPr kumimoji="1" lang="en-US" altLang="ja-JP" sz="4000"/>
          </a:p>
          <a:p>
            <a:pPr marL="0" indent="0">
              <a:buNone/>
            </a:pPr>
            <a:endParaRPr kumimoji="1" lang="en-US" altLang="ja-JP" sz="8800"/>
          </a:p>
          <a:p>
            <a:pPr marL="0" indent="0">
              <a:buNone/>
            </a:pPr>
            <a:endParaRPr kumimoji="1" lang="ja-JP" altLang="en-US" sz="4000"/>
          </a:p>
        </p:txBody>
      </p:sp>
    </p:spTree>
    <p:extLst>
      <p:ext uri="{BB962C8B-B14F-4D97-AF65-F5344CB8AC3E}">
        <p14:creationId xmlns:p14="http://schemas.microsoft.com/office/powerpoint/2010/main" val="1227923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9D800A1F-0314-FEA4-3263-58CD746E3AA3}"/>
              </a:ext>
            </a:extLst>
          </p:cNvPr>
          <p:cNvSpPr>
            <a:spLocks noGrp="1"/>
          </p:cNvSpPr>
          <p:nvPr>
            <p:ph idx="1"/>
          </p:nvPr>
        </p:nvSpPr>
        <p:spPr>
          <a:xfrm>
            <a:off x="4447308" y="591344"/>
            <a:ext cx="6906491" cy="5585619"/>
          </a:xfrm>
        </p:spPr>
        <p:txBody>
          <a:bodyPr anchor="ctr">
            <a:normAutofit/>
          </a:bodyPr>
          <a:lstStyle/>
          <a:p>
            <a:pPr marL="0" indent="0">
              <a:buNone/>
            </a:pPr>
            <a:r>
              <a:rPr kumimoji="1" lang="ja-JP" altLang="en-US"/>
              <a:t>ご清聴ありがとうございました</a:t>
            </a:r>
          </a:p>
        </p:txBody>
      </p:sp>
    </p:spTree>
    <p:extLst>
      <p:ext uri="{BB962C8B-B14F-4D97-AF65-F5344CB8AC3E}">
        <p14:creationId xmlns:p14="http://schemas.microsoft.com/office/powerpoint/2010/main" val="3727912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A6AD84B-E455-A725-665F-F9E238F149A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ja-JP" altLang="en-US" sz="5400" kern="1200">
                <a:solidFill>
                  <a:schemeClr val="tx1"/>
                </a:solidFill>
                <a:latin typeface="+mj-lt"/>
                <a:ea typeface="+mj-ea"/>
                <a:cs typeface="+mj-cs"/>
              </a:rPr>
              <a:t>目次</a:t>
            </a:r>
            <a:endParaRPr lang="en-US" altLang="ja-JP" sz="5400" kern="1200">
              <a:solidFill>
                <a:schemeClr val="tx1"/>
              </a:solidFill>
              <a:latin typeface="+mj-lt"/>
              <a:ea typeface="+mj-ea"/>
              <a:cs typeface="+mj-cs"/>
            </a:endParaRP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コンテンツ プレースホルダー 2">
            <a:extLst>
              <a:ext uri="{FF2B5EF4-FFF2-40B4-BE49-F238E27FC236}">
                <a16:creationId xmlns:a16="http://schemas.microsoft.com/office/drawing/2014/main" id="{BE76D461-AC69-F95F-075B-6B3211545C8C}"/>
              </a:ext>
            </a:extLst>
          </p:cNvPr>
          <p:cNvSpPr txBox="1">
            <a:spLocks/>
          </p:cNvSpPr>
          <p:nvPr/>
        </p:nvSpPr>
        <p:spPr>
          <a:xfrm>
            <a:off x="838199" y="1929384"/>
            <a:ext cx="4715741" cy="4251960"/>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kumimoji="0" lang="en-US" altLang="ja-JP" sz="2400">
                <a:latin typeface="ＭＳ ゴシック"/>
                <a:ea typeface="ＭＳ ゴシック"/>
              </a:rPr>
              <a:t>1.</a:t>
            </a:r>
            <a:r>
              <a:rPr kumimoji="0" lang="ja-JP" altLang="en-US" sz="2400">
                <a:latin typeface="ＭＳ ゴシック"/>
                <a:ea typeface="ＭＳ ゴシック"/>
              </a:rPr>
              <a:t>　サービス発表</a:t>
            </a:r>
            <a:endParaRPr kumimoji="0" lang="en-US" altLang="ja-JP" sz="2400">
              <a:highlight>
                <a:srgbClr val="FFFF00"/>
              </a:highlight>
              <a:latin typeface="ＭＳ ゴシック"/>
              <a:ea typeface="ＭＳ ゴシック"/>
            </a:endParaRPr>
          </a:p>
          <a:p>
            <a:pPr marL="0"/>
            <a:endParaRPr kumimoji="0" lang="en-US" altLang="ja-JP" sz="2200"/>
          </a:p>
          <a:p>
            <a:pPr marL="0"/>
            <a:r>
              <a:rPr lang="en-US" altLang="ja-JP" sz="2400">
                <a:latin typeface="ＭＳ ゴシック"/>
                <a:ea typeface="ＭＳ ゴシック"/>
              </a:rPr>
              <a:t>2</a:t>
            </a:r>
            <a:r>
              <a:rPr lang="en-US" altLang="ja-JP" sz="2400">
                <a:latin typeface="ＭＳ ゴシック"/>
                <a:ea typeface="ＭＳ ゴシック"/>
                <a:cs typeface="Calibri"/>
              </a:rPr>
              <a:t>.</a:t>
            </a:r>
            <a:r>
              <a:rPr lang="ja-JP" altLang="en-US" sz="2400">
                <a:latin typeface="ＭＳ ゴシック"/>
                <a:ea typeface="ＭＳ ゴシック"/>
                <a:cs typeface="Calibri"/>
              </a:rPr>
              <a:t>　事業説明</a:t>
            </a:r>
            <a:endParaRPr lang="en-US" altLang="ja-JP" sz="2400">
              <a:latin typeface="ＭＳ ゴシック"/>
              <a:ea typeface="ＭＳ ゴシック"/>
            </a:endParaRPr>
          </a:p>
          <a:p>
            <a:pPr marL="0"/>
            <a:endParaRPr kumimoji="0" lang="en-US" altLang="ja-JP" sz="2200"/>
          </a:p>
          <a:p>
            <a:pPr marL="0"/>
            <a:r>
              <a:rPr kumimoji="0" lang="en-US" altLang="ja-JP" sz="2400">
                <a:latin typeface="ＭＳ ゴシック"/>
                <a:ea typeface="ＭＳ ゴシック"/>
              </a:rPr>
              <a:t>3.</a:t>
            </a:r>
            <a:r>
              <a:rPr kumimoji="0" lang="ja-JP" altLang="en-US" sz="2400">
                <a:latin typeface="ＭＳ ゴシック"/>
                <a:ea typeface="ＭＳ ゴシック"/>
              </a:rPr>
              <a:t>　図解・キャンパス</a:t>
            </a:r>
            <a:endParaRPr lang="en-US" altLang="ja-JP" sz="2400">
              <a:latin typeface="ＭＳ ゴシック"/>
              <a:ea typeface="ＭＳ ゴシック"/>
              <a:cs typeface="Calibri"/>
            </a:endParaRPr>
          </a:p>
          <a:p>
            <a:pPr marL="0"/>
            <a:endParaRPr kumimoji="0" lang="en-US" altLang="ja-JP" sz="2200"/>
          </a:p>
          <a:p>
            <a:pPr marL="0"/>
            <a:r>
              <a:rPr kumimoji="0" lang="en-US" altLang="ja-JP" sz="2400">
                <a:latin typeface="ＭＳ ゴシック"/>
                <a:ea typeface="ＭＳ ゴシック"/>
              </a:rPr>
              <a:t>4.</a:t>
            </a:r>
            <a:r>
              <a:rPr kumimoji="0" lang="ja-JP" altLang="en-US" sz="2400">
                <a:latin typeface="ＭＳ ゴシック"/>
                <a:ea typeface="ＭＳ ゴシック"/>
              </a:rPr>
              <a:t>　</a:t>
            </a:r>
            <a:r>
              <a:rPr kumimoji="0" lang="en-US" altLang="ja-JP" sz="2400">
                <a:latin typeface="ＭＳ ゴシック"/>
                <a:ea typeface="ＭＳ ゴシック"/>
              </a:rPr>
              <a:t>SWOT</a:t>
            </a:r>
            <a:r>
              <a:rPr kumimoji="0" lang="ja-JP" altLang="en-US" sz="2400">
                <a:latin typeface="ＭＳ ゴシック"/>
                <a:ea typeface="ＭＳ ゴシック"/>
              </a:rPr>
              <a:t>分析</a:t>
            </a:r>
            <a:endParaRPr lang="ja-JP" altLang="en-US" sz="2400">
              <a:latin typeface="ＭＳ ゴシック"/>
              <a:ea typeface="ＭＳ ゴシック"/>
            </a:endParaRPr>
          </a:p>
          <a:p>
            <a:pPr marL="0"/>
            <a:endParaRPr lang="ja-JP" altLang="en-US" sz="2200">
              <a:ea typeface="游ゴシック"/>
              <a:cs typeface="Calibri"/>
            </a:endParaRPr>
          </a:p>
          <a:p>
            <a:pPr marL="0"/>
            <a:r>
              <a:rPr lang="ja-JP" altLang="en-US" sz="2400">
                <a:latin typeface="ＭＳ ゴシック" panose="020B0609070205080204" pitchFamily="49" charset="-128"/>
                <a:ea typeface="ＭＳ ゴシック" panose="020B0609070205080204" pitchFamily="49" charset="-128"/>
                <a:cs typeface="Calibri"/>
              </a:rPr>
              <a:t>5.  3C分析</a:t>
            </a:r>
          </a:p>
          <a:p>
            <a:pPr marL="0" indent="0">
              <a:buNone/>
            </a:pPr>
            <a:endParaRPr lang="ja-JP" altLang="en-US" sz="2400">
              <a:latin typeface="ＭＳ ゴシック"/>
              <a:ea typeface="ＭＳ ゴシック"/>
              <a:cs typeface="Calibri"/>
            </a:endParaRPr>
          </a:p>
          <a:p>
            <a:pPr marL="0"/>
            <a:r>
              <a:rPr lang="en-US" altLang="ja-JP" sz="2200">
                <a:latin typeface="MS Gothic"/>
                <a:ea typeface="MS Gothic"/>
                <a:cs typeface="Calibri"/>
              </a:rPr>
              <a:t>6</a:t>
            </a:r>
            <a:r>
              <a:rPr lang="ja-JP" sz="2200">
                <a:latin typeface="MS Gothic"/>
                <a:ea typeface="MS Gothic"/>
                <a:cs typeface="Calibri"/>
              </a:rPr>
              <a:t>.  3C分析</a:t>
            </a:r>
            <a:endParaRPr lang="en-US" altLang="ja-JP" sz="2200">
              <a:latin typeface="Arial"/>
              <a:ea typeface="MS Gothic"/>
              <a:cs typeface="Calibri"/>
            </a:endParaRPr>
          </a:p>
          <a:p>
            <a:pPr marL="0"/>
            <a:endParaRPr lang="ja-JP" altLang="en-US" sz="2400">
              <a:latin typeface="MS Gothic"/>
              <a:ea typeface="MS Gothic"/>
              <a:cs typeface="Calibri"/>
            </a:endParaRPr>
          </a:p>
          <a:p>
            <a:pPr marL="0"/>
            <a:endParaRPr lang="ja-JP" altLang="en-US" sz="2200">
              <a:ea typeface="游ゴシック"/>
              <a:cs typeface="Calibri"/>
            </a:endParaRPr>
          </a:p>
          <a:p>
            <a:pPr marL="0"/>
            <a:endParaRPr lang="ja-JP" altLang="en-US" sz="2200">
              <a:ea typeface="游ゴシック"/>
              <a:cs typeface="Calibri"/>
            </a:endParaRPr>
          </a:p>
          <a:p>
            <a:pPr marL="0"/>
            <a:endParaRPr lang="ja-JP" altLang="en-US" sz="2200">
              <a:ea typeface="游ゴシック"/>
              <a:cs typeface="Calibri"/>
            </a:endParaRPr>
          </a:p>
          <a:p>
            <a:pPr marL="0"/>
            <a:endParaRPr lang="ja-JP" altLang="en-US" sz="2200">
              <a:ea typeface="游ゴシック"/>
              <a:cs typeface="Calibri"/>
            </a:endParaRPr>
          </a:p>
        </p:txBody>
      </p:sp>
      <p:sp>
        <p:nvSpPr>
          <p:cNvPr id="3" name="テキスト ボックス 2">
            <a:extLst>
              <a:ext uri="{FF2B5EF4-FFF2-40B4-BE49-F238E27FC236}">
                <a16:creationId xmlns:a16="http://schemas.microsoft.com/office/drawing/2014/main" id="{21205D64-1F7B-3647-32ED-B625C1D490A3}"/>
              </a:ext>
            </a:extLst>
          </p:cNvPr>
          <p:cNvSpPr txBox="1"/>
          <p:nvPr/>
        </p:nvSpPr>
        <p:spPr>
          <a:xfrm>
            <a:off x="6472902" y="1860640"/>
            <a:ext cx="4064894" cy="66243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285750">
              <a:lnSpc>
                <a:spcPct val="90000"/>
              </a:lnSpc>
              <a:spcBef>
                <a:spcPts val="1000"/>
              </a:spcBef>
              <a:buFont typeface="Arial"/>
              <a:buChar char="•"/>
            </a:pPr>
            <a:r>
              <a:rPr lang="en-US" sz="2200">
                <a:latin typeface="MS Gothic"/>
                <a:ea typeface="MS Gothic"/>
                <a:cs typeface="Calibri"/>
              </a:rPr>
              <a:t>7.</a:t>
            </a:r>
            <a:r>
              <a:rPr lang="ja-JP" altLang="en-US" sz="2200">
                <a:latin typeface="MS Gothic"/>
                <a:ea typeface="MS Gothic"/>
                <a:cs typeface="Calibri"/>
              </a:rPr>
              <a:t>　サービス発表</a:t>
            </a:r>
            <a:endParaRPr lang="en-US" sz="2200">
              <a:latin typeface="MS Gothic"/>
              <a:ea typeface="MS Gothic"/>
              <a:cs typeface="Calibri"/>
            </a:endParaRPr>
          </a:p>
          <a:p>
            <a:pPr indent="-285750">
              <a:lnSpc>
                <a:spcPct val="90000"/>
              </a:lnSpc>
              <a:spcBef>
                <a:spcPts val="1000"/>
              </a:spcBef>
              <a:buFont typeface="Arial"/>
              <a:buChar char="•"/>
            </a:pPr>
            <a:endParaRPr lang="en-US" sz="2000">
              <a:latin typeface="Calibri"/>
              <a:ea typeface="ＭＳ ゴシック"/>
              <a:cs typeface="Calibri"/>
            </a:endParaRPr>
          </a:p>
          <a:p>
            <a:pPr indent="-285750">
              <a:lnSpc>
                <a:spcPct val="90000"/>
              </a:lnSpc>
              <a:spcBef>
                <a:spcPts val="1000"/>
              </a:spcBef>
              <a:buFont typeface="Arial"/>
              <a:buChar char="•"/>
            </a:pPr>
            <a:r>
              <a:rPr lang="en-US" sz="2200">
                <a:latin typeface="MS Gothic"/>
                <a:ea typeface="MS Gothic"/>
                <a:cs typeface="Calibri"/>
              </a:rPr>
              <a:t>8.</a:t>
            </a:r>
            <a:r>
              <a:rPr lang="ja-JP" altLang="en-US" sz="2200">
                <a:latin typeface="MS Gothic"/>
                <a:ea typeface="MS Gothic"/>
                <a:cs typeface="Calibri"/>
              </a:rPr>
              <a:t>　事業説明</a:t>
            </a:r>
            <a:endParaRPr lang="en-US" sz="2200">
              <a:latin typeface="MS Gothic"/>
              <a:ea typeface="MS Gothic"/>
              <a:cs typeface="Calibri"/>
            </a:endParaRPr>
          </a:p>
          <a:p>
            <a:pPr indent="-285750">
              <a:lnSpc>
                <a:spcPct val="90000"/>
              </a:lnSpc>
              <a:spcBef>
                <a:spcPts val="1000"/>
              </a:spcBef>
              <a:buFont typeface="Arial"/>
              <a:buChar char="•"/>
            </a:pPr>
            <a:endParaRPr lang="en-US" sz="2000">
              <a:latin typeface="Calibri"/>
              <a:ea typeface="ＭＳ ゴシック"/>
              <a:cs typeface="Calibri"/>
            </a:endParaRPr>
          </a:p>
          <a:p>
            <a:pPr indent="-285750">
              <a:lnSpc>
                <a:spcPct val="90000"/>
              </a:lnSpc>
              <a:spcBef>
                <a:spcPts val="1000"/>
              </a:spcBef>
              <a:buFont typeface="Arial"/>
              <a:buChar char="•"/>
            </a:pPr>
            <a:r>
              <a:rPr lang="en-US" sz="2200">
                <a:latin typeface="MS Gothic"/>
                <a:ea typeface="MS Gothic"/>
                <a:cs typeface="Calibri"/>
              </a:rPr>
              <a:t>9.</a:t>
            </a:r>
            <a:r>
              <a:rPr lang="ja-JP" altLang="en-US" sz="2200">
                <a:latin typeface="MS Gothic"/>
                <a:ea typeface="MS Gothic"/>
                <a:cs typeface="Calibri"/>
              </a:rPr>
              <a:t>　図解・キャンパス</a:t>
            </a:r>
            <a:endParaRPr lang="en-US" sz="2200">
              <a:latin typeface="MS Gothic"/>
              <a:ea typeface="MS Gothic"/>
              <a:cs typeface="Calibri"/>
            </a:endParaRPr>
          </a:p>
          <a:p>
            <a:pPr indent="-285750">
              <a:lnSpc>
                <a:spcPct val="90000"/>
              </a:lnSpc>
              <a:spcBef>
                <a:spcPts val="1000"/>
              </a:spcBef>
              <a:buFont typeface="Arial"/>
              <a:buChar char="•"/>
            </a:pPr>
            <a:endParaRPr lang="en-US" sz="2000">
              <a:latin typeface="Calibri"/>
              <a:ea typeface="ＭＳ ゴシック"/>
              <a:cs typeface="Calibri"/>
            </a:endParaRPr>
          </a:p>
          <a:p>
            <a:pPr indent="-285750">
              <a:lnSpc>
                <a:spcPct val="90000"/>
              </a:lnSpc>
              <a:spcBef>
                <a:spcPts val="1000"/>
              </a:spcBef>
              <a:buFont typeface="Arial"/>
              <a:buChar char="•"/>
            </a:pPr>
            <a:r>
              <a:rPr lang="en-US" sz="2200">
                <a:latin typeface="MS Gothic"/>
                <a:ea typeface="MS Gothic"/>
                <a:cs typeface="Calibri"/>
              </a:rPr>
              <a:t>10.</a:t>
            </a:r>
            <a:r>
              <a:rPr lang="ja-JP" altLang="en-US" sz="2200">
                <a:latin typeface="MS Gothic"/>
                <a:ea typeface="MS Gothic"/>
                <a:cs typeface="Calibri"/>
              </a:rPr>
              <a:t>　</a:t>
            </a:r>
            <a:r>
              <a:rPr lang="en-US" sz="2200">
                <a:latin typeface="MS Gothic"/>
                <a:ea typeface="MS Gothic"/>
                <a:cs typeface="Calibri"/>
              </a:rPr>
              <a:t>SWOT</a:t>
            </a:r>
            <a:r>
              <a:rPr lang="ja-JP" altLang="en-US" sz="2200">
                <a:latin typeface="MS Gothic"/>
                <a:ea typeface="MS Gothic"/>
                <a:cs typeface="Calibri"/>
              </a:rPr>
              <a:t>分析</a:t>
            </a:r>
          </a:p>
          <a:p>
            <a:pPr indent="-285750">
              <a:lnSpc>
                <a:spcPct val="90000"/>
              </a:lnSpc>
              <a:spcBef>
                <a:spcPts val="1000"/>
              </a:spcBef>
              <a:buFont typeface="Arial"/>
              <a:buChar char="•"/>
            </a:pPr>
            <a:endParaRPr lang="ja-JP" altLang="en-US" sz="2000">
              <a:latin typeface="Calibri"/>
              <a:ea typeface="ＭＳ ゴシック"/>
              <a:cs typeface="Calibri"/>
            </a:endParaRPr>
          </a:p>
          <a:p>
            <a:pPr indent="-285750">
              <a:lnSpc>
                <a:spcPct val="90000"/>
              </a:lnSpc>
              <a:spcBef>
                <a:spcPts val="1000"/>
              </a:spcBef>
              <a:buFont typeface="Arial"/>
              <a:buChar char="•"/>
            </a:pPr>
            <a:r>
              <a:rPr lang="en-US" altLang="ja-JP" sz="2200">
                <a:latin typeface="MS Gothic"/>
                <a:ea typeface="MS Gothic"/>
                <a:cs typeface="Calibri"/>
              </a:rPr>
              <a:t>11.</a:t>
            </a:r>
            <a:r>
              <a:rPr lang="ja-JP" altLang="en-US" sz="2200">
                <a:latin typeface="MS Gothic"/>
                <a:ea typeface="MS Gothic"/>
                <a:cs typeface="Calibri"/>
              </a:rPr>
              <a:t>  </a:t>
            </a:r>
            <a:r>
              <a:rPr lang="en-US" altLang="ja-JP" sz="2200">
                <a:latin typeface="MS Gothic"/>
                <a:ea typeface="MS Gothic"/>
                <a:cs typeface="Calibri"/>
              </a:rPr>
              <a:t>3C</a:t>
            </a:r>
            <a:r>
              <a:rPr lang="ja-JP" altLang="en-US" sz="2200">
                <a:latin typeface="MS Gothic"/>
                <a:ea typeface="MS Gothic"/>
                <a:cs typeface="Calibri"/>
              </a:rPr>
              <a:t>分析</a:t>
            </a:r>
            <a:endParaRPr lang="en-US" sz="2200">
              <a:latin typeface="MS Gothic"/>
              <a:ea typeface="MS Gothic"/>
              <a:cs typeface="Calibri"/>
            </a:endParaRPr>
          </a:p>
          <a:p>
            <a:pPr>
              <a:lnSpc>
                <a:spcPct val="90000"/>
              </a:lnSpc>
              <a:spcBef>
                <a:spcPts val="1000"/>
              </a:spcBef>
            </a:pPr>
            <a:endParaRPr lang="ja-JP" altLang="en-US" sz="2200">
              <a:latin typeface="MS Gothic"/>
              <a:ea typeface="MS Gothic"/>
              <a:cs typeface="Calibri"/>
            </a:endParaRPr>
          </a:p>
          <a:p>
            <a:pPr indent="-285750">
              <a:lnSpc>
                <a:spcPct val="90000"/>
              </a:lnSpc>
              <a:spcBef>
                <a:spcPts val="1000"/>
              </a:spcBef>
              <a:buFont typeface="Arial"/>
              <a:buChar char="•"/>
            </a:pPr>
            <a:r>
              <a:rPr lang="en-US" altLang="ja-JP" sz="2000">
                <a:latin typeface="MS Gothic"/>
                <a:ea typeface="MS Gothic"/>
                <a:cs typeface="Calibri"/>
              </a:rPr>
              <a:t>12.</a:t>
            </a:r>
            <a:r>
              <a:rPr lang="ja-JP" altLang="en-US" sz="2000">
                <a:latin typeface="MS Gothic"/>
                <a:ea typeface="MS Gothic"/>
                <a:cs typeface="Calibri"/>
              </a:rPr>
              <a:t>  </a:t>
            </a:r>
            <a:r>
              <a:rPr lang="en-US" altLang="ja-JP" sz="2000">
                <a:latin typeface="MS Gothic"/>
                <a:ea typeface="MS Gothic"/>
                <a:cs typeface="Calibri"/>
              </a:rPr>
              <a:t>3C</a:t>
            </a:r>
            <a:r>
              <a:rPr lang="ja-JP" altLang="en-US" sz="2000">
                <a:latin typeface="MS Gothic"/>
                <a:ea typeface="MS Gothic"/>
                <a:cs typeface="Calibri"/>
              </a:rPr>
              <a:t>分析</a:t>
            </a:r>
            <a:endParaRPr lang="en-US"/>
          </a:p>
          <a:p>
            <a:pPr>
              <a:lnSpc>
                <a:spcPct val="90000"/>
              </a:lnSpc>
              <a:spcBef>
                <a:spcPts val="1000"/>
              </a:spcBef>
            </a:pPr>
            <a:endParaRPr lang="en-US" altLang="ja-JP" sz="2400">
              <a:latin typeface="ＭＳ ゴシック"/>
              <a:ea typeface="ＭＳ ゴシック"/>
              <a:cs typeface="Calibri"/>
            </a:endParaRPr>
          </a:p>
          <a:p>
            <a:pPr>
              <a:lnSpc>
                <a:spcPct val="90000"/>
              </a:lnSpc>
              <a:spcBef>
                <a:spcPts val="1000"/>
              </a:spcBef>
            </a:pPr>
            <a:endParaRPr lang="ja-JP" altLang="en-US" sz="2200">
              <a:latin typeface="Calibri" panose="020F0502020204030204"/>
              <a:ea typeface="游ゴシック"/>
              <a:cs typeface="Calibri"/>
            </a:endParaRPr>
          </a:p>
          <a:p>
            <a:pPr indent="-285750">
              <a:lnSpc>
                <a:spcPct val="90000"/>
              </a:lnSpc>
              <a:spcBef>
                <a:spcPts val="1000"/>
              </a:spcBef>
              <a:buFont typeface="Arial"/>
              <a:buChar char="•"/>
            </a:pPr>
            <a:endParaRPr lang="ja-JP" altLang="en-US" sz="2200">
              <a:latin typeface="Calibri" panose="020F0502020204030204"/>
              <a:ea typeface="游ゴシック" panose="020B0400000000000000" pitchFamily="34" charset="-128"/>
              <a:cs typeface="Calibri"/>
            </a:endParaRPr>
          </a:p>
          <a:p>
            <a:pPr indent="-285750">
              <a:lnSpc>
                <a:spcPct val="90000"/>
              </a:lnSpc>
              <a:spcBef>
                <a:spcPts val="1000"/>
              </a:spcBef>
              <a:buFont typeface="Arial"/>
              <a:buChar char="•"/>
            </a:pPr>
            <a:endParaRPr lang="ja-JP" sz="2200">
              <a:latin typeface="Calibri" panose="020F0502020204030204"/>
              <a:ea typeface="游ゴシック" panose="020B0400000000000000" pitchFamily="34" charset="-128"/>
              <a:cs typeface="Calibri"/>
            </a:endParaRPr>
          </a:p>
          <a:p>
            <a:endParaRPr lang="ja-JP" altLang="en-US">
              <a:latin typeface="Calibri" panose="020F0502020204030204"/>
              <a:ea typeface="游ゴシック" panose="020B0400000000000000" pitchFamily="34" charset="-128"/>
              <a:cs typeface="Calibri"/>
            </a:endParaRPr>
          </a:p>
        </p:txBody>
      </p:sp>
    </p:spTree>
    <p:extLst>
      <p:ext uri="{BB962C8B-B14F-4D97-AF65-F5344CB8AC3E}">
        <p14:creationId xmlns:p14="http://schemas.microsoft.com/office/powerpoint/2010/main" val="307540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8383A77-9298-955B-F0FC-5BB73D2E90E3}"/>
              </a:ext>
            </a:extLst>
          </p:cNvPr>
          <p:cNvSpPr>
            <a:spLocks noGrp="1"/>
          </p:cNvSpPr>
          <p:nvPr>
            <p:ph type="title"/>
          </p:nvPr>
        </p:nvSpPr>
        <p:spPr>
          <a:xfrm>
            <a:off x="838200" y="365125"/>
            <a:ext cx="10515600" cy="1325563"/>
          </a:xfrm>
        </p:spPr>
        <p:txBody>
          <a:bodyPr>
            <a:normAutofit/>
          </a:bodyPr>
          <a:lstStyle/>
          <a:p>
            <a:r>
              <a:rPr kumimoji="1" lang="ja-JP" altLang="en-US" sz="5400"/>
              <a:t>問題提起</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8451FACB-9063-08E5-4EA1-46A2E34A6BA0}"/>
              </a:ext>
            </a:extLst>
          </p:cNvPr>
          <p:cNvSpPr>
            <a:spLocks noGrp="1"/>
          </p:cNvSpPr>
          <p:nvPr>
            <p:ph idx="1"/>
          </p:nvPr>
        </p:nvSpPr>
        <p:spPr>
          <a:xfrm>
            <a:off x="838200" y="1929384"/>
            <a:ext cx="10515600" cy="4251960"/>
          </a:xfrm>
        </p:spPr>
        <p:txBody>
          <a:bodyPr>
            <a:normAutofit/>
          </a:bodyPr>
          <a:lstStyle/>
          <a:p>
            <a:pPr marL="0" indent="0">
              <a:buNone/>
            </a:pPr>
            <a:r>
              <a:rPr lang="ja-JP" altLang="en-US" sz="2400">
                <a:ea typeface="ＭＳ ゴシック"/>
                <a:cs typeface="Calibri"/>
              </a:rPr>
              <a:t>旅行での荷物を減らしたい！　　　＋　　　美容品の荷物を減らしたい！</a:t>
            </a:r>
          </a:p>
          <a:p>
            <a:pPr marL="0" indent="0">
              <a:buNone/>
            </a:pPr>
            <a:endParaRPr kumimoji="1" lang="ja-JP" altLang="en-US" sz="2200"/>
          </a:p>
        </p:txBody>
      </p:sp>
      <p:sp>
        <p:nvSpPr>
          <p:cNvPr id="4" name="矢印: 下 3">
            <a:extLst>
              <a:ext uri="{FF2B5EF4-FFF2-40B4-BE49-F238E27FC236}">
                <a16:creationId xmlns:a16="http://schemas.microsoft.com/office/drawing/2014/main" id="{73198226-4D59-F9B4-EB4F-74C99C9CAE5E}"/>
              </a:ext>
            </a:extLst>
          </p:cNvPr>
          <p:cNvSpPr/>
          <p:nvPr/>
        </p:nvSpPr>
        <p:spPr>
          <a:xfrm>
            <a:off x="5381628" y="2685318"/>
            <a:ext cx="1142999" cy="4065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テキスト ボックス 5">
            <a:extLst>
              <a:ext uri="{FF2B5EF4-FFF2-40B4-BE49-F238E27FC236}">
                <a16:creationId xmlns:a16="http://schemas.microsoft.com/office/drawing/2014/main" id="{F0A392E0-1438-5F0B-FDE8-C727DF10345A}"/>
              </a:ext>
            </a:extLst>
          </p:cNvPr>
          <p:cNvSpPr txBox="1"/>
          <p:nvPr/>
        </p:nvSpPr>
        <p:spPr>
          <a:xfrm>
            <a:off x="3048433" y="3244334"/>
            <a:ext cx="6096866" cy="461665"/>
          </a:xfrm>
          <a:prstGeom prst="rect">
            <a:avLst/>
          </a:prstGeom>
          <a:noFill/>
        </p:spPr>
        <p:txBody>
          <a:bodyPr wrap="square">
            <a:spAutoFit/>
          </a:bodyPr>
          <a:lstStyle/>
          <a:p>
            <a:pPr algn="ctr"/>
            <a:r>
              <a:rPr lang="ja-JP" altLang="en-US" sz="2400">
                <a:latin typeface="MS Gothic"/>
                <a:ea typeface="MS Gothic"/>
                <a:cs typeface="Calibri"/>
              </a:rPr>
              <a:t>このようなサービスがあったらいいな..... </a:t>
            </a:r>
            <a:endParaRPr lang="ja-JP" altLang="ja-JP" sz="2400"/>
          </a:p>
        </p:txBody>
      </p:sp>
      <p:sp>
        <p:nvSpPr>
          <p:cNvPr id="7" name="矢印: 下 6">
            <a:extLst>
              <a:ext uri="{FF2B5EF4-FFF2-40B4-BE49-F238E27FC236}">
                <a16:creationId xmlns:a16="http://schemas.microsoft.com/office/drawing/2014/main" id="{35AED79D-DB60-BE03-0AEE-D203EA3EFE7E}"/>
              </a:ext>
            </a:extLst>
          </p:cNvPr>
          <p:cNvSpPr/>
          <p:nvPr/>
        </p:nvSpPr>
        <p:spPr>
          <a:xfrm>
            <a:off x="5428244" y="3730075"/>
            <a:ext cx="1132891" cy="38908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星: 12 pt 10">
            <a:extLst>
              <a:ext uri="{FF2B5EF4-FFF2-40B4-BE49-F238E27FC236}">
                <a16:creationId xmlns:a16="http://schemas.microsoft.com/office/drawing/2014/main" id="{4B8E6E24-7EB6-23C4-31AB-EF738CAC3761}"/>
              </a:ext>
            </a:extLst>
          </p:cNvPr>
          <p:cNvSpPr/>
          <p:nvPr/>
        </p:nvSpPr>
        <p:spPr>
          <a:xfrm>
            <a:off x="2251365" y="4367552"/>
            <a:ext cx="7486650" cy="2047515"/>
          </a:xfrm>
          <a:prstGeom prst="star12">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ja-JP" altLang="en-US" sz="2700">
                <a:solidFill>
                  <a:srgbClr val="FFFF00"/>
                </a:solidFill>
                <a:latin typeface="MS Gothic"/>
                <a:ea typeface="MS Gothic"/>
                <a:cs typeface="Calibri"/>
              </a:rPr>
              <a:t>事業にしよう！</a:t>
            </a:r>
          </a:p>
        </p:txBody>
      </p:sp>
    </p:spTree>
    <p:extLst>
      <p:ext uri="{BB962C8B-B14F-4D97-AF65-F5344CB8AC3E}">
        <p14:creationId xmlns:p14="http://schemas.microsoft.com/office/powerpoint/2010/main" val="59942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9EE3967-860C-EFA1-3A63-2BFE0384861C}"/>
              </a:ext>
            </a:extLst>
          </p:cNvPr>
          <p:cNvSpPr>
            <a:spLocks noGrp="1"/>
          </p:cNvSpPr>
          <p:nvPr>
            <p:ph type="title"/>
          </p:nvPr>
        </p:nvSpPr>
        <p:spPr>
          <a:xfrm>
            <a:off x="838200" y="365125"/>
            <a:ext cx="10515600" cy="1325563"/>
          </a:xfrm>
        </p:spPr>
        <p:txBody>
          <a:bodyPr>
            <a:normAutofit/>
          </a:bodyPr>
          <a:lstStyle/>
          <a:p>
            <a:r>
              <a:rPr kumimoji="1" lang="ja-JP" altLang="en-US" sz="5400"/>
              <a:t>事業説明</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コンテンツ プレースホルダー 6">
            <a:extLst>
              <a:ext uri="{FF2B5EF4-FFF2-40B4-BE49-F238E27FC236}">
                <a16:creationId xmlns:a16="http://schemas.microsoft.com/office/drawing/2014/main" id="{3D60695B-247D-5B0B-9E9C-0A188591A5E2}"/>
              </a:ext>
            </a:extLst>
          </p:cNvPr>
          <p:cNvSpPr>
            <a:spLocks noGrp="1"/>
          </p:cNvSpPr>
          <p:nvPr>
            <p:ph idx="1"/>
          </p:nvPr>
        </p:nvSpPr>
        <p:spPr/>
        <p:txBody>
          <a:bodyPr/>
          <a:lstStyle/>
          <a:p>
            <a:pPr marL="0" indent="0" algn="ctr">
              <a:buNone/>
            </a:pPr>
            <a:r>
              <a:rPr lang="ja-JP" altLang="en-US" b="1"/>
              <a:t>＜美容品配達サービス＞</a:t>
            </a:r>
            <a:endParaRPr lang="en-US" altLang="ja-JP" b="1"/>
          </a:p>
          <a:p>
            <a:pPr marL="0" indent="0">
              <a:buNone/>
            </a:pPr>
            <a:r>
              <a:rPr lang="ja-JP" altLang="en-US"/>
              <a:t>　</a:t>
            </a:r>
            <a:endParaRPr lang="en-US" altLang="ja-JP"/>
          </a:p>
          <a:p>
            <a:pPr marL="0" indent="0">
              <a:buNone/>
            </a:pPr>
            <a:r>
              <a:rPr lang="ja-JP" altLang="en-US"/>
              <a:t>　　　　自宅だけの利用ではなく、</a:t>
            </a:r>
            <a:endParaRPr lang="en-US" altLang="ja-JP"/>
          </a:p>
          <a:p>
            <a:pPr marL="0" indent="0" algn="ctr">
              <a:buNone/>
            </a:pPr>
            <a:r>
              <a:rPr lang="ja-JP" altLang="en-US"/>
              <a:t>　　　　</a:t>
            </a:r>
            <a:r>
              <a:rPr lang="ja-JP" altLang="en-US">
                <a:highlight>
                  <a:srgbClr val="FFFF00"/>
                </a:highlight>
              </a:rPr>
              <a:t>旅行先でも使うこと</a:t>
            </a:r>
            <a:r>
              <a:rPr lang="ja-JP" altLang="en-US"/>
              <a:t>が出来る</a:t>
            </a:r>
            <a:endParaRPr lang="en-US" altLang="ja-JP"/>
          </a:p>
          <a:p>
            <a:pPr marL="0" indent="0">
              <a:buNone/>
            </a:pPr>
            <a:endParaRPr lang="en-US" altLang="ja-JP"/>
          </a:p>
          <a:p>
            <a:pPr marL="0" indent="0" algn="ctr">
              <a:buNone/>
            </a:pPr>
            <a:r>
              <a:rPr lang="ja-JP" altLang="en-US"/>
              <a:t>サービスの根底に旅行先に持ってく</a:t>
            </a:r>
            <a:r>
              <a:rPr lang="ja-JP" altLang="en-US">
                <a:highlight>
                  <a:srgbClr val="FFFF00"/>
                </a:highlight>
              </a:rPr>
              <a:t>荷物を減らしたい</a:t>
            </a:r>
            <a:endParaRPr lang="en-US" altLang="ja-JP">
              <a:highlight>
                <a:srgbClr val="FFFF00"/>
              </a:highlight>
            </a:endParaRPr>
          </a:p>
          <a:p>
            <a:pPr marL="0" indent="0">
              <a:buNone/>
            </a:pPr>
            <a:r>
              <a:rPr lang="ja-JP" altLang="en-US"/>
              <a:t>　</a:t>
            </a:r>
            <a:endParaRPr lang="en-US" altLang="ja-JP"/>
          </a:p>
          <a:p>
            <a:pPr marL="0" indent="0" algn="ctr">
              <a:buNone/>
            </a:pPr>
            <a:r>
              <a:rPr lang="ja-JP" altLang="en-US"/>
              <a:t>特に、</a:t>
            </a:r>
            <a:r>
              <a:rPr lang="ja-JP" altLang="en-US">
                <a:highlight>
                  <a:srgbClr val="FFFF00"/>
                </a:highlight>
              </a:rPr>
              <a:t>かさばりがちな美容品</a:t>
            </a:r>
            <a:r>
              <a:rPr lang="ja-JP" altLang="en-US"/>
              <a:t>を配送できるようにしたい！</a:t>
            </a:r>
          </a:p>
        </p:txBody>
      </p:sp>
    </p:spTree>
    <p:extLst>
      <p:ext uri="{BB962C8B-B14F-4D97-AF65-F5344CB8AC3E}">
        <p14:creationId xmlns:p14="http://schemas.microsoft.com/office/powerpoint/2010/main" val="714195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8363CAE-AE4F-538E-3B46-0192464EDF05}"/>
              </a:ext>
            </a:extLst>
          </p:cNvPr>
          <p:cNvSpPr>
            <a:spLocks noGrp="1"/>
          </p:cNvSpPr>
          <p:nvPr>
            <p:ph type="title"/>
          </p:nvPr>
        </p:nvSpPr>
        <p:spPr>
          <a:xfrm>
            <a:off x="838200" y="365125"/>
            <a:ext cx="10515600" cy="1325563"/>
          </a:xfrm>
        </p:spPr>
        <p:txBody>
          <a:bodyPr>
            <a:normAutofit/>
          </a:bodyPr>
          <a:lstStyle/>
          <a:p>
            <a:r>
              <a:rPr kumimoji="1" lang="ja-JP" altLang="en-US" sz="5400"/>
              <a:t>このサービスを考えた経緯</a:t>
            </a: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C223925A-731D-10D7-E844-FC57DC447126}"/>
              </a:ext>
            </a:extLst>
          </p:cNvPr>
          <p:cNvSpPr>
            <a:spLocks noGrp="1"/>
          </p:cNvSpPr>
          <p:nvPr>
            <p:ph idx="1"/>
          </p:nvPr>
        </p:nvSpPr>
        <p:spPr>
          <a:xfrm>
            <a:off x="838200" y="1929384"/>
            <a:ext cx="10515600" cy="829402"/>
          </a:xfrm>
        </p:spPr>
        <p:txBody>
          <a:bodyPr>
            <a:normAutofit fontScale="92500"/>
          </a:bodyPr>
          <a:lstStyle/>
          <a:p>
            <a:pPr marL="0" indent="0">
              <a:buNone/>
            </a:pPr>
            <a:r>
              <a:rPr kumimoji="1" lang="ja-JP" altLang="en-US" sz="2400">
                <a:latin typeface="ＭＳ ゴシック" panose="020B0609070205080204" pitchFamily="49" charset="-128"/>
                <a:ea typeface="ＭＳ ゴシック" panose="020B0609070205080204" pitchFamily="49" charset="-128"/>
              </a:rPr>
              <a:t>コロナ禍で旅行をする人が減少してしまったことに着目</a:t>
            </a:r>
            <a:endParaRPr kumimoji="1" lang="en-US" altLang="ja-JP" sz="2400">
              <a:latin typeface="ＭＳ ゴシック" panose="020B0609070205080204" pitchFamily="49" charset="-128"/>
              <a:ea typeface="ＭＳ ゴシック" panose="020B0609070205080204" pitchFamily="49" charset="-128"/>
            </a:endParaRPr>
          </a:p>
          <a:p>
            <a:pPr marL="0" indent="0">
              <a:buNone/>
            </a:pPr>
            <a:r>
              <a:rPr kumimoji="1" lang="ja-JP" altLang="en-US" sz="2400">
                <a:latin typeface="ＭＳ ゴシック" panose="020B0609070205080204" pitchFamily="49" charset="-128"/>
                <a:ea typeface="ＭＳ ゴシック" panose="020B0609070205080204" pitchFamily="49" charset="-128"/>
              </a:rPr>
              <a:t>　　　　　　　　　　国内旅行の活性化を目的として何かできることはないか？</a:t>
            </a:r>
          </a:p>
        </p:txBody>
      </p:sp>
      <p:sp>
        <p:nvSpPr>
          <p:cNvPr id="4" name="矢印: 下 3">
            <a:extLst>
              <a:ext uri="{FF2B5EF4-FFF2-40B4-BE49-F238E27FC236}">
                <a16:creationId xmlns:a16="http://schemas.microsoft.com/office/drawing/2014/main" id="{11E9E055-FCF4-3700-0A0C-A3DDFF0236F7}"/>
              </a:ext>
            </a:extLst>
          </p:cNvPr>
          <p:cNvSpPr/>
          <p:nvPr/>
        </p:nvSpPr>
        <p:spPr>
          <a:xfrm>
            <a:off x="5521849" y="2858776"/>
            <a:ext cx="635300" cy="288320"/>
          </a:xfrm>
          <a:prstGeom prst="downArrow">
            <a:avLst>
              <a:gd name="adj1" fmla="val 50000"/>
              <a:gd name="adj2" fmla="val 5107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7" name="矢印: 下 6">
            <a:extLst>
              <a:ext uri="{FF2B5EF4-FFF2-40B4-BE49-F238E27FC236}">
                <a16:creationId xmlns:a16="http://schemas.microsoft.com/office/drawing/2014/main" id="{11CF2117-4D5B-7D14-FC64-8342463D9DD6}"/>
              </a:ext>
            </a:extLst>
          </p:cNvPr>
          <p:cNvSpPr/>
          <p:nvPr/>
        </p:nvSpPr>
        <p:spPr>
          <a:xfrm>
            <a:off x="5589805" y="4109258"/>
            <a:ext cx="499388" cy="2883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3" name="テキスト ボックス 12">
            <a:extLst>
              <a:ext uri="{FF2B5EF4-FFF2-40B4-BE49-F238E27FC236}">
                <a16:creationId xmlns:a16="http://schemas.microsoft.com/office/drawing/2014/main" id="{87236153-364D-CF57-8722-00F9AA572484}"/>
              </a:ext>
            </a:extLst>
          </p:cNvPr>
          <p:cNvSpPr txBox="1"/>
          <p:nvPr/>
        </p:nvSpPr>
        <p:spPr>
          <a:xfrm>
            <a:off x="629636" y="3247086"/>
            <a:ext cx="10919114" cy="830997"/>
          </a:xfrm>
          <a:prstGeom prst="rect">
            <a:avLst/>
          </a:prstGeom>
          <a:noFill/>
        </p:spPr>
        <p:txBody>
          <a:bodyPr wrap="square" rtlCol="0">
            <a:spAutoFit/>
          </a:bodyPr>
          <a:lstStyle/>
          <a:p>
            <a:pPr algn="ctr"/>
            <a:r>
              <a:rPr kumimoji="1" lang="ja-JP" altLang="en-US" sz="2400">
                <a:latin typeface="ＭＳ ゴシック" panose="020B0609070205080204" pitchFamily="49" charset="-128"/>
                <a:ea typeface="ＭＳ ゴシック" panose="020B0609070205080204" pitchFamily="49" charset="-128"/>
              </a:rPr>
              <a:t>旅行中に困ったことを考え、</a:t>
            </a:r>
            <a:endParaRPr kumimoji="1" lang="en-US" altLang="ja-JP" sz="2400">
              <a:latin typeface="ＭＳ ゴシック" panose="020B0609070205080204" pitchFamily="49" charset="-128"/>
              <a:ea typeface="ＭＳ ゴシック" panose="020B0609070205080204" pitchFamily="49" charset="-128"/>
            </a:endParaRPr>
          </a:p>
          <a:p>
            <a:pPr algn="ctr"/>
            <a:r>
              <a:rPr lang="ja-JP" altLang="en-US" sz="2400">
                <a:latin typeface="ＭＳ ゴシック" panose="020B0609070205080204" pitchFamily="49" charset="-128"/>
                <a:ea typeface="ＭＳ ゴシック" panose="020B0609070205080204" pitchFamily="49" charset="-128"/>
              </a:rPr>
              <a:t>最も身近な荷物が多いという問題を解決する手段を考えることに</a:t>
            </a:r>
            <a:endParaRPr kumimoji="1" lang="ja-JP" altLang="en-US" sz="240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7009ED62-7B7F-EE29-40AF-5549476E05B7}"/>
              </a:ext>
            </a:extLst>
          </p:cNvPr>
          <p:cNvSpPr txBox="1"/>
          <p:nvPr/>
        </p:nvSpPr>
        <p:spPr>
          <a:xfrm>
            <a:off x="838200" y="4566384"/>
            <a:ext cx="10072255" cy="1200329"/>
          </a:xfrm>
          <a:prstGeom prst="rect">
            <a:avLst/>
          </a:prstGeom>
          <a:noFill/>
        </p:spPr>
        <p:txBody>
          <a:bodyPr wrap="square" rtlCol="0">
            <a:spAutoFit/>
          </a:bodyPr>
          <a:lstStyle/>
          <a:p>
            <a:pPr algn="ctr"/>
            <a:r>
              <a:rPr lang="ja-JP" altLang="en-US" sz="2400">
                <a:latin typeface="ＭＳ ゴシック" panose="020B0609070205080204" pitchFamily="49" charset="-128"/>
                <a:ea typeface="ＭＳ ゴシック" panose="020B0609070205080204" pitchFamily="49" charset="-128"/>
              </a:rPr>
              <a:t>ボトルがかさばり、</a:t>
            </a:r>
            <a:endParaRPr lang="en-US" altLang="ja-JP" sz="2400">
              <a:latin typeface="ＭＳ ゴシック" panose="020B0609070205080204" pitchFamily="49" charset="-128"/>
              <a:ea typeface="ＭＳ ゴシック" panose="020B0609070205080204" pitchFamily="49" charset="-128"/>
            </a:endParaRPr>
          </a:p>
          <a:p>
            <a:pPr algn="ctr"/>
            <a:r>
              <a:rPr lang="ja-JP" altLang="en-US" sz="2400">
                <a:latin typeface="ＭＳ ゴシック" panose="020B0609070205080204" pitchFamily="49" charset="-128"/>
                <a:ea typeface="ＭＳ ゴシック" panose="020B0609070205080204" pitchFamily="49" charset="-128"/>
              </a:rPr>
              <a:t>重さもあるシャンプーや化粧品などの美容関連のものを</a:t>
            </a:r>
            <a:endParaRPr lang="en-US" altLang="ja-JP" sz="2400">
              <a:latin typeface="ＭＳ ゴシック" panose="020B0609070205080204" pitchFamily="49" charset="-128"/>
              <a:ea typeface="ＭＳ ゴシック" panose="020B0609070205080204" pitchFamily="49" charset="-128"/>
            </a:endParaRPr>
          </a:p>
          <a:p>
            <a:pPr algn="ctr"/>
            <a:r>
              <a:rPr lang="ja-JP" altLang="en-US" sz="2400">
                <a:latin typeface="ＭＳ ゴシック" panose="020B0609070205080204" pitchFamily="49" charset="-128"/>
                <a:ea typeface="ＭＳ ゴシック" panose="020B0609070205080204" pitchFamily="49" charset="-128"/>
              </a:rPr>
              <a:t>持っていかなくても済むようにしたい！</a:t>
            </a:r>
            <a:endParaRPr kumimoji="1" lang="ja-JP" altLang="en-US" sz="240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6751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77B4FFB-E115-BA07-F00C-42F7FE5F85CF}"/>
              </a:ext>
            </a:extLst>
          </p:cNvPr>
          <p:cNvSpPr>
            <a:spLocks noGrp="1"/>
          </p:cNvSpPr>
          <p:nvPr>
            <p:ph type="title"/>
          </p:nvPr>
        </p:nvSpPr>
        <p:spPr>
          <a:xfrm>
            <a:off x="838200" y="365125"/>
            <a:ext cx="10515600" cy="1325563"/>
          </a:xfrm>
        </p:spPr>
        <p:txBody>
          <a:bodyPr>
            <a:normAutofit/>
          </a:bodyPr>
          <a:lstStyle/>
          <a:p>
            <a:r>
              <a:rPr kumimoji="1" lang="ja-JP" altLang="en-US" sz="5400"/>
              <a:t>利用方法</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DCA2C0FC-B271-0369-C68F-A48D6072E811}"/>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lgn="ctr">
              <a:buNone/>
            </a:pPr>
            <a:r>
              <a:rPr kumimoji="1" lang="ja-JP" altLang="en-US" sz="2400">
                <a:latin typeface="MS Gothic"/>
                <a:ea typeface="MS Gothic"/>
              </a:rPr>
              <a:t>①使いたい美容品と使用量を選択する！</a:t>
            </a:r>
            <a:endParaRPr lang="en-US" altLang="ja-JP" sz="2400">
              <a:latin typeface="MS Gothic"/>
              <a:ea typeface="MS Gothic"/>
            </a:endParaRPr>
          </a:p>
          <a:p>
            <a:pPr marL="0" indent="0" algn="ctr">
              <a:buNone/>
            </a:pPr>
            <a:endParaRPr kumimoji="1" lang="ja-JP" altLang="en-US" sz="2400">
              <a:latin typeface="MS Gothic"/>
              <a:ea typeface="MS Gothic"/>
            </a:endParaRPr>
          </a:p>
          <a:p>
            <a:pPr marL="0" indent="0" algn="ctr">
              <a:buNone/>
            </a:pPr>
            <a:r>
              <a:rPr kumimoji="1" lang="ja-JP" altLang="en-US" sz="2400">
                <a:latin typeface="MS Gothic"/>
                <a:ea typeface="MS Gothic"/>
              </a:rPr>
              <a:t>②泊まるホテルなど必要な情報を入力！</a:t>
            </a:r>
            <a:endParaRPr lang="en-US" altLang="ja-JP" sz="2400">
              <a:latin typeface="MS Gothic"/>
              <a:ea typeface="MS Gothic"/>
            </a:endParaRPr>
          </a:p>
          <a:p>
            <a:pPr marL="0" indent="0" algn="ctr">
              <a:buNone/>
            </a:pPr>
            <a:endParaRPr lang="en-US" altLang="ja-JP" sz="2400">
              <a:latin typeface="MS Gothic"/>
              <a:ea typeface="游ゴシック"/>
            </a:endParaRPr>
          </a:p>
          <a:p>
            <a:pPr marL="0" indent="0" algn="ctr">
              <a:buNone/>
            </a:pPr>
            <a:r>
              <a:rPr kumimoji="1" lang="ja-JP" altLang="en-US" sz="2400">
                <a:latin typeface="MS Gothic"/>
                <a:ea typeface="MS Gothic"/>
              </a:rPr>
              <a:t>③ホテルの部屋に自分の使いたい化粧品が届く！</a:t>
            </a:r>
            <a:endParaRPr lang="en-US" altLang="ja-JP" sz="2400">
              <a:latin typeface="MS Gothic"/>
              <a:ea typeface="MS Gothic"/>
            </a:endParaRPr>
          </a:p>
          <a:p>
            <a:pPr marL="0" indent="0" algn="ctr">
              <a:buNone/>
            </a:pPr>
            <a:r>
              <a:rPr kumimoji="1" lang="ja-JP" altLang="en-US" sz="2400">
                <a:latin typeface="MS Gothic"/>
                <a:ea typeface="MS Gothic"/>
              </a:rPr>
              <a:t>（気に入ったものは後日、</a:t>
            </a:r>
            <a:endParaRPr kumimoji="1" lang="en-US" altLang="ja-JP" sz="2400">
              <a:latin typeface="MS Gothic"/>
              <a:ea typeface="MS Gothic"/>
            </a:endParaRPr>
          </a:p>
          <a:p>
            <a:pPr marL="0" indent="0" algn="ctr">
              <a:buNone/>
            </a:pPr>
            <a:r>
              <a:rPr kumimoji="1" lang="ja-JP" altLang="en-US" sz="2400">
                <a:latin typeface="MS Gothic"/>
                <a:ea typeface="MS Gothic"/>
              </a:rPr>
              <a:t>自宅に注文して製品版を自宅に届けてもらうこともできる！）</a:t>
            </a:r>
            <a:endParaRPr lang="en-US" altLang="ja-JP" sz="2400">
              <a:latin typeface="MS Gothic"/>
              <a:ea typeface="MS Gothic"/>
            </a:endParaRPr>
          </a:p>
          <a:p>
            <a:pPr marL="0" indent="0" algn="ctr">
              <a:buNone/>
            </a:pPr>
            <a:endParaRPr lang="en-US" altLang="ja-JP" sz="2400">
              <a:latin typeface="MS Gothic"/>
              <a:ea typeface="游ゴシック"/>
            </a:endParaRPr>
          </a:p>
          <a:p>
            <a:pPr marL="0" indent="0" algn="ctr">
              <a:buNone/>
            </a:pPr>
            <a:r>
              <a:rPr lang="ja-JP" altLang="en-US" sz="2400">
                <a:latin typeface="ＭＳ ゴシック" panose="020B0609070205080204" pitchFamily="49" charset="-128"/>
                <a:ea typeface="ＭＳ ゴシック" panose="020B0609070205080204" pitchFamily="49" charset="-128"/>
              </a:rPr>
              <a:t>④注文完了！</a:t>
            </a:r>
            <a:endParaRPr lang="en-US" altLang="ja-JP" sz="2400">
              <a:latin typeface="ＭＳ ゴシック" panose="020B0609070205080204" pitchFamily="49" charset="-128"/>
              <a:ea typeface="ＭＳ ゴシック" panose="020B0609070205080204" pitchFamily="49" charset="-128"/>
            </a:endParaRPr>
          </a:p>
          <a:p>
            <a:pPr marL="0" indent="0">
              <a:buNone/>
            </a:pPr>
            <a:endParaRPr kumimoji="1" lang="ja-JP" altLang="en-US" sz="2200"/>
          </a:p>
        </p:txBody>
      </p:sp>
    </p:spTree>
    <p:extLst>
      <p:ext uri="{BB962C8B-B14F-4D97-AF65-F5344CB8AC3E}">
        <p14:creationId xmlns:p14="http://schemas.microsoft.com/office/powerpoint/2010/main" val="358154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up)">
                                      <p:cBhvr>
                                        <p:cTn id="17" dur="500"/>
                                        <p:tgtEl>
                                          <p:spTgt spid="3">
                                            <p:txEl>
                                              <p:pRg st="4" end="4"/>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up)">
                                      <p:cBhvr>
                                        <p:cTn id="20" dur="500"/>
                                        <p:tgtEl>
                                          <p:spTgt spid="3">
                                            <p:txEl>
                                              <p:pRg st="5" end="5"/>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up)">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up)">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BC3E30A-472D-6908-6171-79A898881A1E}"/>
              </a:ext>
            </a:extLst>
          </p:cNvPr>
          <p:cNvSpPr>
            <a:spLocks noGrp="1"/>
          </p:cNvSpPr>
          <p:nvPr>
            <p:ph type="title"/>
          </p:nvPr>
        </p:nvSpPr>
        <p:spPr>
          <a:xfrm>
            <a:off x="838200" y="365125"/>
            <a:ext cx="10515600" cy="1325563"/>
          </a:xfrm>
        </p:spPr>
        <p:txBody>
          <a:bodyPr>
            <a:normAutofit/>
          </a:bodyPr>
          <a:lstStyle/>
          <a:p>
            <a:r>
              <a:rPr kumimoji="1" lang="ja-JP" altLang="en-US" sz="5400"/>
              <a:t>こんな人におすすめ！</a:t>
            </a:r>
          </a:p>
        </p:txBody>
      </p:sp>
      <p:sp>
        <p:nvSpPr>
          <p:cNvPr id="3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コンテンツ プレースホルダー 12">
            <a:extLst>
              <a:ext uri="{FF2B5EF4-FFF2-40B4-BE49-F238E27FC236}">
                <a16:creationId xmlns:a16="http://schemas.microsoft.com/office/drawing/2014/main" id="{C5A8FAF2-765A-D144-C2DE-40B3AC5609FF}"/>
              </a:ext>
            </a:extLst>
          </p:cNvPr>
          <p:cNvSpPr>
            <a:spLocks noGrp="1"/>
          </p:cNvSpPr>
          <p:nvPr>
            <p:ph idx="1"/>
          </p:nvPr>
        </p:nvSpPr>
        <p:spPr>
          <a:xfrm>
            <a:off x="838200" y="2224346"/>
            <a:ext cx="10515600" cy="457360"/>
          </a:xfrm>
        </p:spPr>
        <p:txBody>
          <a:bodyPr vert="horz" lIns="91440" tIns="45720" rIns="91440" bIns="45720" rtlCol="0" anchor="t">
            <a:normAutofit/>
          </a:bodyPr>
          <a:lstStyle/>
          <a:p>
            <a:pPr marL="0" indent="0" algn="ctr">
              <a:buNone/>
            </a:pPr>
            <a:r>
              <a:rPr lang="ja-JP" altLang="en-US" sz="2400">
                <a:latin typeface="MS Gothic"/>
                <a:ea typeface="MS Gothic"/>
              </a:rPr>
              <a:t>☆できるだけ旅行の荷物を少なくしたい☆</a:t>
            </a:r>
            <a:endParaRPr lang="en-US" altLang="ja-JP" sz="2400">
              <a:latin typeface="MS Gothic"/>
              <a:ea typeface="MS Gothic"/>
            </a:endParaRPr>
          </a:p>
          <a:p>
            <a:pPr marL="0" indent="0" algn="ctr">
              <a:buNone/>
            </a:pPr>
            <a:endParaRPr lang="ja-JP" altLang="en-US" sz="2400">
              <a:latin typeface="MS Gothic"/>
              <a:ea typeface="MS Gothic"/>
            </a:endParaRPr>
          </a:p>
          <a:p>
            <a:pPr marL="0" indent="0" algn="ctr">
              <a:buNone/>
            </a:pPr>
            <a:endParaRPr lang="ja-JP" altLang="en-US" sz="2400">
              <a:latin typeface="MS Gothic"/>
              <a:ea typeface="MS Gothic"/>
            </a:endParaRPr>
          </a:p>
          <a:p>
            <a:pPr marL="0" indent="0">
              <a:buNone/>
            </a:pPr>
            <a:endParaRPr lang="ja-JP" altLang="en-US" sz="2200"/>
          </a:p>
        </p:txBody>
      </p:sp>
      <p:sp>
        <p:nvSpPr>
          <p:cNvPr id="3" name="テキスト ボックス 2">
            <a:extLst>
              <a:ext uri="{FF2B5EF4-FFF2-40B4-BE49-F238E27FC236}">
                <a16:creationId xmlns:a16="http://schemas.microsoft.com/office/drawing/2014/main" id="{73054571-34A7-E567-12D7-72E16ECA95EF}"/>
              </a:ext>
            </a:extLst>
          </p:cNvPr>
          <p:cNvSpPr txBox="1"/>
          <p:nvPr/>
        </p:nvSpPr>
        <p:spPr>
          <a:xfrm>
            <a:off x="1629074" y="3620415"/>
            <a:ext cx="9755204" cy="738664"/>
          </a:xfrm>
          <a:prstGeom prst="rect">
            <a:avLst/>
          </a:prstGeom>
          <a:noFill/>
        </p:spPr>
        <p:txBody>
          <a:bodyPr wrap="square" rtlCol="0">
            <a:spAutoFit/>
          </a:bodyPr>
          <a:lstStyle/>
          <a:p>
            <a:r>
              <a:rPr lang="ja-JP" altLang="en-US" sz="2400">
                <a:latin typeface="MS Gothic"/>
                <a:ea typeface="MS Gothic"/>
              </a:rPr>
              <a:t>☆ホテルのアメニティーではなく自分の好きな商品を使いたい☆</a:t>
            </a:r>
            <a:endParaRPr lang="en-US" altLang="ja-JP" sz="2400">
              <a:latin typeface="MS Gothic"/>
              <a:ea typeface="MS Gothic"/>
            </a:endParaRPr>
          </a:p>
          <a:p>
            <a:endParaRPr kumimoji="1" lang="ja-JP" altLang="en-US"/>
          </a:p>
        </p:txBody>
      </p:sp>
      <p:sp>
        <p:nvSpPr>
          <p:cNvPr id="4" name="テキスト ボックス 3">
            <a:extLst>
              <a:ext uri="{FF2B5EF4-FFF2-40B4-BE49-F238E27FC236}">
                <a16:creationId xmlns:a16="http://schemas.microsoft.com/office/drawing/2014/main" id="{163D6B56-70EA-8695-D364-8BE6713164EF}"/>
              </a:ext>
            </a:extLst>
          </p:cNvPr>
          <p:cNvSpPr txBox="1"/>
          <p:nvPr/>
        </p:nvSpPr>
        <p:spPr>
          <a:xfrm>
            <a:off x="2033917" y="5180627"/>
            <a:ext cx="8446169" cy="738664"/>
          </a:xfrm>
          <a:prstGeom prst="rect">
            <a:avLst/>
          </a:prstGeom>
          <a:noFill/>
        </p:spPr>
        <p:txBody>
          <a:bodyPr wrap="square" rtlCol="0">
            <a:spAutoFit/>
          </a:bodyPr>
          <a:lstStyle/>
          <a:p>
            <a:r>
              <a:rPr lang="ja-JP" altLang="en-US" sz="2400">
                <a:latin typeface="MS Gothic"/>
                <a:ea typeface="MS Gothic"/>
              </a:rPr>
              <a:t>☆いろいろな化粧品を試して自分に合うものを探したい☆</a:t>
            </a:r>
            <a:endParaRPr lang="en-US" altLang="ja-JP" sz="2400">
              <a:latin typeface="MS Gothic"/>
              <a:ea typeface="MS Gothic"/>
            </a:endParaRPr>
          </a:p>
          <a:p>
            <a:endParaRPr kumimoji="1" lang="ja-JP" altLang="en-US"/>
          </a:p>
        </p:txBody>
      </p:sp>
      <p:cxnSp>
        <p:nvCxnSpPr>
          <p:cNvPr id="5" name="直線コネクタ 4">
            <a:extLst>
              <a:ext uri="{FF2B5EF4-FFF2-40B4-BE49-F238E27FC236}">
                <a16:creationId xmlns:a16="http://schemas.microsoft.com/office/drawing/2014/main" id="{11846109-2B9D-A99A-2701-4D926F6571FD}"/>
              </a:ext>
            </a:extLst>
          </p:cNvPr>
          <p:cNvCxnSpPr>
            <a:cxnSpLocks/>
          </p:cNvCxnSpPr>
          <p:nvPr/>
        </p:nvCxnSpPr>
        <p:spPr>
          <a:xfrm>
            <a:off x="6886378" y="2635059"/>
            <a:ext cx="17913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098178EA-E11F-EC1D-E98D-F7F85A5A9740}"/>
              </a:ext>
            </a:extLst>
          </p:cNvPr>
          <p:cNvCxnSpPr>
            <a:cxnSpLocks/>
          </p:cNvCxnSpPr>
          <p:nvPr/>
        </p:nvCxnSpPr>
        <p:spPr>
          <a:xfrm>
            <a:off x="7190127" y="4042394"/>
            <a:ext cx="15565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7912268-6519-AEAB-6DCC-3F303E23A619}"/>
              </a:ext>
            </a:extLst>
          </p:cNvPr>
          <p:cNvCxnSpPr>
            <a:cxnSpLocks/>
          </p:cNvCxnSpPr>
          <p:nvPr/>
        </p:nvCxnSpPr>
        <p:spPr>
          <a:xfrm>
            <a:off x="6096000" y="5618946"/>
            <a:ext cx="21083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56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BC3E30A-472D-6908-6171-79A898881A1E}"/>
              </a:ext>
            </a:extLst>
          </p:cNvPr>
          <p:cNvSpPr>
            <a:spLocks noGrp="1"/>
          </p:cNvSpPr>
          <p:nvPr>
            <p:ph type="title"/>
          </p:nvPr>
        </p:nvSpPr>
        <p:spPr>
          <a:xfrm>
            <a:off x="838200" y="365125"/>
            <a:ext cx="10515600" cy="1325563"/>
          </a:xfrm>
        </p:spPr>
        <p:txBody>
          <a:bodyPr>
            <a:normAutofit/>
          </a:bodyPr>
          <a:lstStyle/>
          <a:p>
            <a:r>
              <a:rPr kumimoji="1" lang="ja-JP" altLang="en-US" sz="5400"/>
              <a:t>ビジネスモデル図解</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Google Shape;484;p27">
            <a:extLst>
              <a:ext uri="{FF2B5EF4-FFF2-40B4-BE49-F238E27FC236}">
                <a16:creationId xmlns:a16="http://schemas.microsoft.com/office/drawing/2014/main" id="{2B126752-1B50-137E-41BB-65CB30664398}"/>
              </a:ext>
            </a:extLst>
          </p:cNvPr>
          <p:cNvCxnSpPr/>
          <p:nvPr/>
        </p:nvCxnSpPr>
        <p:spPr>
          <a:xfrm>
            <a:off x="1964673" y="3484903"/>
            <a:ext cx="8250480" cy="0"/>
          </a:xfrm>
          <a:prstGeom prst="straightConnector1">
            <a:avLst/>
          </a:prstGeom>
          <a:noFill/>
          <a:ln w="9525" cap="flat" cmpd="sng">
            <a:solidFill>
              <a:srgbClr val="666666"/>
            </a:solidFill>
            <a:prstDash val="dash"/>
            <a:miter lim="400000"/>
            <a:headEnd type="none" w="sm" len="sm"/>
            <a:tailEnd type="none" w="sm" len="sm"/>
          </a:ln>
        </p:spPr>
      </p:cxnSp>
      <p:cxnSp>
        <p:nvCxnSpPr>
          <p:cNvPr id="6" name="Google Shape;485;p27">
            <a:extLst>
              <a:ext uri="{FF2B5EF4-FFF2-40B4-BE49-F238E27FC236}">
                <a16:creationId xmlns:a16="http://schemas.microsoft.com/office/drawing/2014/main" id="{17C68C52-6CA7-2D3F-5654-475377C0EF7D}"/>
              </a:ext>
            </a:extLst>
          </p:cNvPr>
          <p:cNvCxnSpPr/>
          <p:nvPr/>
        </p:nvCxnSpPr>
        <p:spPr>
          <a:xfrm>
            <a:off x="1957923" y="5114608"/>
            <a:ext cx="8250480" cy="0"/>
          </a:xfrm>
          <a:prstGeom prst="straightConnector1">
            <a:avLst/>
          </a:prstGeom>
          <a:noFill/>
          <a:ln w="9525" cap="flat" cmpd="sng">
            <a:solidFill>
              <a:srgbClr val="666666"/>
            </a:solidFill>
            <a:prstDash val="dash"/>
            <a:miter lim="400000"/>
            <a:headEnd type="none" w="sm" len="sm"/>
            <a:tailEnd type="none" w="sm" len="sm"/>
          </a:ln>
        </p:spPr>
      </p:cxnSp>
      <p:grpSp>
        <p:nvGrpSpPr>
          <p:cNvPr id="7" name="Google Shape;486;p27">
            <a:extLst>
              <a:ext uri="{FF2B5EF4-FFF2-40B4-BE49-F238E27FC236}">
                <a16:creationId xmlns:a16="http://schemas.microsoft.com/office/drawing/2014/main" id="{33ACB819-250D-6BBC-6EB8-692CE4F3AA7E}"/>
              </a:ext>
            </a:extLst>
          </p:cNvPr>
          <p:cNvGrpSpPr/>
          <p:nvPr/>
        </p:nvGrpSpPr>
        <p:grpSpPr>
          <a:xfrm>
            <a:off x="5879738" y="5425191"/>
            <a:ext cx="414180" cy="762003"/>
            <a:chOff x="2956672" y="1384595"/>
            <a:chExt cx="690300" cy="1270005"/>
          </a:xfrm>
        </p:grpSpPr>
        <p:sp>
          <p:nvSpPr>
            <p:cNvPr id="8" name="Google Shape;487;p27">
              <a:extLst>
                <a:ext uri="{FF2B5EF4-FFF2-40B4-BE49-F238E27FC236}">
                  <a16:creationId xmlns:a16="http://schemas.microsoft.com/office/drawing/2014/main" id="{D8EB12B3-17D9-E1F8-3897-4E69CBD3321F}"/>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9" name="Google Shape;488;p27">
              <a:extLst>
                <a:ext uri="{FF2B5EF4-FFF2-40B4-BE49-F238E27FC236}">
                  <a16:creationId xmlns:a16="http://schemas.microsoft.com/office/drawing/2014/main" id="{92D490B0-29AD-E85F-8253-DA458A38BE60}"/>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10" name="Google Shape;489;p27">
              <a:extLst>
                <a:ext uri="{FF2B5EF4-FFF2-40B4-BE49-F238E27FC236}">
                  <a16:creationId xmlns:a16="http://schemas.microsoft.com/office/drawing/2014/main" id="{1C266807-087D-5026-660B-20A7AB1B1F70}"/>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11" name="Google Shape;490;p27">
              <a:extLst>
                <a:ext uri="{FF2B5EF4-FFF2-40B4-BE49-F238E27FC236}">
                  <a16:creationId xmlns:a16="http://schemas.microsoft.com/office/drawing/2014/main" id="{522E5DE2-82B1-F3FA-B9E0-CEB16A25B85C}"/>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12" name="Google Shape;491;p27">
              <a:extLst>
                <a:ext uri="{FF2B5EF4-FFF2-40B4-BE49-F238E27FC236}">
                  <a16:creationId xmlns:a16="http://schemas.microsoft.com/office/drawing/2014/main" id="{CB9828C6-59C9-DA7F-836B-52957077964E}"/>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14" name="Google Shape;492;p27">
              <a:extLst>
                <a:ext uri="{FF2B5EF4-FFF2-40B4-BE49-F238E27FC236}">
                  <a16:creationId xmlns:a16="http://schemas.microsoft.com/office/drawing/2014/main" id="{A810BAA6-65A4-1B26-2AA6-C51AD50BE710}"/>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15" name="Google Shape;493;p27">
              <a:extLst>
                <a:ext uri="{FF2B5EF4-FFF2-40B4-BE49-F238E27FC236}">
                  <a16:creationId xmlns:a16="http://schemas.microsoft.com/office/drawing/2014/main" id="{DA05CA57-7190-142B-1ACA-2BC277989676}"/>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16" name="Google Shape;494;p27">
              <a:extLst>
                <a:ext uri="{FF2B5EF4-FFF2-40B4-BE49-F238E27FC236}">
                  <a16:creationId xmlns:a16="http://schemas.microsoft.com/office/drawing/2014/main" id="{8807E5A5-55F1-A45D-C063-7FF3B95EB3B2}"/>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grpSp>
      <p:grpSp>
        <p:nvGrpSpPr>
          <p:cNvPr id="21" name="Google Shape;498;p27">
            <a:extLst>
              <a:ext uri="{FF2B5EF4-FFF2-40B4-BE49-F238E27FC236}">
                <a16:creationId xmlns:a16="http://schemas.microsoft.com/office/drawing/2014/main" id="{6C983B9B-F31B-14C6-1DBF-DB188EF39F75}"/>
              </a:ext>
            </a:extLst>
          </p:cNvPr>
          <p:cNvGrpSpPr/>
          <p:nvPr/>
        </p:nvGrpSpPr>
        <p:grpSpPr>
          <a:xfrm>
            <a:off x="5873632" y="2254391"/>
            <a:ext cx="414217" cy="766867"/>
            <a:chOff x="-1" y="0"/>
            <a:chExt cx="946737" cy="1704148"/>
          </a:xfrm>
        </p:grpSpPr>
        <p:sp>
          <p:nvSpPr>
            <p:cNvPr id="22" name="Google Shape;499;p27">
              <a:extLst>
                <a:ext uri="{FF2B5EF4-FFF2-40B4-BE49-F238E27FC236}">
                  <a16:creationId xmlns:a16="http://schemas.microsoft.com/office/drawing/2014/main" id="{3A9BEDC9-AAC6-5FC7-F1F1-A455330725AA}"/>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buClr>
                  <a:srgbClr val="000000"/>
                </a:buClr>
                <a:buSzPts val="3400"/>
              </a:pPr>
              <a:endParaRPr sz="2040">
                <a:solidFill>
                  <a:srgbClr val="000000"/>
                </a:solidFill>
                <a:latin typeface="Arial"/>
                <a:ea typeface="Arial"/>
                <a:cs typeface="Arial"/>
                <a:sym typeface="Arial"/>
              </a:endParaRPr>
            </a:p>
          </p:txBody>
        </p:sp>
        <p:sp>
          <p:nvSpPr>
            <p:cNvPr id="23" name="Google Shape;500;p27">
              <a:extLst>
                <a:ext uri="{FF2B5EF4-FFF2-40B4-BE49-F238E27FC236}">
                  <a16:creationId xmlns:a16="http://schemas.microsoft.com/office/drawing/2014/main" id="{B1AB8259-309D-8DEB-9DC5-B4C3AA0931D6}"/>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buClr>
                  <a:srgbClr val="000000"/>
                </a:buClr>
                <a:buSzPts val="3400"/>
              </a:pPr>
              <a:endParaRPr sz="2040">
                <a:solidFill>
                  <a:srgbClr val="000000"/>
                </a:solidFill>
                <a:latin typeface="Arial"/>
                <a:ea typeface="Arial"/>
                <a:cs typeface="Arial"/>
                <a:sym typeface="Arial"/>
              </a:endParaRPr>
            </a:p>
          </p:txBody>
        </p:sp>
      </p:grpSp>
      <p:sp>
        <p:nvSpPr>
          <p:cNvPr id="24" name="Google Shape;501;p27">
            <a:extLst>
              <a:ext uri="{FF2B5EF4-FFF2-40B4-BE49-F238E27FC236}">
                <a16:creationId xmlns:a16="http://schemas.microsoft.com/office/drawing/2014/main" id="{0A16ECE8-8AF4-3947-C43A-74B74640D1A7}"/>
              </a:ext>
            </a:extLst>
          </p:cNvPr>
          <p:cNvSpPr txBox="1"/>
          <p:nvPr/>
        </p:nvSpPr>
        <p:spPr>
          <a:xfrm>
            <a:off x="5460647" y="3063827"/>
            <a:ext cx="1226700" cy="182880"/>
          </a:xfrm>
          <a:prstGeom prst="rect">
            <a:avLst/>
          </a:prstGeom>
          <a:solidFill>
            <a:srgbClr val="FFFFFF"/>
          </a:solidFill>
          <a:ln>
            <a:noFill/>
          </a:ln>
        </p:spPr>
        <p:txBody>
          <a:bodyPr spcFirstLastPara="1" wrap="square" lIns="21690" tIns="21690" rIns="21690" bIns="21690" anchor="ctr" anchorCtr="0">
            <a:noAutofit/>
          </a:bodyPr>
          <a:lstStyle/>
          <a:p>
            <a:pPr algn="ctr">
              <a:buClr>
                <a:srgbClr val="000000"/>
              </a:buClr>
              <a:buSzPts val="1800"/>
            </a:pPr>
            <a:r>
              <a:rPr lang="ja-JP" altLang="en-US" sz="1080" b="1">
                <a:solidFill>
                  <a:srgbClr val="000000"/>
                </a:solidFill>
                <a:latin typeface="Arial"/>
                <a:ea typeface="Arial"/>
                <a:cs typeface="Arial"/>
                <a:sym typeface="Arial"/>
              </a:rPr>
              <a:t>利用者</a:t>
            </a:r>
            <a:endParaRPr lang="ja-JP" altLang="en-US" sz="600" b="1">
              <a:solidFill>
                <a:srgbClr val="000000"/>
              </a:solidFill>
              <a:latin typeface="Arial"/>
              <a:ea typeface="Arial"/>
              <a:cs typeface="Arial"/>
              <a:sym typeface="Arial"/>
            </a:endParaRPr>
          </a:p>
        </p:txBody>
      </p:sp>
      <p:sp>
        <p:nvSpPr>
          <p:cNvPr id="25" name="Google Shape;502;p27">
            <a:extLst>
              <a:ext uri="{FF2B5EF4-FFF2-40B4-BE49-F238E27FC236}">
                <a16:creationId xmlns:a16="http://schemas.microsoft.com/office/drawing/2014/main" id="{6819C2CD-7EC5-B977-E5B0-7DD9505979AC}"/>
              </a:ext>
            </a:extLst>
          </p:cNvPr>
          <p:cNvSpPr txBox="1"/>
          <p:nvPr/>
        </p:nvSpPr>
        <p:spPr>
          <a:xfrm>
            <a:off x="7928388" y="6230677"/>
            <a:ext cx="1392840" cy="182880"/>
          </a:xfrm>
          <a:prstGeom prst="rect">
            <a:avLst/>
          </a:prstGeom>
          <a:noFill/>
          <a:ln>
            <a:noFill/>
          </a:ln>
        </p:spPr>
        <p:txBody>
          <a:bodyPr spcFirstLastPara="1" wrap="square" lIns="21690" tIns="21690" rIns="21690" bIns="21690" anchor="ctr" anchorCtr="0">
            <a:noAutofit/>
          </a:bodyPr>
          <a:lstStyle/>
          <a:p>
            <a:pPr algn="ctr">
              <a:buClr>
                <a:srgbClr val="000000"/>
              </a:buClr>
              <a:buSzPts val="1800"/>
            </a:pPr>
            <a:r>
              <a:rPr lang="ja-JP" altLang="en-US" sz="1080" b="1">
                <a:solidFill>
                  <a:srgbClr val="000000"/>
                </a:solidFill>
                <a:latin typeface="Arial"/>
                <a:ea typeface="Arial"/>
                <a:cs typeface="Arial"/>
                <a:sym typeface="Arial"/>
              </a:rPr>
              <a:t>事業者</a:t>
            </a:r>
            <a:endParaRPr lang="ja-JP" altLang="en-US" sz="600" b="1">
              <a:solidFill>
                <a:srgbClr val="000000"/>
              </a:solidFill>
              <a:latin typeface="Arial"/>
              <a:ea typeface="Arial"/>
              <a:cs typeface="Arial"/>
              <a:sym typeface="Arial"/>
            </a:endParaRPr>
          </a:p>
        </p:txBody>
      </p:sp>
      <p:sp>
        <p:nvSpPr>
          <p:cNvPr id="29" name="Google Shape;505;p27">
            <a:extLst>
              <a:ext uri="{FF2B5EF4-FFF2-40B4-BE49-F238E27FC236}">
                <a16:creationId xmlns:a16="http://schemas.microsoft.com/office/drawing/2014/main" id="{881CD0F4-CD98-F650-1D7F-D3626E0452F2}"/>
              </a:ext>
            </a:extLst>
          </p:cNvPr>
          <p:cNvSpPr txBox="1"/>
          <p:nvPr/>
        </p:nvSpPr>
        <p:spPr>
          <a:xfrm>
            <a:off x="5686781" y="4644745"/>
            <a:ext cx="788040" cy="182880"/>
          </a:xfrm>
          <a:prstGeom prst="rect">
            <a:avLst/>
          </a:prstGeom>
          <a:noFill/>
          <a:ln>
            <a:noFill/>
          </a:ln>
        </p:spPr>
        <p:txBody>
          <a:bodyPr spcFirstLastPara="1" wrap="square" lIns="21690" tIns="21690" rIns="21690" bIns="21690" anchor="ctr" anchorCtr="0">
            <a:noAutofit/>
          </a:bodyPr>
          <a:lstStyle/>
          <a:p>
            <a:pPr algn="ctr">
              <a:buClr>
                <a:srgbClr val="000000"/>
              </a:buClr>
              <a:buSzPts val="1800"/>
            </a:pPr>
            <a:r>
              <a:rPr lang="ja-JP" altLang="en-US" sz="1100" b="1">
                <a:solidFill>
                  <a:srgbClr val="000000"/>
                </a:solidFill>
                <a:latin typeface="Arial"/>
                <a:ea typeface="Arial"/>
                <a:cs typeface="Arial"/>
                <a:sym typeface="Arial"/>
              </a:rPr>
              <a:t>事業</a:t>
            </a:r>
            <a:endParaRPr lang="ja-JP" altLang="en-US" sz="600" b="1">
              <a:solidFill>
                <a:srgbClr val="000000"/>
              </a:solidFill>
              <a:latin typeface="Arial"/>
              <a:ea typeface="Arial"/>
              <a:cs typeface="Arial"/>
              <a:sym typeface="Arial"/>
            </a:endParaRPr>
          </a:p>
        </p:txBody>
      </p:sp>
      <p:sp>
        <p:nvSpPr>
          <p:cNvPr id="34" name="Google Shape;509;p27">
            <a:extLst>
              <a:ext uri="{FF2B5EF4-FFF2-40B4-BE49-F238E27FC236}">
                <a16:creationId xmlns:a16="http://schemas.microsoft.com/office/drawing/2014/main" id="{B475C952-C4E2-584D-BB16-2225B94A6A53}"/>
              </a:ext>
            </a:extLst>
          </p:cNvPr>
          <p:cNvSpPr txBox="1"/>
          <p:nvPr/>
        </p:nvSpPr>
        <p:spPr>
          <a:xfrm>
            <a:off x="9406314" y="2704728"/>
            <a:ext cx="695160" cy="164700"/>
          </a:xfrm>
          <a:prstGeom prst="rect">
            <a:avLst/>
          </a:prstGeom>
          <a:noFill/>
          <a:ln>
            <a:noFill/>
          </a:ln>
        </p:spPr>
        <p:txBody>
          <a:bodyPr spcFirstLastPara="1" wrap="square" lIns="21690" tIns="21690" rIns="21690" bIns="21690" anchor="ctr" anchorCtr="0">
            <a:noAutofit/>
          </a:bodyPr>
          <a:lstStyle/>
          <a:p>
            <a:pPr algn="r">
              <a:buClr>
                <a:srgbClr val="000000"/>
              </a:buClr>
              <a:buSzPts val="1000"/>
            </a:pPr>
            <a:r>
              <a:rPr lang="ja-JP" altLang="en-US" sz="1140">
                <a:solidFill>
                  <a:srgbClr val="999999"/>
                </a:solidFill>
                <a:latin typeface="Arial"/>
                <a:ea typeface="Arial"/>
                <a:cs typeface="Arial"/>
                <a:sym typeface="Arial"/>
              </a:rPr>
              <a:t>利用者</a:t>
            </a:r>
          </a:p>
        </p:txBody>
      </p:sp>
      <p:sp>
        <p:nvSpPr>
          <p:cNvPr id="35" name="Google Shape;510;p27">
            <a:extLst>
              <a:ext uri="{FF2B5EF4-FFF2-40B4-BE49-F238E27FC236}">
                <a16:creationId xmlns:a16="http://schemas.microsoft.com/office/drawing/2014/main" id="{3AC289D1-3034-4787-F25E-3BF0C8B78308}"/>
              </a:ext>
            </a:extLst>
          </p:cNvPr>
          <p:cNvSpPr txBox="1"/>
          <p:nvPr/>
        </p:nvSpPr>
        <p:spPr>
          <a:xfrm>
            <a:off x="9406314" y="4210202"/>
            <a:ext cx="695160" cy="164700"/>
          </a:xfrm>
          <a:prstGeom prst="rect">
            <a:avLst/>
          </a:prstGeom>
          <a:noFill/>
          <a:ln>
            <a:noFill/>
          </a:ln>
        </p:spPr>
        <p:txBody>
          <a:bodyPr spcFirstLastPara="1" wrap="square" lIns="21690" tIns="21690" rIns="21690" bIns="21690" anchor="ctr" anchorCtr="0">
            <a:noAutofit/>
          </a:bodyPr>
          <a:lstStyle/>
          <a:p>
            <a:pPr algn="r">
              <a:buClr>
                <a:srgbClr val="000000"/>
              </a:buClr>
              <a:buSzPts val="1000"/>
            </a:pPr>
            <a:r>
              <a:rPr lang="ja-JP" altLang="en-US" sz="1140">
                <a:solidFill>
                  <a:srgbClr val="999999"/>
                </a:solidFill>
                <a:latin typeface="Arial"/>
                <a:ea typeface="Arial"/>
                <a:cs typeface="Arial"/>
                <a:sym typeface="Arial"/>
              </a:rPr>
              <a:t>事業</a:t>
            </a:r>
          </a:p>
        </p:txBody>
      </p:sp>
      <p:sp>
        <p:nvSpPr>
          <p:cNvPr id="36" name="Google Shape;511;p27">
            <a:extLst>
              <a:ext uri="{FF2B5EF4-FFF2-40B4-BE49-F238E27FC236}">
                <a16:creationId xmlns:a16="http://schemas.microsoft.com/office/drawing/2014/main" id="{CC50863E-FFC9-0D06-000F-39EB7003C6A6}"/>
              </a:ext>
            </a:extLst>
          </p:cNvPr>
          <p:cNvSpPr txBox="1"/>
          <p:nvPr/>
        </p:nvSpPr>
        <p:spPr>
          <a:xfrm>
            <a:off x="9406314" y="5805381"/>
            <a:ext cx="695160" cy="164700"/>
          </a:xfrm>
          <a:prstGeom prst="rect">
            <a:avLst/>
          </a:prstGeom>
          <a:noFill/>
          <a:ln>
            <a:noFill/>
          </a:ln>
        </p:spPr>
        <p:txBody>
          <a:bodyPr spcFirstLastPara="1" wrap="square" lIns="21690" tIns="21690" rIns="21690" bIns="21690" anchor="ctr" anchorCtr="0">
            <a:noAutofit/>
          </a:bodyPr>
          <a:lstStyle/>
          <a:p>
            <a:pPr algn="r">
              <a:buClr>
                <a:srgbClr val="000000"/>
              </a:buClr>
              <a:buSzPts val="1000"/>
            </a:pPr>
            <a:r>
              <a:rPr lang="ja-JP" altLang="en-US" sz="1140">
                <a:solidFill>
                  <a:srgbClr val="999999"/>
                </a:solidFill>
                <a:latin typeface="Arial"/>
                <a:ea typeface="Arial"/>
                <a:cs typeface="Arial"/>
                <a:sym typeface="Arial"/>
              </a:rPr>
              <a:t>事業者</a:t>
            </a:r>
          </a:p>
        </p:txBody>
      </p:sp>
      <p:grpSp>
        <p:nvGrpSpPr>
          <p:cNvPr id="42" name="Google Shape;517;p27">
            <a:extLst>
              <a:ext uri="{FF2B5EF4-FFF2-40B4-BE49-F238E27FC236}">
                <a16:creationId xmlns:a16="http://schemas.microsoft.com/office/drawing/2014/main" id="{0BEAC728-38A1-6B52-89DE-25B61A59106B}"/>
              </a:ext>
            </a:extLst>
          </p:cNvPr>
          <p:cNvGrpSpPr/>
          <p:nvPr/>
        </p:nvGrpSpPr>
        <p:grpSpPr>
          <a:xfrm>
            <a:off x="7330380" y="5429739"/>
            <a:ext cx="414180" cy="762003"/>
            <a:chOff x="2956672" y="1384595"/>
            <a:chExt cx="690300" cy="1270005"/>
          </a:xfrm>
        </p:grpSpPr>
        <p:sp>
          <p:nvSpPr>
            <p:cNvPr id="43" name="Google Shape;518;p27">
              <a:extLst>
                <a:ext uri="{FF2B5EF4-FFF2-40B4-BE49-F238E27FC236}">
                  <a16:creationId xmlns:a16="http://schemas.microsoft.com/office/drawing/2014/main" id="{6EFFCD29-ADD8-5D47-CDA4-51A03738B3BB}"/>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44" name="Google Shape;519;p27">
              <a:extLst>
                <a:ext uri="{FF2B5EF4-FFF2-40B4-BE49-F238E27FC236}">
                  <a16:creationId xmlns:a16="http://schemas.microsoft.com/office/drawing/2014/main" id="{5C72C701-E972-329A-CEE1-9BD8C14D064F}"/>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45" name="Google Shape;520;p27">
              <a:extLst>
                <a:ext uri="{FF2B5EF4-FFF2-40B4-BE49-F238E27FC236}">
                  <a16:creationId xmlns:a16="http://schemas.microsoft.com/office/drawing/2014/main" id="{7510C409-9149-8A7F-BA1A-F9B02AC89B21}"/>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46" name="Google Shape;521;p27">
              <a:extLst>
                <a:ext uri="{FF2B5EF4-FFF2-40B4-BE49-F238E27FC236}">
                  <a16:creationId xmlns:a16="http://schemas.microsoft.com/office/drawing/2014/main" id="{AE5ADB29-1AB6-AF02-F209-3F398D8F45CB}"/>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47" name="Google Shape;522;p27">
              <a:extLst>
                <a:ext uri="{FF2B5EF4-FFF2-40B4-BE49-F238E27FC236}">
                  <a16:creationId xmlns:a16="http://schemas.microsoft.com/office/drawing/2014/main" id="{83A947D5-0568-0C06-3E6F-062EC5967E1F}"/>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48" name="Google Shape;523;p27">
              <a:extLst>
                <a:ext uri="{FF2B5EF4-FFF2-40B4-BE49-F238E27FC236}">
                  <a16:creationId xmlns:a16="http://schemas.microsoft.com/office/drawing/2014/main" id="{063CDD04-1DD7-A4CC-3AD8-DE68065565A6}"/>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49" name="Google Shape;524;p27">
              <a:extLst>
                <a:ext uri="{FF2B5EF4-FFF2-40B4-BE49-F238E27FC236}">
                  <a16:creationId xmlns:a16="http://schemas.microsoft.com/office/drawing/2014/main" id="{CFC1F9AD-962A-58A0-BFB0-2E67AC4EA39B}"/>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50" name="Google Shape;525;p27">
              <a:extLst>
                <a:ext uri="{FF2B5EF4-FFF2-40B4-BE49-F238E27FC236}">
                  <a16:creationId xmlns:a16="http://schemas.microsoft.com/office/drawing/2014/main" id="{69C0BC51-1EA4-5445-C7D9-96927EF2CD8D}"/>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grpSp>
      <p:sp>
        <p:nvSpPr>
          <p:cNvPr id="51" name="Google Shape;526;p27">
            <a:extLst>
              <a:ext uri="{FF2B5EF4-FFF2-40B4-BE49-F238E27FC236}">
                <a16:creationId xmlns:a16="http://schemas.microsoft.com/office/drawing/2014/main" id="{BCFD6658-2A8F-964C-F900-4A5AF327F0B6}"/>
              </a:ext>
            </a:extLst>
          </p:cNvPr>
          <p:cNvSpPr txBox="1"/>
          <p:nvPr/>
        </p:nvSpPr>
        <p:spPr>
          <a:xfrm>
            <a:off x="5391205" y="6235860"/>
            <a:ext cx="1392840" cy="182880"/>
          </a:xfrm>
          <a:prstGeom prst="rect">
            <a:avLst/>
          </a:prstGeom>
          <a:noFill/>
          <a:ln>
            <a:noFill/>
          </a:ln>
        </p:spPr>
        <p:txBody>
          <a:bodyPr spcFirstLastPara="1" wrap="square" lIns="21690" tIns="21690" rIns="21690" bIns="21690" anchor="ctr" anchorCtr="0">
            <a:noAutofit/>
          </a:bodyPr>
          <a:lstStyle/>
          <a:p>
            <a:pPr algn="ctr">
              <a:buClr>
                <a:srgbClr val="000000"/>
              </a:buClr>
              <a:buSzPts val="1800"/>
            </a:pPr>
            <a:r>
              <a:rPr lang="ja-JP" altLang="en-US" sz="1080" b="1">
                <a:solidFill>
                  <a:srgbClr val="000000"/>
                </a:solidFill>
                <a:latin typeface="Arial"/>
                <a:ea typeface="Arial"/>
                <a:cs typeface="Arial"/>
                <a:sym typeface="Arial"/>
              </a:rPr>
              <a:t>配送業者</a:t>
            </a:r>
            <a:endParaRPr lang="ja-JP" altLang="en-US" sz="600" b="1">
              <a:solidFill>
                <a:srgbClr val="000000"/>
              </a:solidFill>
              <a:latin typeface="Arial"/>
              <a:ea typeface="Arial"/>
              <a:cs typeface="Arial"/>
              <a:sym typeface="Arial"/>
            </a:endParaRPr>
          </a:p>
        </p:txBody>
      </p:sp>
      <p:grpSp>
        <p:nvGrpSpPr>
          <p:cNvPr id="54" name="Google Shape;529;p27">
            <a:extLst>
              <a:ext uri="{FF2B5EF4-FFF2-40B4-BE49-F238E27FC236}">
                <a16:creationId xmlns:a16="http://schemas.microsoft.com/office/drawing/2014/main" id="{606BDAD0-9C86-09CC-486C-A234DD417D50}"/>
              </a:ext>
            </a:extLst>
          </p:cNvPr>
          <p:cNvGrpSpPr/>
          <p:nvPr/>
        </p:nvGrpSpPr>
        <p:grpSpPr>
          <a:xfrm>
            <a:off x="4410500" y="5425191"/>
            <a:ext cx="414180" cy="762003"/>
            <a:chOff x="2956672" y="1384595"/>
            <a:chExt cx="690300" cy="1270005"/>
          </a:xfrm>
        </p:grpSpPr>
        <p:sp>
          <p:nvSpPr>
            <p:cNvPr id="55" name="Google Shape;530;p27">
              <a:extLst>
                <a:ext uri="{FF2B5EF4-FFF2-40B4-BE49-F238E27FC236}">
                  <a16:creationId xmlns:a16="http://schemas.microsoft.com/office/drawing/2014/main" id="{A748C6D4-69A8-BC42-9FFE-6D45092DD2B0}"/>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56" name="Google Shape;531;p27">
              <a:extLst>
                <a:ext uri="{FF2B5EF4-FFF2-40B4-BE49-F238E27FC236}">
                  <a16:creationId xmlns:a16="http://schemas.microsoft.com/office/drawing/2014/main" id="{821B0BDC-E08B-210D-73DA-C58A309EFDC1}"/>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57" name="Google Shape;532;p27">
              <a:extLst>
                <a:ext uri="{FF2B5EF4-FFF2-40B4-BE49-F238E27FC236}">
                  <a16:creationId xmlns:a16="http://schemas.microsoft.com/office/drawing/2014/main" id="{E078FFEA-D6D4-EC01-A1EB-4B4ED926DAA9}"/>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58" name="Google Shape;533;p27">
              <a:extLst>
                <a:ext uri="{FF2B5EF4-FFF2-40B4-BE49-F238E27FC236}">
                  <a16:creationId xmlns:a16="http://schemas.microsoft.com/office/drawing/2014/main" id="{1946538C-6C78-75D5-1C1D-1C5E06D373BA}"/>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59" name="Google Shape;534;p27">
              <a:extLst>
                <a:ext uri="{FF2B5EF4-FFF2-40B4-BE49-F238E27FC236}">
                  <a16:creationId xmlns:a16="http://schemas.microsoft.com/office/drawing/2014/main" id="{5F41E4D9-DFDF-2EB4-33F6-B9CD9BA10285}"/>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60" name="Google Shape;535;p27">
              <a:extLst>
                <a:ext uri="{FF2B5EF4-FFF2-40B4-BE49-F238E27FC236}">
                  <a16:creationId xmlns:a16="http://schemas.microsoft.com/office/drawing/2014/main" id="{0D3D41A0-8DD7-AC49-12C2-0D0A68120216}"/>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61" name="Google Shape;536;p27">
              <a:extLst>
                <a:ext uri="{FF2B5EF4-FFF2-40B4-BE49-F238E27FC236}">
                  <a16:creationId xmlns:a16="http://schemas.microsoft.com/office/drawing/2014/main" id="{70ECD459-6943-CD38-9E2D-EC87ECC6F7AB}"/>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62" name="Google Shape;537;p27">
              <a:extLst>
                <a:ext uri="{FF2B5EF4-FFF2-40B4-BE49-F238E27FC236}">
                  <a16:creationId xmlns:a16="http://schemas.microsoft.com/office/drawing/2014/main" id="{6C619133-D3C1-7094-5851-EE37D80F6A04}"/>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grpSp>
      <p:sp>
        <p:nvSpPr>
          <p:cNvPr id="63" name="Google Shape;538;p27">
            <a:extLst>
              <a:ext uri="{FF2B5EF4-FFF2-40B4-BE49-F238E27FC236}">
                <a16:creationId xmlns:a16="http://schemas.microsoft.com/office/drawing/2014/main" id="{EA2C367B-A23E-E0DC-80AA-A82DCDDA3DF1}"/>
              </a:ext>
            </a:extLst>
          </p:cNvPr>
          <p:cNvSpPr txBox="1"/>
          <p:nvPr/>
        </p:nvSpPr>
        <p:spPr>
          <a:xfrm>
            <a:off x="3921932" y="6235860"/>
            <a:ext cx="1392840" cy="182880"/>
          </a:xfrm>
          <a:prstGeom prst="rect">
            <a:avLst/>
          </a:prstGeom>
          <a:noFill/>
          <a:ln>
            <a:noFill/>
          </a:ln>
        </p:spPr>
        <p:txBody>
          <a:bodyPr spcFirstLastPara="1" wrap="square" lIns="21690" tIns="21690" rIns="21690" bIns="21690" anchor="ctr" anchorCtr="0">
            <a:noAutofit/>
          </a:bodyPr>
          <a:lstStyle/>
          <a:p>
            <a:pPr algn="ctr">
              <a:buClr>
                <a:srgbClr val="000000"/>
              </a:buClr>
              <a:buSzPts val="1800"/>
            </a:pPr>
            <a:r>
              <a:rPr lang="ja-JP" altLang="en-US" sz="1080" b="1">
                <a:solidFill>
                  <a:srgbClr val="000000"/>
                </a:solidFill>
                <a:latin typeface="Arial"/>
                <a:ea typeface="Arial"/>
                <a:cs typeface="Arial"/>
                <a:sym typeface="Arial"/>
              </a:rPr>
              <a:t>ホテル</a:t>
            </a:r>
            <a:endParaRPr lang="ja-JP" altLang="en-US" sz="600" b="1">
              <a:solidFill>
                <a:srgbClr val="000000"/>
              </a:solidFill>
              <a:latin typeface="Arial"/>
              <a:ea typeface="Arial"/>
              <a:cs typeface="Arial"/>
              <a:sym typeface="Arial"/>
            </a:endParaRPr>
          </a:p>
        </p:txBody>
      </p:sp>
      <p:cxnSp>
        <p:nvCxnSpPr>
          <p:cNvPr id="82" name="Google Shape;557;p27">
            <a:extLst>
              <a:ext uri="{FF2B5EF4-FFF2-40B4-BE49-F238E27FC236}">
                <a16:creationId xmlns:a16="http://schemas.microsoft.com/office/drawing/2014/main" id="{82F5B2E7-1AA6-D8E4-C3BE-7A55B333C3F7}"/>
              </a:ext>
            </a:extLst>
          </p:cNvPr>
          <p:cNvCxnSpPr/>
          <p:nvPr/>
        </p:nvCxnSpPr>
        <p:spPr>
          <a:xfrm>
            <a:off x="1964673" y="2098419"/>
            <a:ext cx="8250300" cy="0"/>
          </a:xfrm>
          <a:prstGeom prst="straightConnector1">
            <a:avLst/>
          </a:prstGeom>
          <a:noFill/>
          <a:ln w="9525" cap="flat" cmpd="sng">
            <a:solidFill>
              <a:srgbClr val="000000"/>
            </a:solidFill>
            <a:prstDash val="solid"/>
            <a:miter lim="400000"/>
            <a:headEnd type="none" w="sm" len="sm"/>
            <a:tailEnd type="none" w="sm" len="sm"/>
          </a:ln>
        </p:spPr>
      </p:cxnSp>
      <p:sp>
        <p:nvSpPr>
          <p:cNvPr id="109" name="Google Shape;585;p27">
            <a:extLst>
              <a:ext uri="{FF2B5EF4-FFF2-40B4-BE49-F238E27FC236}">
                <a16:creationId xmlns:a16="http://schemas.microsoft.com/office/drawing/2014/main" id="{00280F94-21B0-139A-083E-EFD91A202235}"/>
              </a:ext>
            </a:extLst>
          </p:cNvPr>
          <p:cNvSpPr/>
          <p:nvPr/>
        </p:nvSpPr>
        <p:spPr>
          <a:xfrm>
            <a:off x="5866907" y="3838685"/>
            <a:ext cx="414180" cy="758700"/>
          </a:xfrm>
          <a:prstGeom prst="rect">
            <a:avLst/>
          </a:prstGeom>
          <a:noFill/>
          <a:ln w="3810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nSpc>
                <a:spcPct val="50000"/>
              </a:lnSpc>
              <a:buClr>
                <a:srgbClr val="000000"/>
              </a:buClr>
              <a:buSzPts val="3400"/>
            </a:pPr>
            <a:endParaRPr lang="ja-JP" altLang="en-US" sz="2040">
              <a:solidFill>
                <a:srgbClr val="000000"/>
              </a:solidFill>
              <a:latin typeface="Arial"/>
              <a:ea typeface="Arial"/>
              <a:cs typeface="Arial"/>
              <a:sym typeface="Arial"/>
            </a:endParaRPr>
          </a:p>
        </p:txBody>
      </p:sp>
      <p:sp>
        <p:nvSpPr>
          <p:cNvPr id="110" name="Google Shape;180;p22">
            <a:extLst>
              <a:ext uri="{FF2B5EF4-FFF2-40B4-BE49-F238E27FC236}">
                <a16:creationId xmlns:a16="http://schemas.microsoft.com/office/drawing/2014/main" id="{0D69552F-1248-355F-4E5C-3716DC506C71}"/>
              </a:ext>
            </a:extLst>
          </p:cNvPr>
          <p:cNvSpPr/>
          <p:nvPr/>
        </p:nvSpPr>
        <p:spPr>
          <a:xfrm rot="16200000" flipH="1">
            <a:off x="3712730" y="3440220"/>
            <a:ext cx="2567768" cy="1096790"/>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cxnSp>
        <p:nvCxnSpPr>
          <p:cNvPr id="121" name="Google Shape;176;p22">
            <a:extLst>
              <a:ext uri="{FF2B5EF4-FFF2-40B4-BE49-F238E27FC236}">
                <a16:creationId xmlns:a16="http://schemas.microsoft.com/office/drawing/2014/main" id="{1732DFD3-7EC9-78EB-18AE-3861009D69B5}"/>
              </a:ext>
            </a:extLst>
          </p:cNvPr>
          <p:cNvCxnSpPr>
            <a:cxnSpLocks/>
          </p:cNvCxnSpPr>
          <p:nvPr/>
        </p:nvCxnSpPr>
        <p:spPr>
          <a:xfrm>
            <a:off x="4925926" y="5895774"/>
            <a:ext cx="815635" cy="10013"/>
          </a:xfrm>
          <a:prstGeom prst="straightConnector1">
            <a:avLst/>
          </a:prstGeom>
          <a:noFill/>
          <a:ln w="28575" cap="flat" cmpd="sng">
            <a:solidFill>
              <a:srgbClr val="000000"/>
            </a:solidFill>
            <a:prstDash val="solid"/>
            <a:miter lim="400000"/>
            <a:headEnd type="stealth" w="med" len="med"/>
            <a:tailEnd type="none" w="sm" len="sm"/>
          </a:ln>
        </p:spPr>
      </p:cxnSp>
      <p:cxnSp>
        <p:nvCxnSpPr>
          <p:cNvPr id="122" name="Google Shape;200;p22">
            <a:extLst>
              <a:ext uri="{FF2B5EF4-FFF2-40B4-BE49-F238E27FC236}">
                <a16:creationId xmlns:a16="http://schemas.microsoft.com/office/drawing/2014/main" id="{818FDC4C-B8CA-FEFB-C9A8-F34CF941F36C}"/>
              </a:ext>
            </a:extLst>
          </p:cNvPr>
          <p:cNvCxnSpPr>
            <a:cxnSpLocks/>
          </p:cNvCxnSpPr>
          <p:nvPr/>
        </p:nvCxnSpPr>
        <p:spPr>
          <a:xfrm>
            <a:off x="6474821" y="5880758"/>
            <a:ext cx="712527" cy="0"/>
          </a:xfrm>
          <a:prstGeom prst="straightConnector1">
            <a:avLst/>
          </a:prstGeom>
          <a:noFill/>
          <a:ln w="28575" cap="flat" cmpd="sng">
            <a:solidFill>
              <a:srgbClr val="000000"/>
            </a:solidFill>
            <a:prstDash val="solid"/>
            <a:miter lim="400000"/>
            <a:headEnd type="stealth" w="med" len="med"/>
            <a:tailEnd type="none" w="sm" len="sm"/>
          </a:ln>
        </p:spPr>
      </p:cxnSp>
      <p:sp>
        <p:nvSpPr>
          <p:cNvPr id="123" name="Google Shape;241;p22">
            <a:extLst>
              <a:ext uri="{FF2B5EF4-FFF2-40B4-BE49-F238E27FC236}">
                <a16:creationId xmlns:a16="http://schemas.microsoft.com/office/drawing/2014/main" id="{5B63775E-7C7B-1021-E502-6E3075ADFBCE}"/>
              </a:ext>
            </a:extLst>
          </p:cNvPr>
          <p:cNvSpPr/>
          <p:nvPr/>
        </p:nvSpPr>
        <p:spPr>
          <a:xfrm>
            <a:off x="5218319" y="5792605"/>
            <a:ext cx="213600" cy="2196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124" name="Google Shape;241;p22">
            <a:extLst>
              <a:ext uri="{FF2B5EF4-FFF2-40B4-BE49-F238E27FC236}">
                <a16:creationId xmlns:a16="http://schemas.microsoft.com/office/drawing/2014/main" id="{467707C6-24DD-08B8-1725-64CD343B442E}"/>
              </a:ext>
            </a:extLst>
          </p:cNvPr>
          <p:cNvSpPr/>
          <p:nvPr/>
        </p:nvSpPr>
        <p:spPr>
          <a:xfrm>
            <a:off x="6710630" y="5777525"/>
            <a:ext cx="213600" cy="2196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grpSp>
        <p:nvGrpSpPr>
          <p:cNvPr id="125" name="Google Shape;529;p27">
            <a:extLst>
              <a:ext uri="{FF2B5EF4-FFF2-40B4-BE49-F238E27FC236}">
                <a16:creationId xmlns:a16="http://schemas.microsoft.com/office/drawing/2014/main" id="{6A5D392C-AB5B-3FD9-9799-59E46214CEAB}"/>
              </a:ext>
            </a:extLst>
          </p:cNvPr>
          <p:cNvGrpSpPr/>
          <p:nvPr/>
        </p:nvGrpSpPr>
        <p:grpSpPr>
          <a:xfrm>
            <a:off x="8417718" y="5439654"/>
            <a:ext cx="414180" cy="762003"/>
            <a:chOff x="2956672" y="1384595"/>
            <a:chExt cx="690300" cy="1270005"/>
          </a:xfrm>
        </p:grpSpPr>
        <p:sp>
          <p:nvSpPr>
            <p:cNvPr id="126" name="Google Shape;530;p27">
              <a:extLst>
                <a:ext uri="{FF2B5EF4-FFF2-40B4-BE49-F238E27FC236}">
                  <a16:creationId xmlns:a16="http://schemas.microsoft.com/office/drawing/2014/main" id="{51838BDB-091C-16D3-00CF-447BAC8FC4FF}"/>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127" name="Google Shape;531;p27">
              <a:extLst>
                <a:ext uri="{FF2B5EF4-FFF2-40B4-BE49-F238E27FC236}">
                  <a16:creationId xmlns:a16="http://schemas.microsoft.com/office/drawing/2014/main" id="{8BC76444-F109-4AF9-0674-7D6C2A149893}"/>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128" name="Google Shape;532;p27">
              <a:extLst>
                <a:ext uri="{FF2B5EF4-FFF2-40B4-BE49-F238E27FC236}">
                  <a16:creationId xmlns:a16="http://schemas.microsoft.com/office/drawing/2014/main" id="{27183C61-2AAF-6835-B429-F8D08048211D}"/>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129" name="Google Shape;533;p27">
              <a:extLst>
                <a:ext uri="{FF2B5EF4-FFF2-40B4-BE49-F238E27FC236}">
                  <a16:creationId xmlns:a16="http://schemas.microsoft.com/office/drawing/2014/main" id="{7A2536FC-54E3-86AE-D97B-B654AA7074CA}"/>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130" name="Google Shape;534;p27">
              <a:extLst>
                <a:ext uri="{FF2B5EF4-FFF2-40B4-BE49-F238E27FC236}">
                  <a16:creationId xmlns:a16="http://schemas.microsoft.com/office/drawing/2014/main" id="{188F179F-1E11-E771-3358-DC003A261293}"/>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131" name="Google Shape;535;p27">
              <a:extLst>
                <a:ext uri="{FF2B5EF4-FFF2-40B4-BE49-F238E27FC236}">
                  <a16:creationId xmlns:a16="http://schemas.microsoft.com/office/drawing/2014/main" id="{7B058823-AF23-D2C8-301F-364CD10403E8}"/>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132" name="Google Shape;536;p27">
              <a:extLst>
                <a:ext uri="{FF2B5EF4-FFF2-40B4-BE49-F238E27FC236}">
                  <a16:creationId xmlns:a16="http://schemas.microsoft.com/office/drawing/2014/main" id="{ABCE77E7-98C4-C230-19CF-9FBAFD4121C4}"/>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sp>
          <p:nvSpPr>
            <p:cNvPr id="133" name="Google Shape;537;p27">
              <a:extLst>
                <a:ext uri="{FF2B5EF4-FFF2-40B4-BE49-F238E27FC236}">
                  <a16:creationId xmlns:a16="http://schemas.microsoft.com/office/drawing/2014/main" id="{E7B1E26A-BE4E-76DA-6ED1-D1E2AF764BDB}"/>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21690" tIns="21690" rIns="21690" bIns="21690" anchor="ctr" anchorCtr="0">
              <a:noAutofit/>
            </a:bodyPr>
            <a:lstStyle/>
            <a:p>
              <a:pPr algn="ctr">
                <a:lnSpc>
                  <a:spcPct val="50000"/>
                </a:lnSpc>
                <a:buClr>
                  <a:srgbClr val="000000"/>
                </a:buClr>
                <a:buSzPts val="3400"/>
              </a:pPr>
              <a:endParaRPr sz="2040">
                <a:solidFill>
                  <a:srgbClr val="000000"/>
                </a:solidFill>
                <a:latin typeface="Arial"/>
                <a:ea typeface="Arial"/>
                <a:cs typeface="Arial"/>
                <a:sym typeface="Arial"/>
              </a:endParaRPr>
            </a:p>
          </p:txBody>
        </p:sp>
      </p:grpSp>
      <p:sp>
        <p:nvSpPr>
          <p:cNvPr id="134" name="Google Shape;180;p22">
            <a:extLst>
              <a:ext uri="{FF2B5EF4-FFF2-40B4-BE49-F238E27FC236}">
                <a16:creationId xmlns:a16="http://schemas.microsoft.com/office/drawing/2014/main" id="{3F246C75-3C8C-1A6E-4062-E6DA5FB9B8CF}"/>
              </a:ext>
            </a:extLst>
          </p:cNvPr>
          <p:cNvSpPr/>
          <p:nvPr/>
        </p:nvSpPr>
        <p:spPr>
          <a:xfrm flipH="1">
            <a:off x="6587028" y="4441470"/>
            <a:ext cx="843515" cy="880011"/>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138" name="Google Shape;249;p22">
            <a:extLst>
              <a:ext uri="{FF2B5EF4-FFF2-40B4-BE49-F238E27FC236}">
                <a16:creationId xmlns:a16="http://schemas.microsoft.com/office/drawing/2014/main" id="{FCF83B50-B9C0-3901-D21B-761E8369B683}"/>
              </a:ext>
            </a:extLst>
          </p:cNvPr>
          <p:cNvSpPr/>
          <p:nvPr/>
        </p:nvSpPr>
        <p:spPr>
          <a:xfrm>
            <a:off x="6973748" y="4328056"/>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cxnSp>
        <p:nvCxnSpPr>
          <p:cNvPr id="144" name="Google Shape;220;p22">
            <a:extLst>
              <a:ext uri="{FF2B5EF4-FFF2-40B4-BE49-F238E27FC236}">
                <a16:creationId xmlns:a16="http://schemas.microsoft.com/office/drawing/2014/main" id="{5FDD5C83-F713-0CB7-DC13-8D12CD087138}"/>
              </a:ext>
            </a:extLst>
          </p:cNvPr>
          <p:cNvCxnSpPr>
            <a:cxnSpLocks/>
          </p:cNvCxnSpPr>
          <p:nvPr/>
        </p:nvCxnSpPr>
        <p:spPr>
          <a:xfrm>
            <a:off x="6387286" y="3246198"/>
            <a:ext cx="0" cy="532192"/>
          </a:xfrm>
          <a:prstGeom prst="straightConnector1">
            <a:avLst/>
          </a:prstGeom>
          <a:noFill/>
          <a:ln w="28575" cap="flat" cmpd="sng">
            <a:solidFill>
              <a:srgbClr val="000000"/>
            </a:solidFill>
            <a:prstDash val="solid"/>
            <a:miter lim="400000"/>
            <a:headEnd type="stealth" w="med" len="med"/>
            <a:tailEnd type="none" w="sm" len="sm"/>
          </a:ln>
        </p:spPr>
      </p:cxnSp>
      <p:sp>
        <p:nvSpPr>
          <p:cNvPr id="145" name="Google Shape;211;p22">
            <a:extLst>
              <a:ext uri="{FF2B5EF4-FFF2-40B4-BE49-F238E27FC236}">
                <a16:creationId xmlns:a16="http://schemas.microsoft.com/office/drawing/2014/main" id="{49650297-FCEB-8F03-4926-2538B4683B0A}"/>
              </a:ext>
            </a:extLst>
          </p:cNvPr>
          <p:cNvSpPr txBox="1"/>
          <p:nvPr/>
        </p:nvSpPr>
        <p:spPr>
          <a:xfrm>
            <a:off x="3855025" y="3981739"/>
            <a:ext cx="1277520" cy="640800"/>
          </a:xfrm>
          <a:prstGeom prst="rect">
            <a:avLst/>
          </a:prstGeom>
          <a:noFill/>
          <a:ln>
            <a:noFill/>
          </a:ln>
        </p:spPr>
        <p:txBody>
          <a:bodyPr spcFirstLastPara="1" wrap="square" lIns="28920" tIns="28920" rIns="28920" bIns="28920" anchor="ctr" anchorCtr="0">
            <a:noAutofit/>
          </a:bodyPr>
          <a:lstStyle/>
          <a:p>
            <a:pPr>
              <a:buClr>
                <a:srgbClr val="000000"/>
              </a:buClr>
              <a:buSzPts val="1000"/>
            </a:pPr>
            <a:r>
              <a:rPr lang="ja-JP" altLang="en-US" sz="1120">
                <a:solidFill>
                  <a:srgbClr val="000000"/>
                </a:solidFill>
                <a:latin typeface="Arial"/>
                <a:ea typeface="Arial"/>
                <a:cs typeface="Arial"/>
                <a:sym typeface="Arial"/>
              </a:rPr>
              <a:t>宿泊</a:t>
            </a:r>
            <a:endParaRPr sz="1120">
              <a:solidFill>
                <a:srgbClr val="000000"/>
              </a:solidFill>
              <a:latin typeface="Arial"/>
              <a:ea typeface="Arial"/>
              <a:cs typeface="Arial"/>
              <a:sym typeface="Arial"/>
            </a:endParaRPr>
          </a:p>
        </p:txBody>
      </p:sp>
      <p:sp>
        <p:nvSpPr>
          <p:cNvPr id="147" name="Google Shape;244;p22">
            <a:extLst>
              <a:ext uri="{FF2B5EF4-FFF2-40B4-BE49-F238E27FC236}">
                <a16:creationId xmlns:a16="http://schemas.microsoft.com/office/drawing/2014/main" id="{F2ABCDA9-0B9F-C511-DBBD-9FBD6B86826F}"/>
              </a:ext>
            </a:extLst>
          </p:cNvPr>
          <p:cNvSpPr/>
          <p:nvPr/>
        </p:nvSpPr>
        <p:spPr>
          <a:xfrm>
            <a:off x="6292170" y="3397529"/>
            <a:ext cx="198000" cy="1980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endParaRPr sz="1120">
              <a:solidFill>
                <a:srgbClr val="000000"/>
              </a:solidFill>
              <a:latin typeface="Arial"/>
              <a:ea typeface="Arial"/>
              <a:cs typeface="Arial"/>
              <a:sym typeface="Arial"/>
            </a:endParaRPr>
          </a:p>
        </p:txBody>
      </p:sp>
      <p:cxnSp>
        <p:nvCxnSpPr>
          <p:cNvPr id="155" name="Google Shape;190;p22">
            <a:extLst>
              <a:ext uri="{FF2B5EF4-FFF2-40B4-BE49-F238E27FC236}">
                <a16:creationId xmlns:a16="http://schemas.microsoft.com/office/drawing/2014/main" id="{7E3319DF-3695-5411-CB88-CCF9A5263CD5}"/>
              </a:ext>
            </a:extLst>
          </p:cNvPr>
          <p:cNvCxnSpPr>
            <a:cxnSpLocks/>
          </p:cNvCxnSpPr>
          <p:nvPr/>
        </p:nvCxnSpPr>
        <p:spPr>
          <a:xfrm flipV="1">
            <a:off x="6127707" y="3283820"/>
            <a:ext cx="0" cy="469895"/>
          </a:xfrm>
          <a:prstGeom prst="straightConnector1">
            <a:avLst/>
          </a:prstGeom>
          <a:noFill/>
          <a:ln w="28575" cap="flat" cmpd="sng">
            <a:solidFill>
              <a:srgbClr val="000000"/>
            </a:solidFill>
            <a:prstDash val="solid"/>
            <a:miter lim="400000"/>
            <a:headEnd type="stealth" w="med" len="med"/>
            <a:tailEnd type="none" w="sm" len="sm"/>
          </a:ln>
        </p:spPr>
      </p:cxnSp>
      <p:sp>
        <p:nvSpPr>
          <p:cNvPr id="160" name="Google Shape;180;p22">
            <a:extLst>
              <a:ext uri="{FF2B5EF4-FFF2-40B4-BE49-F238E27FC236}">
                <a16:creationId xmlns:a16="http://schemas.microsoft.com/office/drawing/2014/main" id="{4C88A898-C64B-8316-54B4-BB9948F41C8D}"/>
              </a:ext>
            </a:extLst>
          </p:cNvPr>
          <p:cNvSpPr/>
          <p:nvPr/>
        </p:nvSpPr>
        <p:spPr>
          <a:xfrm rot="16200000" flipH="1">
            <a:off x="4554050" y="4333538"/>
            <a:ext cx="1087135" cy="827283"/>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157" name="Google Shape;211;p22">
            <a:extLst>
              <a:ext uri="{FF2B5EF4-FFF2-40B4-BE49-F238E27FC236}">
                <a16:creationId xmlns:a16="http://schemas.microsoft.com/office/drawing/2014/main" id="{98E3E56D-9617-6ED9-ADD3-1B6864D0408D}"/>
              </a:ext>
            </a:extLst>
          </p:cNvPr>
          <p:cNvSpPr txBox="1"/>
          <p:nvPr/>
        </p:nvSpPr>
        <p:spPr>
          <a:xfrm>
            <a:off x="7147266" y="6185742"/>
            <a:ext cx="1592267" cy="274151"/>
          </a:xfrm>
          <a:prstGeom prst="rect">
            <a:avLst/>
          </a:prstGeom>
          <a:noFill/>
          <a:ln>
            <a:noFill/>
          </a:ln>
        </p:spPr>
        <p:txBody>
          <a:bodyPr spcFirstLastPara="1" wrap="square" lIns="28920" tIns="28920" rIns="28920" bIns="28920" anchor="ctr" anchorCtr="0">
            <a:noAutofit/>
          </a:bodyPr>
          <a:lstStyle/>
          <a:p>
            <a:pPr>
              <a:buClr>
                <a:srgbClr val="000000"/>
              </a:buClr>
              <a:buSzPts val="1000"/>
            </a:pPr>
            <a:r>
              <a:rPr lang="ja-JP" altLang="en-US" sz="1120">
                <a:solidFill>
                  <a:srgbClr val="000000"/>
                </a:solidFill>
                <a:latin typeface="Arial"/>
                <a:ea typeface="Arial"/>
                <a:cs typeface="Arial"/>
                <a:sym typeface="Arial"/>
              </a:rPr>
              <a:t>美容品会社</a:t>
            </a:r>
            <a:endParaRPr sz="1120">
              <a:solidFill>
                <a:srgbClr val="000000"/>
              </a:solidFill>
              <a:latin typeface="Arial"/>
              <a:ea typeface="Arial"/>
              <a:cs typeface="Arial"/>
              <a:sym typeface="Arial"/>
            </a:endParaRPr>
          </a:p>
        </p:txBody>
      </p:sp>
      <p:sp>
        <p:nvSpPr>
          <p:cNvPr id="162" name="Google Shape;180;p22">
            <a:extLst>
              <a:ext uri="{FF2B5EF4-FFF2-40B4-BE49-F238E27FC236}">
                <a16:creationId xmlns:a16="http://schemas.microsoft.com/office/drawing/2014/main" id="{32AA825F-D714-1EF5-ECFA-EB97C1D40E3A}"/>
              </a:ext>
            </a:extLst>
          </p:cNvPr>
          <p:cNvSpPr/>
          <p:nvPr/>
        </p:nvSpPr>
        <p:spPr>
          <a:xfrm flipH="1">
            <a:off x="6616593" y="4012856"/>
            <a:ext cx="2025704" cy="1292568"/>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163" name="Google Shape;211;p22">
            <a:extLst>
              <a:ext uri="{FF2B5EF4-FFF2-40B4-BE49-F238E27FC236}">
                <a16:creationId xmlns:a16="http://schemas.microsoft.com/office/drawing/2014/main" id="{99A6D2A5-EBAA-776A-3717-AD2830BB4905}"/>
              </a:ext>
            </a:extLst>
          </p:cNvPr>
          <p:cNvSpPr txBox="1"/>
          <p:nvPr/>
        </p:nvSpPr>
        <p:spPr>
          <a:xfrm>
            <a:off x="8916952" y="4312811"/>
            <a:ext cx="1277520" cy="640800"/>
          </a:xfrm>
          <a:prstGeom prst="rect">
            <a:avLst/>
          </a:prstGeom>
          <a:noFill/>
          <a:ln>
            <a:noFill/>
          </a:ln>
        </p:spPr>
        <p:txBody>
          <a:bodyPr spcFirstLastPara="1" wrap="square" lIns="28920" tIns="28920" rIns="28920" bIns="28920" anchor="ctr" anchorCtr="0">
            <a:noAutofit/>
          </a:bodyPr>
          <a:lstStyle/>
          <a:p>
            <a:pPr>
              <a:buClr>
                <a:srgbClr val="000000"/>
              </a:buClr>
              <a:buSzPts val="1000"/>
            </a:pPr>
            <a:r>
              <a:rPr lang="ja-JP" altLang="en-US" sz="1120">
                <a:solidFill>
                  <a:srgbClr val="000000"/>
                </a:solidFill>
                <a:latin typeface="Arial"/>
                <a:ea typeface="Arial"/>
                <a:cs typeface="Arial"/>
                <a:sym typeface="Arial"/>
              </a:rPr>
              <a:t>運営</a:t>
            </a:r>
            <a:endParaRPr sz="1120">
              <a:solidFill>
                <a:srgbClr val="000000"/>
              </a:solidFill>
              <a:latin typeface="Arial"/>
              <a:ea typeface="Arial"/>
              <a:cs typeface="Arial"/>
              <a:sym typeface="Arial"/>
            </a:endParaRPr>
          </a:p>
        </p:txBody>
      </p:sp>
      <p:cxnSp>
        <p:nvCxnSpPr>
          <p:cNvPr id="165" name="Google Shape;221;p22">
            <a:extLst>
              <a:ext uri="{FF2B5EF4-FFF2-40B4-BE49-F238E27FC236}">
                <a16:creationId xmlns:a16="http://schemas.microsoft.com/office/drawing/2014/main" id="{43EA705F-1559-285C-1BAF-448C8D597721}"/>
              </a:ext>
            </a:extLst>
          </p:cNvPr>
          <p:cNvCxnSpPr>
            <a:cxnSpLocks/>
            <a:stCxn id="8" idx="0"/>
          </p:cNvCxnSpPr>
          <p:nvPr/>
        </p:nvCxnSpPr>
        <p:spPr>
          <a:xfrm flipH="1" flipV="1">
            <a:off x="6080740" y="4827625"/>
            <a:ext cx="6088" cy="597566"/>
          </a:xfrm>
          <a:prstGeom prst="straightConnector1">
            <a:avLst/>
          </a:prstGeom>
          <a:noFill/>
          <a:ln w="28575" cap="flat" cmpd="sng">
            <a:solidFill>
              <a:srgbClr val="000000"/>
            </a:solidFill>
            <a:prstDash val="solid"/>
            <a:miter lim="400000"/>
            <a:headEnd type="stealth" w="med" len="med"/>
            <a:tailEnd type="none" w="sm" len="sm"/>
          </a:ln>
        </p:spPr>
      </p:cxnSp>
      <p:sp>
        <p:nvSpPr>
          <p:cNvPr id="166" name="Google Shape;177;p22">
            <a:extLst>
              <a:ext uri="{FF2B5EF4-FFF2-40B4-BE49-F238E27FC236}">
                <a16:creationId xmlns:a16="http://schemas.microsoft.com/office/drawing/2014/main" id="{4B55C420-DEC2-2800-3B37-5911A8DE81F1}"/>
              </a:ext>
            </a:extLst>
          </p:cNvPr>
          <p:cNvSpPr/>
          <p:nvPr/>
        </p:nvSpPr>
        <p:spPr>
          <a:xfrm>
            <a:off x="6616594" y="4220727"/>
            <a:ext cx="999497" cy="1136598"/>
          </a:xfrm>
          <a:custGeom>
            <a:avLst/>
            <a:gdLst/>
            <a:ahLst/>
            <a:cxnLst/>
            <a:rect l="l" t="t" r="r" b="b"/>
            <a:pathLst>
              <a:path w="21600" h="21600" extrusionOk="0">
                <a:moveTo>
                  <a:pt x="21600" y="21600"/>
                </a:moveTo>
                <a:lnTo>
                  <a:pt x="21560" y="3"/>
                </a:lnTo>
                <a:lnTo>
                  <a:pt x="0" y="0"/>
                </a:lnTo>
              </a:path>
            </a:pathLst>
          </a:custGeom>
          <a:noFill/>
          <a:ln w="28575" cap="flat" cmpd="sng">
            <a:solidFill>
              <a:srgbClr val="000000"/>
            </a:solidFill>
            <a:prstDash val="solid"/>
            <a:miter lim="400000"/>
            <a:headEnd type="stealth" w="med" len="med"/>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167" name="Google Shape;249;p22">
            <a:extLst>
              <a:ext uri="{FF2B5EF4-FFF2-40B4-BE49-F238E27FC236}">
                <a16:creationId xmlns:a16="http://schemas.microsoft.com/office/drawing/2014/main" id="{4A1C126A-AA5A-C3EB-05BC-3558DCBE29E9}"/>
              </a:ext>
            </a:extLst>
          </p:cNvPr>
          <p:cNvSpPr/>
          <p:nvPr/>
        </p:nvSpPr>
        <p:spPr>
          <a:xfrm>
            <a:off x="7223580" y="4121192"/>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169" name="Google Shape;249;p22">
            <a:extLst>
              <a:ext uri="{FF2B5EF4-FFF2-40B4-BE49-F238E27FC236}">
                <a16:creationId xmlns:a16="http://schemas.microsoft.com/office/drawing/2014/main" id="{FEFC43BC-A898-A960-8E41-CD8EDCE3D025}"/>
              </a:ext>
            </a:extLst>
          </p:cNvPr>
          <p:cNvSpPr/>
          <p:nvPr/>
        </p:nvSpPr>
        <p:spPr>
          <a:xfrm>
            <a:off x="5973912" y="5016608"/>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3" name="Google Shape;244;p22">
            <a:extLst>
              <a:ext uri="{FF2B5EF4-FFF2-40B4-BE49-F238E27FC236}">
                <a16:creationId xmlns:a16="http://schemas.microsoft.com/office/drawing/2014/main" id="{E7C123E8-8322-FDE2-5956-1B0D493528EB}"/>
              </a:ext>
            </a:extLst>
          </p:cNvPr>
          <p:cNvSpPr/>
          <p:nvPr/>
        </p:nvSpPr>
        <p:spPr>
          <a:xfrm>
            <a:off x="6024878" y="3394093"/>
            <a:ext cx="198000" cy="1980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endParaRPr sz="1120">
              <a:solidFill>
                <a:srgbClr val="000000"/>
              </a:solidFill>
              <a:latin typeface="Arial"/>
              <a:ea typeface="Arial"/>
              <a:cs typeface="Arial"/>
              <a:sym typeface="Arial"/>
            </a:endParaRPr>
          </a:p>
        </p:txBody>
      </p:sp>
      <p:cxnSp>
        <p:nvCxnSpPr>
          <p:cNvPr id="19" name="Google Shape;190;p22">
            <a:extLst>
              <a:ext uri="{FF2B5EF4-FFF2-40B4-BE49-F238E27FC236}">
                <a16:creationId xmlns:a16="http://schemas.microsoft.com/office/drawing/2014/main" id="{8AE0B5C8-9F76-C736-CF73-06E86AC8901D}"/>
              </a:ext>
            </a:extLst>
          </p:cNvPr>
          <p:cNvCxnSpPr>
            <a:cxnSpLocks/>
          </p:cNvCxnSpPr>
          <p:nvPr/>
        </p:nvCxnSpPr>
        <p:spPr>
          <a:xfrm flipV="1">
            <a:off x="5866907" y="3283820"/>
            <a:ext cx="0" cy="469895"/>
          </a:xfrm>
          <a:prstGeom prst="straightConnector1">
            <a:avLst/>
          </a:prstGeom>
          <a:noFill/>
          <a:ln w="28575" cap="flat" cmpd="sng">
            <a:solidFill>
              <a:srgbClr val="000000"/>
            </a:solidFill>
            <a:prstDash val="solid"/>
            <a:miter lim="400000"/>
            <a:headEnd type="stealth" w="med" len="med"/>
            <a:tailEnd type="none" w="sm" len="sm"/>
          </a:ln>
        </p:spPr>
      </p:cxnSp>
      <p:sp>
        <p:nvSpPr>
          <p:cNvPr id="26" name="Google Shape;249;p22">
            <a:extLst>
              <a:ext uri="{FF2B5EF4-FFF2-40B4-BE49-F238E27FC236}">
                <a16:creationId xmlns:a16="http://schemas.microsoft.com/office/drawing/2014/main" id="{7371C2BC-9677-E74D-C368-D2E98CF0CB5A}"/>
              </a:ext>
            </a:extLst>
          </p:cNvPr>
          <p:cNvSpPr/>
          <p:nvPr/>
        </p:nvSpPr>
        <p:spPr>
          <a:xfrm>
            <a:off x="5766832" y="3385669"/>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28" name="Google Shape;244;p22">
            <a:extLst>
              <a:ext uri="{FF2B5EF4-FFF2-40B4-BE49-F238E27FC236}">
                <a16:creationId xmlns:a16="http://schemas.microsoft.com/office/drawing/2014/main" id="{B9262533-BC4F-ABBD-9B0C-05DC5E406558}"/>
              </a:ext>
            </a:extLst>
          </p:cNvPr>
          <p:cNvSpPr/>
          <p:nvPr/>
        </p:nvSpPr>
        <p:spPr>
          <a:xfrm>
            <a:off x="4592548" y="4597306"/>
            <a:ext cx="198000" cy="1980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endParaRPr sz="1120">
              <a:solidFill>
                <a:srgbClr val="000000"/>
              </a:solidFill>
              <a:latin typeface="Arial"/>
              <a:ea typeface="Arial"/>
              <a:cs typeface="Arial"/>
              <a:sym typeface="Arial"/>
            </a:endParaRPr>
          </a:p>
        </p:txBody>
      </p:sp>
    </p:spTree>
    <p:extLst>
      <p:ext uri="{BB962C8B-B14F-4D97-AF65-F5344CB8AC3E}">
        <p14:creationId xmlns:p14="http://schemas.microsoft.com/office/powerpoint/2010/main" val="394629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正方形/長方形 3">
            <a:extLst>
              <a:ext uri="{FF2B5EF4-FFF2-40B4-BE49-F238E27FC236}">
                <a16:creationId xmlns:a16="http://schemas.microsoft.com/office/drawing/2014/main" id="{F09F47FA-0736-6DB6-5F16-0C7FD8725B41}"/>
              </a:ext>
            </a:extLst>
          </p:cNvPr>
          <p:cNvSpPr/>
          <p:nvPr/>
        </p:nvSpPr>
        <p:spPr>
          <a:xfrm>
            <a:off x="2544703" y="2153985"/>
            <a:ext cx="1392035" cy="2650304"/>
          </a:xfrm>
          <a:prstGeom prst="rect">
            <a:avLst/>
          </a:prstGeom>
          <a:solidFill>
            <a:schemeClr val="bg1"/>
          </a:solidFill>
          <a:ln>
            <a:solidFill>
              <a:schemeClr val="accent6">
                <a:lumMod val="40000"/>
                <a:lumOff val="6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t"/>
          <a:lstStyle/>
          <a:p>
            <a:r>
              <a:rPr kumimoji="1" lang="ja-JP" altLang="en-US" sz="1350"/>
              <a:t>パートナー</a:t>
            </a:r>
            <a:endParaRPr kumimoji="1" lang="en-US" altLang="ja-JP" sz="1350"/>
          </a:p>
          <a:p>
            <a:r>
              <a:rPr lang="ja-JP" altLang="en-US" sz="1350">
                <a:ea typeface="游ゴシック"/>
              </a:rPr>
              <a:t> </a:t>
            </a:r>
            <a:r>
              <a:rPr lang="ja-JP" altLang="en-US" sz="1050">
                <a:ea typeface="游ゴシック"/>
              </a:rPr>
              <a:t>・美容品会社</a:t>
            </a:r>
            <a:endParaRPr lang="en-US" altLang="ja-JP" sz="1050">
              <a:ea typeface="游ゴシック"/>
            </a:endParaRPr>
          </a:p>
          <a:p>
            <a:endParaRPr lang="en-US" altLang="ja-JP" sz="1050"/>
          </a:p>
          <a:p>
            <a:r>
              <a:rPr kumimoji="1" lang="ja-JP" altLang="en-US" sz="1050"/>
              <a:t> ・ホテル会社</a:t>
            </a:r>
            <a:endParaRPr kumimoji="1" lang="en-US" altLang="ja-JP" sz="1050"/>
          </a:p>
          <a:p>
            <a:endParaRPr kumimoji="1" lang="en-US" altLang="ja-JP" sz="1050"/>
          </a:p>
          <a:p>
            <a:r>
              <a:rPr lang="ja-JP" altLang="en-US" sz="1050"/>
              <a:t> ・運送会社</a:t>
            </a:r>
            <a:endParaRPr lang="en-US" altLang="ja-JP" sz="1050"/>
          </a:p>
          <a:p>
            <a:endParaRPr lang="en-US" altLang="ja-JP" sz="1200"/>
          </a:p>
          <a:p>
            <a:endParaRPr lang="en-US" altLang="ja-JP" sz="1200"/>
          </a:p>
          <a:p>
            <a:pPr algn="ctr"/>
            <a:endParaRPr kumimoji="1" lang="en-US" altLang="ja-JP" sz="1350"/>
          </a:p>
          <a:p>
            <a:pPr algn="ctr"/>
            <a:endParaRPr lang="en-US" altLang="ja-JP" sz="1350"/>
          </a:p>
          <a:p>
            <a:pPr algn="ctr"/>
            <a:endParaRPr kumimoji="1" lang="en-US" altLang="ja-JP" sz="1350"/>
          </a:p>
          <a:p>
            <a:pPr algn="ctr"/>
            <a:endParaRPr lang="en-US" altLang="ja-JP" sz="1350"/>
          </a:p>
          <a:p>
            <a:pPr algn="ctr"/>
            <a:endParaRPr kumimoji="1" lang="en-US" altLang="ja-JP" sz="1350"/>
          </a:p>
        </p:txBody>
      </p:sp>
      <p:sp>
        <p:nvSpPr>
          <p:cNvPr id="5" name="正方形/長方形 4">
            <a:extLst>
              <a:ext uri="{FF2B5EF4-FFF2-40B4-BE49-F238E27FC236}">
                <a16:creationId xmlns:a16="http://schemas.microsoft.com/office/drawing/2014/main" id="{E608F04C-10F9-4B37-DDE9-E21E764900A9}"/>
              </a:ext>
            </a:extLst>
          </p:cNvPr>
          <p:cNvSpPr/>
          <p:nvPr/>
        </p:nvSpPr>
        <p:spPr>
          <a:xfrm>
            <a:off x="3936512" y="2163538"/>
            <a:ext cx="1460350" cy="1538237"/>
          </a:xfrm>
          <a:prstGeom prst="rect">
            <a:avLst/>
          </a:prstGeom>
          <a:solidFill>
            <a:schemeClr val="bg1"/>
          </a:solidFill>
          <a:ln>
            <a:solidFill>
              <a:schemeClr val="accent6">
                <a:lumMod val="40000"/>
                <a:lumOff val="60000"/>
              </a:schemeClr>
            </a:solidFill>
          </a:ln>
        </p:spPr>
        <p:style>
          <a:lnRef idx="2">
            <a:schemeClr val="dk1"/>
          </a:lnRef>
          <a:fillRef idx="1">
            <a:schemeClr val="lt1"/>
          </a:fillRef>
          <a:effectRef idx="0">
            <a:schemeClr val="dk1"/>
          </a:effectRef>
          <a:fontRef idx="minor">
            <a:schemeClr val="dk1"/>
          </a:fontRef>
        </p:style>
        <p:txBody>
          <a:bodyPr rtlCol="0" anchor="t"/>
          <a:lstStyle/>
          <a:p>
            <a:r>
              <a:rPr kumimoji="1" lang="ja-JP" altLang="en-US" sz="1350"/>
              <a:t>主要活動</a:t>
            </a:r>
            <a:endParaRPr kumimoji="1" lang="en-US" altLang="ja-JP" sz="1350"/>
          </a:p>
          <a:p>
            <a:r>
              <a:rPr lang="ja-JP" altLang="en-US" sz="1050"/>
              <a:t>・</a:t>
            </a:r>
            <a:r>
              <a:rPr kumimoji="1" lang="ja-JP" altLang="en-US" sz="1050"/>
              <a:t>旅行での手荷物を減らしつつ化粧品のお試しができる</a:t>
            </a:r>
            <a:endParaRPr kumimoji="1" lang="en-US" altLang="ja-JP" sz="1050"/>
          </a:p>
          <a:p>
            <a:endParaRPr kumimoji="1" lang="en-US" altLang="ja-JP" sz="1050"/>
          </a:p>
          <a:p>
            <a:r>
              <a:rPr lang="ja-JP" altLang="en-US" sz="1050"/>
              <a:t>・気に入れば購入</a:t>
            </a:r>
            <a:endParaRPr lang="en-US" altLang="ja-JP" sz="1050"/>
          </a:p>
          <a:p>
            <a:pPr algn="ctr"/>
            <a:endParaRPr kumimoji="1" lang="en-US" altLang="ja-JP" sz="1050"/>
          </a:p>
          <a:p>
            <a:pPr algn="ctr"/>
            <a:endParaRPr lang="en-US" altLang="ja-JP" sz="1050"/>
          </a:p>
          <a:p>
            <a:pPr algn="ctr"/>
            <a:endParaRPr kumimoji="1" lang="en-US" altLang="ja-JP" sz="1050"/>
          </a:p>
        </p:txBody>
      </p:sp>
      <p:sp>
        <p:nvSpPr>
          <p:cNvPr id="6" name="正方形/長方形 5">
            <a:extLst>
              <a:ext uri="{FF2B5EF4-FFF2-40B4-BE49-F238E27FC236}">
                <a16:creationId xmlns:a16="http://schemas.microsoft.com/office/drawing/2014/main" id="{51375984-5BF4-86F5-623E-3CC373613D8B}"/>
              </a:ext>
            </a:extLst>
          </p:cNvPr>
          <p:cNvSpPr/>
          <p:nvPr/>
        </p:nvSpPr>
        <p:spPr>
          <a:xfrm>
            <a:off x="3936512" y="3696926"/>
            <a:ext cx="1460350" cy="1120948"/>
          </a:xfrm>
          <a:prstGeom prst="rect">
            <a:avLst/>
          </a:prstGeom>
          <a:solidFill>
            <a:schemeClr val="bg1"/>
          </a:solidFill>
          <a:ln>
            <a:solidFill>
              <a:schemeClr val="accent6">
                <a:lumMod val="40000"/>
                <a:lumOff val="60000"/>
              </a:schemeClr>
            </a:solidFill>
          </a:ln>
        </p:spPr>
        <p:style>
          <a:lnRef idx="2">
            <a:schemeClr val="dk1"/>
          </a:lnRef>
          <a:fillRef idx="1">
            <a:schemeClr val="lt1"/>
          </a:fillRef>
          <a:effectRef idx="0">
            <a:schemeClr val="dk1"/>
          </a:effectRef>
          <a:fontRef idx="minor">
            <a:schemeClr val="dk1"/>
          </a:fontRef>
        </p:style>
        <p:txBody>
          <a:bodyPr rtlCol="0" anchor="t"/>
          <a:lstStyle/>
          <a:p>
            <a:r>
              <a:rPr kumimoji="1" lang="ja-JP" altLang="en-US" sz="1350"/>
              <a:t>主なリソース</a:t>
            </a:r>
            <a:endParaRPr kumimoji="1" lang="en-US" altLang="ja-JP" sz="1350"/>
          </a:p>
          <a:p>
            <a:r>
              <a:rPr kumimoji="1" lang="ja-JP" altLang="en-US" sz="900"/>
              <a:t>・高付加価値ブランド</a:t>
            </a:r>
            <a:endParaRPr kumimoji="1" lang="en-US" altLang="ja-JP" sz="900"/>
          </a:p>
          <a:p>
            <a:endParaRPr kumimoji="1" lang="en-US" altLang="ja-JP" sz="900"/>
          </a:p>
          <a:p>
            <a:r>
              <a:rPr kumimoji="1" lang="ja-JP" altLang="en-US" sz="900"/>
              <a:t>・美容意識がある人</a:t>
            </a:r>
          </a:p>
        </p:txBody>
      </p:sp>
      <p:sp>
        <p:nvSpPr>
          <p:cNvPr id="7" name="正方形/長方形 6">
            <a:extLst>
              <a:ext uri="{FF2B5EF4-FFF2-40B4-BE49-F238E27FC236}">
                <a16:creationId xmlns:a16="http://schemas.microsoft.com/office/drawing/2014/main" id="{A8E8B7DE-7497-E10D-E125-C28ED926A8A2}"/>
              </a:ext>
            </a:extLst>
          </p:cNvPr>
          <p:cNvSpPr/>
          <p:nvPr/>
        </p:nvSpPr>
        <p:spPr>
          <a:xfrm>
            <a:off x="5396862" y="2163536"/>
            <a:ext cx="1460576" cy="2632019"/>
          </a:xfrm>
          <a:prstGeom prst="rect">
            <a:avLst/>
          </a:prstGeom>
          <a:solidFill>
            <a:schemeClr val="bg1"/>
          </a:solidFill>
          <a:ln>
            <a:solidFill>
              <a:schemeClr val="accent6">
                <a:lumMod val="40000"/>
                <a:lumOff val="60000"/>
              </a:schemeClr>
            </a:solidFill>
          </a:ln>
        </p:spPr>
        <p:style>
          <a:lnRef idx="2">
            <a:schemeClr val="dk1"/>
          </a:lnRef>
          <a:fillRef idx="1">
            <a:schemeClr val="lt1"/>
          </a:fillRef>
          <a:effectRef idx="0">
            <a:schemeClr val="dk1"/>
          </a:effectRef>
          <a:fontRef idx="minor">
            <a:schemeClr val="dk1"/>
          </a:fontRef>
        </p:style>
        <p:txBody>
          <a:bodyPr rtlCol="0" anchor="t"/>
          <a:lstStyle/>
          <a:p>
            <a:r>
              <a:rPr kumimoji="1" lang="ja-JP" altLang="en-US" sz="1350"/>
              <a:t>価値提案</a:t>
            </a:r>
            <a:endParaRPr kumimoji="1" lang="en-US" altLang="ja-JP" sz="1350"/>
          </a:p>
          <a:p>
            <a:r>
              <a:rPr lang="ja-JP" altLang="en-US" sz="1050"/>
              <a:t>・旅行での荷物を減らせる</a:t>
            </a:r>
            <a:endParaRPr lang="en-US" altLang="ja-JP" sz="1050"/>
          </a:p>
          <a:p>
            <a:endParaRPr lang="en-US" altLang="ja-JP" sz="1050"/>
          </a:p>
          <a:p>
            <a:r>
              <a:rPr kumimoji="1" lang="ja-JP" altLang="en-US" sz="1050"/>
              <a:t>・様々な化粧品を試せる</a:t>
            </a:r>
            <a:endParaRPr kumimoji="1" lang="en-US" altLang="ja-JP" sz="1050"/>
          </a:p>
          <a:p>
            <a:endParaRPr kumimoji="1" lang="en-US" altLang="ja-JP" sz="1050"/>
          </a:p>
          <a:p>
            <a:r>
              <a:rPr lang="ja-JP" altLang="en-US" sz="1050"/>
              <a:t>・自分で使いたい量を選べる</a:t>
            </a:r>
            <a:endParaRPr lang="en-US" altLang="ja-JP" sz="1050"/>
          </a:p>
          <a:p>
            <a:endParaRPr kumimoji="1" lang="en-US" altLang="ja-JP" sz="1050"/>
          </a:p>
          <a:p>
            <a:endParaRPr kumimoji="1" lang="en-US" altLang="ja-JP" sz="1050"/>
          </a:p>
          <a:p>
            <a:endParaRPr lang="en-US" altLang="ja-JP" sz="1050"/>
          </a:p>
          <a:p>
            <a:endParaRPr kumimoji="1" lang="en-US" altLang="ja-JP" sz="1050"/>
          </a:p>
          <a:p>
            <a:pPr algn="ctr"/>
            <a:endParaRPr kumimoji="1" lang="ja-JP" altLang="en-US" sz="1350"/>
          </a:p>
        </p:txBody>
      </p:sp>
      <p:sp>
        <p:nvSpPr>
          <p:cNvPr id="9" name="正方形/長方形 8">
            <a:extLst>
              <a:ext uri="{FF2B5EF4-FFF2-40B4-BE49-F238E27FC236}">
                <a16:creationId xmlns:a16="http://schemas.microsoft.com/office/drawing/2014/main" id="{8E456552-7636-A768-35BE-C067E215D2DB}"/>
              </a:ext>
            </a:extLst>
          </p:cNvPr>
          <p:cNvSpPr/>
          <p:nvPr/>
        </p:nvSpPr>
        <p:spPr>
          <a:xfrm>
            <a:off x="6856986" y="2158563"/>
            <a:ext cx="1327676" cy="1538362"/>
          </a:xfrm>
          <a:prstGeom prst="rect">
            <a:avLst/>
          </a:prstGeom>
          <a:solidFill>
            <a:schemeClr val="bg1"/>
          </a:solidFill>
          <a:ln>
            <a:solidFill>
              <a:schemeClr val="accent6">
                <a:lumMod val="40000"/>
                <a:lumOff val="60000"/>
              </a:schemeClr>
            </a:solidFill>
          </a:ln>
        </p:spPr>
        <p:style>
          <a:lnRef idx="2">
            <a:schemeClr val="dk1"/>
          </a:lnRef>
          <a:fillRef idx="1">
            <a:schemeClr val="lt1"/>
          </a:fillRef>
          <a:effectRef idx="0">
            <a:schemeClr val="dk1"/>
          </a:effectRef>
          <a:fontRef idx="minor">
            <a:schemeClr val="dk1"/>
          </a:fontRef>
        </p:style>
        <p:txBody>
          <a:bodyPr rtlCol="0" anchor="t"/>
          <a:lstStyle/>
          <a:p>
            <a:r>
              <a:rPr kumimoji="1" lang="ja-JP" altLang="en-US" sz="1350"/>
              <a:t>顧客との体験</a:t>
            </a:r>
            <a:endParaRPr kumimoji="1" lang="en-US" altLang="ja-JP" sz="1350"/>
          </a:p>
          <a:p>
            <a:r>
              <a:rPr kumimoji="1" lang="ja-JP" altLang="en-US" sz="1050"/>
              <a:t>・体験と継続</a:t>
            </a:r>
            <a:endParaRPr kumimoji="1" lang="en-US" altLang="ja-JP" sz="1050"/>
          </a:p>
          <a:p>
            <a:endParaRPr lang="en-US" altLang="ja-JP" sz="1050"/>
          </a:p>
          <a:p>
            <a:endParaRPr kumimoji="1" lang="en-US" altLang="ja-JP" sz="1050"/>
          </a:p>
          <a:p>
            <a:endParaRPr lang="en-US" altLang="ja-JP" sz="1050"/>
          </a:p>
          <a:p>
            <a:endParaRPr kumimoji="1" lang="en-US" altLang="ja-JP" sz="1050"/>
          </a:p>
          <a:p>
            <a:endParaRPr kumimoji="1" lang="ja-JP" altLang="en-US" sz="1050"/>
          </a:p>
        </p:txBody>
      </p:sp>
      <p:sp>
        <p:nvSpPr>
          <p:cNvPr id="11" name="正方形/長方形 10">
            <a:extLst>
              <a:ext uri="{FF2B5EF4-FFF2-40B4-BE49-F238E27FC236}">
                <a16:creationId xmlns:a16="http://schemas.microsoft.com/office/drawing/2014/main" id="{1228F02E-5FA2-80FF-E91C-8738F09B1EE5}"/>
              </a:ext>
            </a:extLst>
          </p:cNvPr>
          <p:cNvSpPr/>
          <p:nvPr/>
        </p:nvSpPr>
        <p:spPr>
          <a:xfrm>
            <a:off x="6856986" y="3696925"/>
            <a:ext cx="1327676" cy="1107365"/>
          </a:xfrm>
          <a:prstGeom prst="rect">
            <a:avLst/>
          </a:prstGeom>
          <a:solidFill>
            <a:schemeClr val="bg1"/>
          </a:solidFill>
          <a:ln>
            <a:solidFill>
              <a:schemeClr val="accent6">
                <a:lumMod val="40000"/>
                <a:lumOff val="60000"/>
              </a:schemeClr>
            </a:solidFill>
          </a:ln>
        </p:spPr>
        <p:style>
          <a:lnRef idx="2">
            <a:schemeClr val="dk1"/>
          </a:lnRef>
          <a:fillRef idx="1">
            <a:schemeClr val="lt1"/>
          </a:fillRef>
          <a:effectRef idx="0">
            <a:schemeClr val="dk1"/>
          </a:effectRef>
          <a:fontRef idx="minor">
            <a:schemeClr val="dk1"/>
          </a:fontRef>
        </p:style>
        <p:txBody>
          <a:bodyPr rtlCol="0" anchor="t"/>
          <a:lstStyle/>
          <a:p>
            <a:r>
              <a:rPr kumimoji="1" lang="ja-JP" altLang="en-US" sz="1350"/>
              <a:t>販路</a:t>
            </a:r>
            <a:endParaRPr kumimoji="1" lang="en-US" altLang="ja-JP" sz="1350"/>
          </a:p>
          <a:p>
            <a:r>
              <a:rPr lang="ja-JP" altLang="en-US" sz="1050"/>
              <a:t>化粧品会社→自社</a:t>
            </a:r>
            <a:endParaRPr lang="en-US" altLang="ja-JP" sz="1050"/>
          </a:p>
          <a:p>
            <a:endParaRPr lang="en-US" altLang="ja-JP" sz="1050"/>
          </a:p>
          <a:p>
            <a:r>
              <a:rPr kumimoji="1" lang="ja-JP" altLang="en-US" sz="1050"/>
              <a:t>自社→運輸会社</a:t>
            </a:r>
          </a:p>
        </p:txBody>
      </p:sp>
      <p:sp>
        <p:nvSpPr>
          <p:cNvPr id="12" name="正方形/長方形 11">
            <a:extLst>
              <a:ext uri="{FF2B5EF4-FFF2-40B4-BE49-F238E27FC236}">
                <a16:creationId xmlns:a16="http://schemas.microsoft.com/office/drawing/2014/main" id="{849E78DC-35B4-7C3B-F3C5-E0ED2EC013AA}"/>
              </a:ext>
            </a:extLst>
          </p:cNvPr>
          <p:cNvSpPr/>
          <p:nvPr/>
        </p:nvSpPr>
        <p:spPr>
          <a:xfrm>
            <a:off x="8184662" y="2148960"/>
            <a:ext cx="1270747" cy="2655329"/>
          </a:xfrm>
          <a:prstGeom prst="rect">
            <a:avLst/>
          </a:prstGeom>
          <a:solidFill>
            <a:schemeClr val="bg1"/>
          </a:solidFill>
          <a:ln>
            <a:solidFill>
              <a:schemeClr val="accent6">
                <a:lumMod val="40000"/>
                <a:lumOff val="6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t"/>
          <a:lstStyle/>
          <a:p>
            <a:r>
              <a:rPr kumimoji="1" lang="ja-JP" altLang="en-US" sz="1350"/>
              <a:t>顧客</a:t>
            </a:r>
            <a:endParaRPr kumimoji="1" lang="en-US" altLang="ja-JP" sz="1350"/>
          </a:p>
          <a:p>
            <a:r>
              <a:rPr lang="ja-JP" altLang="en-US" sz="1050"/>
              <a:t>・美意識が高い人</a:t>
            </a:r>
            <a:endParaRPr lang="en-US" altLang="ja-JP" sz="1050"/>
          </a:p>
          <a:p>
            <a:endParaRPr lang="en-US" altLang="ja-JP" sz="1050"/>
          </a:p>
          <a:p>
            <a:r>
              <a:rPr kumimoji="1" lang="ja-JP" altLang="en-US" sz="1050"/>
              <a:t>・旅行での荷物を減らしたい人</a:t>
            </a:r>
            <a:endParaRPr kumimoji="1" lang="en-US" altLang="ja-JP" sz="1050"/>
          </a:p>
          <a:p>
            <a:endParaRPr kumimoji="1" lang="en-US" altLang="ja-JP" sz="1050"/>
          </a:p>
          <a:p>
            <a:r>
              <a:rPr lang="ja-JP" altLang="en-US" sz="1050">
                <a:ea typeface="游ゴシック"/>
              </a:rPr>
              <a:t>・美容品を試したい人</a:t>
            </a:r>
            <a:endParaRPr lang="en-US" altLang="ja-JP" sz="1050">
              <a:ea typeface="游ゴシック"/>
            </a:endParaRPr>
          </a:p>
          <a:p>
            <a:endParaRPr kumimoji="1" lang="en-US" altLang="ja-JP" sz="1050"/>
          </a:p>
          <a:p>
            <a:endParaRPr lang="en-US" altLang="ja-JP" sz="1050"/>
          </a:p>
          <a:p>
            <a:endParaRPr lang="en-US" altLang="ja-JP" sz="1050"/>
          </a:p>
          <a:p>
            <a:endParaRPr kumimoji="1" lang="en-US" altLang="ja-JP" sz="1050"/>
          </a:p>
          <a:p>
            <a:endParaRPr kumimoji="1" lang="en-US" altLang="ja-JP" sz="1050"/>
          </a:p>
          <a:p>
            <a:endParaRPr kumimoji="1" lang="ja-JP" altLang="en-US" sz="1050"/>
          </a:p>
        </p:txBody>
      </p:sp>
      <p:sp>
        <p:nvSpPr>
          <p:cNvPr id="14" name="正方形/長方形 13">
            <a:extLst>
              <a:ext uri="{FF2B5EF4-FFF2-40B4-BE49-F238E27FC236}">
                <a16:creationId xmlns:a16="http://schemas.microsoft.com/office/drawing/2014/main" id="{1365853D-5491-B705-406E-5B4FADAAA4C7}"/>
              </a:ext>
            </a:extLst>
          </p:cNvPr>
          <p:cNvSpPr/>
          <p:nvPr/>
        </p:nvSpPr>
        <p:spPr>
          <a:xfrm>
            <a:off x="6127489" y="4804289"/>
            <a:ext cx="3327920" cy="1173929"/>
          </a:xfrm>
          <a:prstGeom prst="rect">
            <a:avLst/>
          </a:prstGeom>
          <a:solidFill>
            <a:schemeClr val="bg1"/>
          </a:solidFill>
          <a:ln>
            <a:solidFill>
              <a:schemeClr val="accent6">
                <a:lumMod val="40000"/>
                <a:lumOff val="6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t"/>
          <a:lstStyle/>
          <a:p>
            <a:r>
              <a:rPr kumimoji="1" lang="ja-JP" altLang="en-US" sz="1350"/>
              <a:t>収益の流れ</a:t>
            </a:r>
            <a:endParaRPr kumimoji="1" lang="en-US" altLang="ja-JP" sz="1350"/>
          </a:p>
          <a:p>
            <a:r>
              <a:rPr lang="ja-JP" altLang="en-US" sz="1050">
                <a:ea typeface="游ゴシック"/>
              </a:rPr>
              <a:t>・美容品会社からのアフィリエイト</a:t>
            </a:r>
            <a:endParaRPr lang="en-US" altLang="ja-JP" sz="1050">
              <a:ea typeface="游ゴシック"/>
            </a:endParaRPr>
          </a:p>
          <a:p>
            <a:endParaRPr lang="en-US" altLang="ja-JP" sz="1050"/>
          </a:p>
          <a:p>
            <a:r>
              <a:rPr kumimoji="1" lang="ja-JP" altLang="en-US" sz="1050"/>
              <a:t>・利用料</a:t>
            </a:r>
          </a:p>
        </p:txBody>
      </p:sp>
      <p:sp>
        <p:nvSpPr>
          <p:cNvPr id="15" name="タイトル 1">
            <a:extLst>
              <a:ext uri="{FF2B5EF4-FFF2-40B4-BE49-F238E27FC236}">
                <a16:creationId xmlns:a16="http://schemas.microsoft.com/office/drawing/2014/main" id="{11E0FCFE-E676-3A0D-522B-2B6168115931}"/>
              </a:ext>
            </a:extLst>
          </p:cNvPr>
          <p:cNvSpPr>
            <a:spLocks noGrp="1"/>
          </p:cNvSpPr>
          <p:nvPr>
            <p:ph type="title"/>
          </p:nvPr>
        </p:nvSpPr>
        <p:spPr>
          <a:xfrm>
            <a:off x="838200" y="365125"/>
            <a:ext cx="10515600" cy="1325563"/>
          </a:xfrm>
        </p:spPr>
        <p:txBody>
          <a:bodyPr>
            <a:normAutofit/>
          </a:bodyPr>
          <a:lstStyle/>
          <a:p>
            <a:r>
              <a:rPr kumimoji="1" lang="ja-JP" altLang="en-US" sz="5400">
                <a:ea typeface="游ゴシック Light"/>
              </a:rPr>
              <a:t>ビジネスモデルキャンパス</a:t>
            </a:r>
          </a:p>
        </p:txBody>
      </p:sp>
      <p:sp>
        <p:nvSpPr>
          <p:cNvPr id="16" name="正方形/長方形 15">
            <a:extLst>
              <a:ext uri="{FF2B5EF4-FFF2-40B4-BE49-F238E27FC236}">
                <a16:creationId xmlns:a16="http://schemas.microsoft.com/office/drawing/2014/main" id="{57101684-1292-D80D-C884-9E6F61398816}"/>
              </a:ext>
            </a:extLst>
          </p:cNvPr>
          <p:cNvSpPr/>
          <p:nvPr/>
        </p:nvSpPr>
        <p:spPr>
          <a:xfrm>
            <a:off x="2544703" y="4804289"/>
            <a:ext cx="3582786" cy="1173929"/>
          </a:xfrm>
          <a:prstGeom prst="rect">
            <a:avLst/>
          </a:prstGeom>
          <a:solidFill>
            <a:schemeClr val="bg1"/>
          </a:solidFill>
          <a:ln>
            <a:solidFill>
              <a:schemeClr val="accent6">
                <a:lumMod val="40000"/>
                <a:lumOff val="6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t"/>
          <a:lstStyle/>
          <a:p>
            <a:r>
              <a:rPr kumimoji="1" lang="ja-JP" altLang="en-US" sz="1350"/>
              <a:t>コスト構造</a:t>
            </a:r>
            <a:endParaRPr kumimoji="1" lang="en-US" altLang="ja-JP" sz="1350"/>
          </a:p>
          <a:p>
            <a:r>
              <a:rPr lang="ja-JP" altLang="en-US" sz="1050">
                <a:ea typeface="游ゴシック"/>
              </a:rPr>
              <a:t>・美容品仕入れ</a:t>
            </a:r>
            <a:endParaRPr lang="en-US" altLang="ja-JP" sz="1050">
              <a:ea typeface="游ゴシック"/>
            </a:endParaRPr>
          </a:p>
          <a:p>
            <a:endParaRPr lang="en-US" altLang="ja-JP" sz="1050"/>
          </a:p>
          <a:p>
            <a:r>
              <a:rPr kumimoji="1" lang="ja-JP" altLang="en-US" sz="1050"/>
              <a:t>・運送費用</a:t>
            </a:r>
            <a:endParaRPr kumimoji="1" lang="en-US" altLang="ja-JP" sz="1050"/>
          </a:p>
          <a:p>
            <a:endParaRPr kumimoji="1" lang="en-US" altLang="ja-JP" sz="1050"/>
          </a:p>
          <a:p>
            <a:r>
              <a:rPr lang="ja-JP" altLang="en-US" sz="1050"/>
              <a:t>・（設置費用）ホテル側</a:t>
            </a:r>
            <a:endParaRPr kumimoji="1" lang="ja-JP" altLang="en-US" sz="1050"/>
          </a:p>
        </p:txBody>
      </p:sp>
    </p:spTree>
    <p:extLst>
      <p:ext uri="{BB962C8B-B14F-4D97-AF65-F5344CB8AC3E}">
        <p14:creationId xmlns:p14="http://schemas.microsoft.com/office/powerpoint/2010/main" val="20168211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970ca36-3118-4921-a1fa-32bce8803b2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4533E07AA676D48979708B88691C7FC" ma:contentTypeVersion="12" ma:contentTypeDescription="新しいドキュメントを作成します。" ma:contentTypeScope="" ma:versionID="82ee8e797a0e15de3ed446cccbf71d80">
  <xsd:schema xmlns:xsd="http://www.w3.org/2001/XMLSchema" xmlns:xs="http://www.w3.org/2001/XMLSchema" xmlns:p="http://schemas.microsoft.com/office/2006/metadata/properties" xmlns:ns3="e970ca36-3118-4921-a1fa-32bce8803b2f" xmlns:ns4="3bf69560-de73-4852-acbb-3f2be1a254e6" targetNamespace="http://schemas.microsoft.com/office/2006/metadata/properties" ma:root="true" ma:fieldsID="8dfafe8f7a2e7384edc3751e0d970306" ns3:_="" ns4:_="">
    <xsd:import namespace="e970ca36-3118-4921-a1fa-32bce8803b2f"/>
    <xsd:import namespace="3bf69560-de73-4852-acbb-3f2be1a254e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70ca36-3118-4921-a1fa-32bce8803b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dexed="true"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bf69560-de73-4852-acbb-3f2be1a254e6" elementFormDefault="qualified">
    <xsd:import namespace="http://schemas.microsoft.com/office/2006/documentManagement/types"/>
    <xsd:import namespace="http://schemas.microsoft.com/office/infopath/2007/PartnerControls"/>
    <xsd:element name="SharedWithUsers" ma:index="15"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共有相手の詳細情報" ma:internalName="SharedWithDetails" ma:readOnly="true">
      <xsd:simpleType>
        <xsd:restriction base="dms:Note">
          <xsd:maxLength value="255"/>
        </xsd:restriction>
      </xsd:simpleType>
    </xsd:element>
    <xsd:element name="SharingHintHash" ma:index="17"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863D7A-9446-42EB-A556-7B6E2B475DB4}">
  <ds:schemaRefs>
    <ds:schemaRef ds:uri="http://purl.org/dc/dcmitype/"/>
    <ds:schemaRef ds:uri="http://schemas.microsoft.com/office/infopath/2007/PartnerControls"/>
    <ds:schemaRef ds:uri="http://purl.org/dc/terms/"/>
    <ds:schemaRef ds:uri="http://www.w3.org/XML/1998/namespace"/>
    <ds:schemaRef ds:uri="http://schemas.microsoft.com/office/2006/documentManagement/types"/>
    <ds:schemaRef ds:uri="http://schemas.openxmlformats.org/package/2006/metadata/core-properties"/>
    <ds:schemaRef ds:uri="3bf69560-de73-4852-acbb-3f2be1a254e6"/>
    <ds:schemaRef ds:uri="e970ca36-3118-4921-a1fa-32bce8803b2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D5871C9A-8E28-40B1-8ECA-BBEB9C62F5FE}">
  <ds:schemaRefs>
    <ds:schemaRef ds:uri="http://schemas.microsoft.com/sharepoint/v3/contenttype/forms"/>
  </ds:schemaRefs>
</ds:datastoreItem>
</file>

<file path=customXml/itemProps3.xml><?xml version="1.0" encoding="utf-8"?>
<ds:datastoreItem xmlns:ds="http://schemas.openxmlformats.org/officeDocument/2006/customXml" ds:itemID="{5B45691B-4ABB-4620-B5A6-DB74244FAA7D}">
  <ds:schemaRefs>
    <ds:schemaRef ds:uri="3bf69560-de73-4852-acbb-3f2be1a254e6"/>
    <ds:schemaRef ds:uri="e970ca36-3118-4921-a1fa-32bce8803b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886</Words>
  <Application>Microsoft Office PowerPoint</Application>
  <PresentationFormat>ワイド画面</PresentationFormat>
  <Paragraphs>252</Paragraphs>
  <Slides>17</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17</vt:i4>
      </vt:variant>
    </vt:vector>
  </HeadingPairs>
  <TitlesOfParts>
    <vt:vector size="26" baseType="lpstr">
      <vt:lpstr>MS Gothic</vt:lpstr>
      <vt:lpstr>MS Gothic</vt:lpstr>
      <vt:lpstr>游ゴシック</vt:lpstr>
      <vt:lpstr>游ゴシック Light</vt:lpstr>
      <vt:lpstr>游ゴシック Light</vt:lpstr>
      <vt:lpstr>Arial</vt:lpstr>
      <vt:lpstr>Calibri</vt:lpstr>
      <vt:lpstr>Calibri Light</vt:lpstr>
      <vt:lpstr>Office Theme</vt:lpstr>
      <vt:lpstr>た“美”の 　　　おともに</vt:lpstr>
      <vt:lpstr>目次</vt:lpstr>
      <vt:lpstr>問題提起</vt:lpstr>
      <vt:lpstr>事業説明</vt:lpstr>
      <vt:lpstr>このサービスを考えた経緯</vt:lpstr>
      <vt:lpstr>利用方法</vt:lpstr>
      <vt:lpstr>こんな人におすすめ！</vt:lpstr>
      <vt:lpstr>ビジネスモデル図解</vt:lpstr>
      <vt:lpstr>ビジネスモデルキャンパス</vt:lpstr>
      <vt:lpstr>SWOT分析</vt:lpstr>
      <vt:lpstr>3C分析</vt:lpstr>
      <vt:lpstr>STP</vt:lpstr>
      <vt:lpstr>４P分析</vt:lpstr>
      <vt:lpstr>USP</vt:lpstr>
      <vt:lpstr>サービス上起こりうる問題</vt:lpstr>
      <vt:lpstr>今後の展望</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202201867</dc:creator>
  <cp:lastModifiedBy>202202223</cp:lastModifiedBy>
  <cp:revision>1</cp:revision>
  <dcterms:created xsi:type="dcterms:W3CDTF">2023-10-30T07:15:03Z</dcterms:created>
  <dcterms:modified xsi:type="dcterms:W3CDTF">2024-01-15T17:19:26Z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0x01010084533E07AA676D48979708B88691C7FC</vt:lpwstr>
  </property>
</Properties>
</file>