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318" r:id="rId4"/>
    <p:sldId id="317" r:id="rId5"/>
    <p:sldId id="320" r:id="rId6"/>
    <p:sldId id="300" r:id="rId7"/>
    <p:sldId id="299" r:id="rId8"/>
    <p:sldId id="302" r:id="rId9"/>
    <p:sldId id="303" r:id="rId10"/>
    <p:sldId id="304" r:id="rId11"/>
    <p:sldId id="306" r:id="rId12"/>
    <p:sldId id="307" r:id="rId13"/>
    <p:sldId id="301" r:id="rId14"/>
    <p:sldId id="315" r:id="rId15"/>
    <p:sldId id="266" r:id="rId16"/>
    <p:sldId id="270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0AE"/>
    <a:srgbClr val="176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A078F-1234-6E45-88BF-EBD5D3866732}" v="140" dt="2024-11-13T09:00:08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1"/>
    <p:restoredTop sz="94648"/>
  </p:normalViewPr>
  <p:slideViewPr>
    <p:cSldViewPr snapToGrid="0">
      <p:cViewPr varScale="1">
        <p:scale>
          <a:sx n="95" d="100"/>
          <a:sy n="95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F968BB-394B-D64E-BA94-8A8B70823E01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6A6EFCB5-55DC-2740-888D-973225648C9F}">
      <dgm:prSet phldrT="[Text]"/>
      <dgm:spPr/>
      <dgm:t>
        <a:bodyPr/>
        <a:lstStyle/>
        <a:p>
          <a:r>
            <a:rPr lang="en-US" dirty="0"/>
            <a:t>Garbage In</a:t>
          </a:r>
        </a:p>
      </dgm:t>
    </dgm:pt>
    <dgm:pt modelId="{517232F8-B2EF-9540-A155-E87DFEAF783F}" type="parTrans" cxnId="{B83C5E59-4953-B049-B00E-FE9ABEE3CB40}">
      <dgm:prSet/>
      <dgm:spPr/>
      <dgm:t>
        <a:bodyPr/>
        <a:lstStyle/>
        <a:p>
          <a:endParaRPr lang="en-US"/>
        </a:p>
      </dgm:t>
    </dgm:pt>
    <dgm:pt modelId="{1E1A8A0B-0638-114F-B1F3-D7A72E0191F4}" type="sibTrans" cxnId="{B83C5E59-4953-B049-B00E-FE9ABEE3CB40}">
      <dgm:prSet/>
      <dgm:spPr/>
      <dgm:t>
        <a:bodyPr/>
        <a:lstStyle/>
        <a:p>
          <a:endParaRPr lang="en-US"/>
        </a:p>
      </dgm:t>
    </dgm:pt>
    <dgm:pt modelId="{48949CFC-64D9-D94A-9D01-EE9E7E4A2AF0}">
      <dgm:prSet phldrT="[Text]"/>
      <dgm:spPr/>
      <dgm:t>
        <a:bodyPr/>
        <a:lstStyle/>
        <a:p>
          <a:r>
            <a:rPr lang="en-US" dirty="0"/>
            <a:t>Garbage Out</a:t>
          </a:r>
        </a:p>
      </dgm:t>
    </dgm:pt>
    <dgm:pt modelId="{E6ABEFD4-0504-B743-9EA3-EF8B55B0E7AC}" type="parTrans" cxnId="{29B79A83-B87A-8048-B2AD-67A611D1CE00}">
      <dgm:prSet/>
      <dgm:spPr/>
      <dgm:t>
        <a:bodyPr/>
        <a:lstStyle/>
        <a:p>
          <a:endParaRPr lang="en-US"/>
        </a:p>
      </dgm:t>
    </dgm:pt>
    <dgm:pt modelId="{E7CE86A1-B330-6140-B25B-F5F0CD6F45C7}" type="sibTrans" cxnId="{29B79A83-B87A-8048-B2AD-67A611D1CE00}">
      <dgm:prSet/>
      <dgm:spPr/>
      <dgm:t>
        <a:bodyPr/>
        <a:lstStyle/>
        <a:p>
          <a:endParaRPr lang="en-US"/>
        </a:p>
      </dgm:t>
    </dgm:pt>
    <dgm:pt modelId="{7C5E190C-AE00-F946-88B1-E28D0EAC07DC}" type="pres">
      <dgm:prSet presAssocID="{4EF968BB-394B-D64E-BA94-8A8B70823E01}" presName="Name0" presStyleCnt="0">
        <dgm:presLayoutVars>
          <dgm:dir/>
          <dgm:resizeHandles val="exact"/>
        </dgm:presLayoutVars>
      </dgm:prSet>
      <dgm:spPr/>
    </dgm:pt>
    <dgm:pt modelId="{FACCD4B8-CC95-F946-AC77-99C50900106E}" type="pres">
      <dgm:prSet presAssocID="{4EF968BB-394B-D64E-BA94-8A8B70823E01}" presName="vNodes" presStyleCnt="0"/>
      <dgm:spPr/>
    </dgm:pt>
    <dgm:pt modelId="{DE7C29A0-175C-F849-838E-8D95E11107B7}" type="pres">
      <dgm:prSet presAssocID="{6A6EFCB5-55DC-2740-888D-973225648C9F}" presName="node" presStyleLbl="node1" presStyleIdx="0" presStyleCnt="2">
        <dgm:presLayoutVars>
          <dgm:bulletEnabled val="1"/>
        </dgm:presLayoutVars>
      </dgm:prSet>
      <dgm:spPr/>
    </dgm:pt>
    <dgm:pt modelId="{1F1B1214-9EB4-9446-AC7C-C296AD2A4D4B}" type="pres">
      <dgm:prSet presAssocID="{4EF968BB-394B-D64E-BA94-8A8B70823E01}" presName="sibTransLast" presStyleLbl="sibTrans2D1" presStyleIdx="0" presStyleCnt="1"/>
      <dgm:spPr/>
    </dgm:pt>
    <dgm:pt modelId="{1AEA46B0-B87E-0D4F-906E-5F981FA50624}" type="pres">
      <dgm:prSet presAssocID="{4EF968BB-394B-D64E-BA94-8A8B70823E01}" presName="connectorText" presStyleLbl="sibTrans2D1" presStyleIdx="0" presStyleCnt="1"/>
      <dgm:spPr/>
    </dgm:pt>
    <dgm:pt modelId="{ADF4B228-E8EB-134F-93D9-5A3954A628EB}" type="pres">
      <dgm:prSet presAssocID="{4EF968BB-394B-D64E-BA94-8A8B70823E01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B83C5E59-4953-B049-B00E-FE9ABEE3CB40}" srcId="{4EF968BB-394B-D64E-BA94-8A8B70823E01}" destId="{6A6EFCB5-55DC-2740-888D-973225648C9F}" srcOrd="0" destOrd="0" parTransId="{517232F8-B2EF-9540-A155-E87DFEAF783F}" sibTransId="{1E1A8A0B-0638-114F-B1F3-D7A72E0191F4}"/>
    <dgm:cxn modelId="{55ACB869-A273-6047-8A45-BA4AC2215365}" type="presOf" srcId="{48949CFC-64D9-D94A-9D01-EE9E7E4A2AF0}" destId="{ADF4B228-E8EB-134F-93D9-5A3954A628EB}" srcOrd="0" destOrd="0" presId="urn:microsoft.com/office/officeart/2005/8/layout/equation2"/>
    <dgm:cxn modelId="{809B8876-5986-934F-9984-4684684A42D2}" type="presOf" srcId="{1E1A8A0B-0638-114F-B1F3-D7A72E0191F4}" destId="{1AEA46B0-B87E-0D4F-906E-5F981FA50624}" srcOrd="1" destOrd="0" presId="urn:microsoft.com/office/officeart/2005/8/layout/equation2"/>
    <dgm:cxn modelId="{29B79A83-B87A-8048-B2AD-67A611D1CE00}" srcId="{4EF968BB-394B-D64E-BA94-8A8B70823E01}" destId="{48949CFC-64D9-D94A-9D01-EE9E7E4A2AF0}" srcOrd="1" destOrd="0" parTransId="{E6ABEFD4-0504-B743-9EA3-EF8B55B0E7AC}" sibTransId="{E7CE86A1-B330-6140-B25B-F5F0CD6F45C7}"/>
    <dgm:cxn modelId="{B1FE19DC-FC88-5D4E-BE81-FB4BD7043B40}" type="presOf" srcId="{4EF968BB-394B-D64E-BA94-8A8B70823E01}" destId="{7C5E190C-AE00-F946-88B1-E28D0EAC07DC}" srcOrd="0" destOrd="0" presId="urn:microsoft.com/office/officeart/2005/8/layout/equation2"/>
    <dgm:cxn modelId="{072727E4-E524-124F-A5A5-ED524E7997D0}" type="presOf" srcId="{1E1A8A0B-0638-114F-B1F3-D7A72E0191F4}" destId="{1F1B1214-9EB4-9446-AC7C-C296AD2A4D4B}" srcOrd="0" destOrd="0" presId="urn:microsoft.com/office/officeart/2005/8/layout/equation2"/>
    <dgm:cxn modelId="{0672A9F1-6227-AB44-B35E-4D20D8FE3A59}" type="presOf" srcId="{6A6EFCB5-55DC-2740-888D-973225648C9F}" destId="{DE7C29A0-175C-F849-838E-8D95E11107B7}" srcOrd="0" destOrd="0" presId="urn:microsoft.com/office/officeart/2005/8/layout/equation2"/>
    <dgm:cxn modelId="{212BB1B9-83DB-6B4F-8257-05BD460F1336}" type="presParOf" srcId="{7C5E190C-AE00-F946-88B1-E28D0EAC07DC}" destId="{FACCD4B8-CC95-F946-AC77-99C50900106E}" srcOrd="0" destOrd="0" presId="urn:microsoft.com/office/officeart/2005/8/layout/equation2"/>
    <dgm:cxn modelId="{8B329CB8-774C-6848-825A-079C8B7B1FA2}" type="presParOf" srcId="{FACCD4B8-CC95-F946-AC77-99C50900106E}" destId="{DE7C29A0-175C-F849-838E-8D95E11107B7}" srcOrd="0" destOrd="0" presId="urn:microsoft.com/office/officeart/2005/8/layout/equation2"/>
    <dgm:cxn modelId="{06B6E881-F4D0-A842-A4FA-198B77FC3098}" type="presParOf" srcId="{7C5E190C-AE00-F946-88B1-E28D0EAC07DC}" destId="{1F1B1214-9EB4-9446-AC7C-C296AD2A4D4B}" srcOrd="1" destOrd="0" presId="urn:microsoft.com/office/officeart/2005/8/layout/equation2"/>
    <dgm:cxn modelId="{0E10FB91-6EC8-A34C-8B2A-49192EE28774}" type="presParOf" srcId="{1F1B1214-9EB4-9446-AC7C-C296AD2A4D4B}" destId="{1AEA46B0-B87E-0D4F-906E-5F981FA50624}" srcOrd="0" destOrd="0" presId="urn:microsoft.com/office/officeart/2005/8/layout/equation2"/>
    <dgm:cxn modelId="{C68BC5E1-4F08-3A48-8ADE-26878C27001A}" type="presParOf" srcId="{7C5E190C-AE00-F946-88B1-E28D0EAC07DC}" destId="{ADF4B228-E8EB-134F-93D9-5A3954A628E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E59FB-3981-4048-BD49-DB639640E374}" type="doc">
      <dgm:prSet loTypeId="urn:microsoft.com/office/officeart/2005/8/layout/cycle6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C8A9185-D17B-8942-AFAA-B16CA0185A04}">
      <dgm:prSet phldrT="[Text]"/>
      <dgm:spPr/>
      <dgm:t>
        <a:bodyPr/>
        <a:lstStyle/>
        <a:p>
          <a:r>
            <a:rPr lang="en-US" dirty="0"/>
            <a:t>Data Integration</a:t>
          </a:r>
        </a:p>
      </dgm:t>
    </dgm:pt>
    <dgm:pt modelId="{4EEB382D-952C-B647-A728-AF8B8BD9F181}" type="parTrans" cxnId="{F8C84DAF-838A-8643-A75F-8D33E843F6D7}">
      <dgm:prSet/>
      <dgm:spPr/>
      <dgm:t>
        <a:bodyPr/>
        <a:lstStyle/>
        <a:p>
          <a:endParaRPr lang="en-US"/>
        </a:p>
      </dgm:t>
    </dgm:pt>
    <dgm:pt modelId="{887B112F-C53A-9A47-AAEF-1F5A8276D64A}" type="sibTrans" cxnId="{F8C84DAF-838A-8643-A75F-8D33E843F6D7}">
      <dgm:prSet/>
      <dgm:spPr/>
      <dgm:t>
        <a:bodyPr/>
        <a:lstStyle/>
        <a:p>
          <a:endParaRPr lang="en-US"/>
        </a:p>
      </dgm:t>
    </dgm:pt>
    <dgm:pt modelId="{8D2D28EA-C86E-C94B-9700-BB82744835A5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32CAFDC0-8828-FF48-8339-EE09D601160E}" type="parTrans" cxnId="{344AB71E-C3B3-074A-96F0-02CCEBA1BB43}">
      <dgm:prSet/>
      <dgm:spPr/>
      <dgm:t>
        <a:bodyPr/>
        <a:lstStyle/>
        <a:p>
          <a:endParaRPr lang="en-US"/>
        </a:p>
      </dgm:t>
    </dgm:pt>
    <dgm:pt modelId="{A42B6F2A-85C1-BB44-AA4E-F8C11B1E221E}" type="sibTrans" cxnId="{344AB71E-C3B3-074A-96F0-02CCEBA1BB43}">
      <dgm:prSet/>
      <dgm:spPr/>
      <dgm:t>
        <a:bodyPr/>
        <a:lstStyle/>
        <a:p>
          <a:endParaRPr lang="en-US"/>
        </a:p>
      </dgm:t>
    </dgm:pt>
    <dgm:pt modelId="{71726475-3264-0246-B90D-38697D639DE6}">
      <dgm:prSet phldrT="[Text]"/>
      <dgm:spPr/>
      <dgm:t>
        <a:bodyPr/>
        <a:lstStyle/>
        <a:p>
          <a:r>
            <a:rPr lang="en-US" dirty="0"/>
            <a:t>Dimensional Reduction</a:t>
          </a:r>
        </a:p>
      </dgm:t>
    </dgm:pt>
    <dgm:pt modelId="{20E6EE35-F521-B343-AF35-F7DEAD085177}" type="parTrans" cxnId="{3DC1B40B-BFF4-424C-B9EB-0485043E894A}">
      <dgm:prSet/>
      <dgm:spPr/>
      <dgm:t>
        <a:bodyPr/>
        <a:lstStyle/>
        <a:p>
          <a:endParaRPr lang="en-US"/>
        </a:p>
      </dgm:t>
    </dgm:pt>
    <dgm:pt modelId="{C2522A4C-7935-D647-BFC9-D245C0C2F558}" type="sibTrans" cxnId="{3DC1B40B-BFF4-424C-B9EB-0485043E894A}">
      <dgm:prSet/>
      <dgm:spPr/>
      <dgm:t>
        <a:bodyPr/>
        <a:lstStyle/>
        <a:p>
          <a:endParaRPr lang="en-US"/>
        </a:p>
      </dgm:t>
    </dgm:pt>
    <dgm:pt modelId="{0155BB78-3F04-BF45-91C7-E1A155F8D85E}">
      <dgm:prSet phldrT="[Text]"/>
      <dgm:spPr/>
      <dgm:t>
        <a:bodyPr/>
        <a:lstStyle/>
        <a:p>
          <a:r>
            <a:rPr lang="en-US" dirty="0"/>
            <a:t>Data Transformation</a:t>
          </a:r>
        </a:p>
      </dgm:t>
    </dgm:pt>
    <dgm:pt modelId="{B43E7FCE-627F-D646-9DD5-7B59E77DD2C0}" type="parTrans" cxnId="{7145304D-89D9-DE42-885D-A1F4FBF96349}">
      <dgm:prSet/>
      <dgm:spPr/>
      <dgm:t>
        <a:bodyPr/>
        <a:lstStyle/>
        <a:p>
          <a:endParaRPr lang="en-US"/>
        </a:p>
      </dgm:t>
    </dgm:pt>
    <dgm:pt modelId="{512EE420-44F1-464B-9E19-EF395F412E6A}" type="sibTrans" cxnId="{7145304D-89D9-DE42-885D-A1F4FBF96349}">
      <dgm:prSet/>
      <dgm:spPr/>
      <dgm:t>
        <a:bodyPr/>
        <a:lstStyle/>
        <a:p>
          <a:endParaRPr lang="en-US"/>
        </a:p>
      </dgm:t>
    </dgm:pt>
    <dgm:pt modelId="{276C5361-6330-8C41-B5D2-45CD4BDFE5B6}" type="pres">
      <dgm:prSet presAssocID="{D73E59FB-3981-4048-BD49-DB639640E374}" presName="cycle" presStyleCnt="0">
        <dgm:presLayoutVars>
          <dgm:dir/>
          <dgm:resizeHandles val="exact"/>
        </dgm:presLayoutVars>
      </dgm:prSet>
      <dgm:spPr/>
    </dgm:pt>
    <dgm:pt modelId="{4F4FA2B8-CC58-4A45-B78B-C3D8FB621B3D}" type="pres">
      <dgm:prSet presAssocID="{CC8A9185-D17B-8942-AFAA-B16CA0185A04}" presName="node" presStyleLbl="node1" presStyleIdx="0" presStyleCnt="4">
        <dgm:presLayoutVars>
          <dgm:bulletEnabled val="1"/>
        </dgm:presLayoutVars>
      </dgm:prSet>
      <dgm:spPr/>
    </dgm:pt>
    <dgm:pt modelId="{B92C4813-8DE2-CB47-944C-408D2C72B1AE}" type="pres">
      <dgm:prSet presAssocID="{CC8A9185-D17B-8942-AFAA-B16CA0185A04}" presName="spNode" presStyleCnt="0"/>
      <dgm:spPr/>
    </dgm:pt>
    <dgm:pt modelId="{3A4A8D85-328A-8B4D-BECE-D7A78C79D0AD}" type="pres">
      <dgm:prSet presAssocID="{887B112F-C53A-9A47-AAEF-1F5A8276D64A}" presName="sibTrans" presStyleLbl="sibTrans1D1" presStyleIdx="0" presStyleCnt="4"/>
      <dgm:spPr/>
    </dgm:pt>
    <dgm:pt modelId="{7BEECB92-ADEE-B647-B020-96BD9F4BA840}" type="pres">
      <dgm:prSet presAssocID="{8D2D28EA-C86E-C94B-9700-BB82744835A5}" presName="node" presStyleLbl="node1" presStyleIdx="1" presStyleCnt="4">
        <dgm:presLayoutVars>
          <dgm:bulletEnabled val="1"/>
        </dgm:presLayoutVars>
      </dgm:prSet>
      <dgm:spPr/>
    </dgm:pt>
    <dgm:pt modelId="{456CB5F9-A176-C04F-82F5-336E5D77DE24}" type="pres">
      <dgm:prSet presAssocID="{8D2D28EA-C86E-C94B-9700-BB82744835A5}" presName="spNode" presStyleCnt="0"/>
      <dgm:spPr/>
    </dgm:pt>
    <dgm:pt modelId="{3BD2FA0A-CDD5-3E4A-942D-D39F9080BDFB}" type="pres">
      <dgm:prSet presAssocID="{A42B6F2A-85C1-BB44-AA4E-F8C11B1E221E}" presName="sibTrans" presStyleLbl="sibTrans1D1" presStyleIdx="1" presStyleCnt="4"/>
      <dgm:spPr/>
    </dgm:pt>
    <dgm:pt modelId="{54D40369-5B91-104D-935A-F185FBA4E7AC}" type="pres">
      <dgm:prSet presAssocID="{0155BB78-3F04-BF45-91C7-E1A155F8D85E}" presName="node" presStyleLbl="node1" presStyleIdx="2" presStyleCnt="4">
        <dgm:presLayoutVars>
          <dgm:bulletEnabled val="1"/>
        </dgm:presLayoutVars>
      </dgm:prSet>
      <dgm:spPr/>
    </dgm:pt>
    <dgm:pt modelId="{74AC2145-8D0A-E747-9563-DE7DD49F9D03}" type="pres">
      <dgm:prSet presAssocID="{0155BB78-3F04-BF45-91C7-E1A155F8D85E}" presName="spNode" presStyleCnt="0"/>
      <dgm:spPr/>
    </dgm:pt>
    <dgm:pt modelId="{B8DD9D39-A1D6-E049-9AD4-9AC6CA98421B}" type="pres">
      <dgm:prSet presAssocID="{512EE420-44F1-464B-9E19-EF395F412E6A}" presName="sibTrans" presStyleLbl="sibTrans1D1" presStyleIdx="2" presStyleCnt="4"/>
      <dgm:spPr/>
    </dgm:pt>
    <dgm:pt modelId="{44416465-C9A7-0647-817D-FAA2068C8805}" type="pres">
      <dgm:prSet presAssocID="{71726475-3264-0246-B90D-38697D639DE6}" presName="node" presStyleLbl="node1" presStyleIdx="3" presStyleCnt="4">
        <dgm:presLayoutVars>
          <dgm:bulletEnabled val="1"/>
        </dgm:presLayoutVars>
      </dgm:prSet>
      <dgm:spPr/>
    </dgm:pt>
    <dgm:pt modelId="{67DF73FF-31DB-9A48-B88D-EE89FB55C0E4}" type="pres">
      <dgm:prSet presAssocID="{71726475-3264-0246-B90D-38697D639DE6}" presName="spNode" presStyleCnt="0"/>
      <dgm:spPr/>
    </dgm:pt>
    <dgm:pt modelId="{EF9889D2-B880-CE40-B5F5-0A7FA9FE34F2}" type="pres">
      <dgm:prSet presAssocID="{C2522A4C-7935-D647-BFC9-D245C0C2F558}" presName="sibTrans" presStyleLbl="sibTrans1D1" presStyleIdx="3" presStyleCnt="4"/>
      <dgm:spPr/>
    </dgm:pt>
  </dgm:ptLst>
  <dgm:cxnLst>
    <dgm:cxn modelId="{3DC1B40B-BFF4-424C-B9EB-0485043E894A}" srcId="{D73E59FB-3981-4048-BD49-DB639640E374}" destId="{71726475-3264-0246-B90D-38697D639DE6}" srcOrd="3" destOrd="0" parTransId="{20E6EE35-F521-B343-AF35-F7DEAD085177}" sibTransId="{C2522A4C-7935-D647-BFC9-D245C0C2F558}"/>
    <dgm:cxn modelId="{0EFB910D-67AD-8D4C-BD1B-2CAC9ACA66F9}" type="presOf" srcId="{512EE420-44F1-464B-9E19-EF395F412E6A}" destId="{B8DD9D39-A1D6-E049-9AD4-9AC6CA98421B}" srcOrd="0" destOrd="0" presId="urn:microsoft.com/office/officeart/2005/8/layout/cycle6"/>
    <dgm:cxn modelId="{344AB71E-C3B3-074A-96F0-02CCEBA1BB43}" srcId="{D73E59FB-3981-4048-BD49-DB639640E374}" destId="{8D2D28EA-C86E-C94B-9700-BB82744835A5}" srcOrd="1" destOrd="0" parTransId="{32CAFDC0-8828-FF48-8339-EE09D601160E}" sibTransId="{A42B6F2A-85C1-BB44-AA4E-F8C11B1E221E}"/>
    <dgm:cxn modelId="{CFF5733E-5CA7-F140-B308-9801C1492963}" type="presOf" srcId="{A42B6F2A-85C1-BB44-AA4E-F8C11B1E221E}" destId="{3BD2FA0A-CDD5-3E4A-942D-D39F9080BDFB}" srcOrd="0" destOrd="0" presId="urn:microsoft.com/office/officeart/2005/8/layout/cycle6"/>
    <dgm:cxn modelId="{7145304D-89D9-DE42-885D-A1F4FBF96349}" srcId="{D73E59FB-3981-4048-BD49-DB639640E374}" destId="{0155BB78-3F04-BF45-91C7-E1A155F8D85E}" srcOrd="2" destOrd="0" parTransId="{B43E7FCE-627F-D646-9DD5-7B59E77DD2C0}" sibTransId="{512EE420-44F1-464B-9E19-EF395F412E6A}"/>
    <dgm:cxn modelId="{4069DA54-60B2-8245-8420-1D934D641411}" type="presOf" srcId="{0155BB78-3F04-BF45-91C7-E1A155F8D85E}" destId="{54D40369-5B91-104D-935A-F185FBA4E7AC}" srcOrd="0" destOrd="0" presId="urn:microsoft.com/office/officeart/2005/8/layout/cycle6"/>
    <dgm:cxn modelId="{423ED461-1E61-1B4F-9C23-EF4F856BA2F8}" type="presOf" srcId="{D73E59FB-3981-4048-BD49-DB639640E374}" destId="{276C5361-6330-8C41-B5D2-45CD4BDFE5B6}" srcOrd="0" destOrd="0" presId="urn:microsoft.com/office/officeart/2005/8/layout/cycle6"/>
    <dgm:cxn modelId="{4B140D8D-B969-D747-9D17-5E0506800226}" type="presOf" srcId="{887B112F-C53A-9A47-AAEF-1F5A8276D64A}" destId="{3A4A8D85-328A-8B4D-BECE-D7A78C79D0AD}" srcOrd="0" destOrd="0" presId="urn:microsoft.com/office/officeart/2005/8/layout/cycle6"/>
    <dgm:cxn modelId="{B1F43397-D2BE-7E42-86AB-9DEC50D4D925}" type="presOf" srcId="{C2522A4C-7935-D647-BFC9-D245C0C2F558}" destId="{EF9889D2-B880-CE40-B5F5-0A7FA9FE34F2}" srcOrd="0" destOrd="0" presId="urn:microsoft.com/office/officeart/2005/8/layout/cycle6"/>
    <dgm:cxn modelId="{E1D614AE-4183-E341-B686-B343866737CF}" type="presOf" srcId="{71726475-3264-0246-B90D-38697D639DE6}" destId="{44416465-C9A7-0647-817D-FAA2068C8805}" srcOrd="0" destOrd="0" presId="urn:microsoft.com/office/officeart/2005/8/layout/cycle6"/>
    <dgm:cxn modelId="{F8C84DAF-838A-8643-A75F-8D33E843F6D7}" srcId="{D73E59FB-3981-4048-BD49-DB639640E374}" destId="{CC8A9185-D17B-8942-AFAA-B16CA0185A04}" srcOrd="0" destOrd="0" parTransId="{4EEB382D-952C-B647-A728-AF8B8BD9F181}" sibTransId="{887B112F-C53A-9A47-AAEF-1F5A8276D64A}"/>
    <dgm:cxn modelId="{AB957FB0-2E94-4141-9BA1-78240E563A76}" type="presOf" srcId="{8D2D28EA-C86E-C94B-9700-BB82744835A5}" destId="{7BEECB92-ADEE-B647-B020-96BD9F4BA840}" srcOrd="0" destOrd="0" presId="urn:microsoft.com/office/officeart/2005/8/layout/cycle6"/>
    <dgm:cxn modelId="{AAC1C6FC-1331-9D46-8F45-F6C2411F0777}" type="presOf" srcId="{CC8A9185-D17B-8942-AFAA-B16CA0185A04}" destId="{4F4FA2B8-CC58-4A45-B78B-C3D8FB621B3D}" srcOrd="0" destOrd="0" presId="urn:microsoft.com/office/officeart/2005/8/layout/cycle6"/>
    <dgm:cxn modelId="{D7E4DB66-DB5B-E44D-916E-C56AED242796}" type="presParOf" srcId="{276C5361-6330-8C41-B5D2-45CD4BDFE5B6}" destId="{4F4FA2B8-CC58-4A45-B78B-C3D8FB621B3D}" srcOrd="0" destOrd="0" presId="urn:microsoft.com/office/officeart/2005/8/layout/cycle6"/>
    <dgm:cxn modelId="{3776EC14-2503-EE41-9A6B-F3EE27B489E7}" type="presParOf" srcId="{276C5361-6330-8C41-B5D2-45CD4BDFE5B6}" destId="{B92C4813-8DE2-CB47-944C-408D2C72B1AE}" srcOrd="1" destOrd="0" presId="urn:microsoft.com/office/officeart/2005/8/layout/cycle6"/>
    <dgm:cxn modelId="{ABE2E2B9-8F0E-D646-B919-7F79C64ECBEC}" type="presParOf" srcId="{276C5361-6330-8C41-B5D2-45CD4BDFE5B6}" destId="{3A4A8D85-328A-8B4D-BECE-D7A78C79D0AD}" srcOrd="2" destOrd="0" presId="urn:microsoft.com/office/officeart/2005/8/layout/cycle6"/>
    <dgm:cxn modelId="{6E646122-67CD-4C40-B607-A3BA76CDABD0}" type="presParOf" srcId="{276C5361-6330-8C41-B5D2-45CD4BDFE5B6}" destId="{7BEECB92-ADEE-B647-B020-96BD9F4BA840}" srcOrd="3" destOrd="0" presId="urn:microsoft.com/office/officeart/2005/8/layout/cycle6"/>
    <dgm:cxn modelId="{31378210-9DD5-EB4E-BB57-71FCE5B989DE}" type="presParOf" srcId="{276C5361-6330-8C41-B5D2-45CD4BDFE5B6}" destId="{456CB5F9-A176-C04F-82F5-336E5D77DE24}" srcOrd="4" destOrd="0" presId="urn:microsoft.com/office/officeart/2005/8/layout/cycle6"/>
    <dgm:cxn modelId="{4407AA69-D484-1C46-8F7B-CA06719D115A}" type="presParOf" srcId="{276C5361-6330-8C41-B5D2-45CD4BDFE5B6}" destId="{3BD2FA0A-CDD5-3E4A-942D-D39F9080BDFB}" srcOrd="5" destOrd="0" presId="urn:microsoft.com/office/officeart/2005/8/layout/cycle6"/>
    <dgm:cxn modelId="{498989EC-5352-C64A-96EF-DE6D2ECFB82F}" type="presParOf" srcId="{276C5361-6330-8C41-B5D2-45CD4BDFE5B6}" destId="{54D40369-5B91-104D-935A-F185FBA4E7AC}" srcOrd="6" destOrd="0" presId="urn:microsoft.com/office/officeart/2005/8/layout/cycle6"/>
    <dgm:cxn modelId="{33941148-BE47-C14D-BC5E-DDF3EBB2578F}" type="presParOf" srcId="{276C5361-6330-8C41-B5D2-45CD4BDFE5B6}" destId="{74AC2145-8D0A-E747-9563-DE7DD49F9D03}" srcOrd="7" destOrd="0" presId="urn:microsoft.com/office/officeart/2005/8/layout/cycle6"/>
    <dgm:cxn modelId="{2C3AF4B8-BCC0-5741-A7C8-4C3BAE7FBCB8}" type="presParOf" srcId="{276C5361-6330-8C41-B5D2-45CD4BDFE5B6}" destId="{B8DD9D39-A1D6-E049-9AD4-9AC6CA98421B}" srcOrd="8" destOrd="0" presId="urn:microsoft.com/office/officeart/2005/8/layout/cycle6"/>
    <dgm:cxn modelId="{3C7F77C7-BC10-324A-B41F-304B0E9C1394}" type="presParOf" srcId="{276C5361-6330-8C41-B5D2-45CD4BDFE5B6}" destId="{44416465-C9A7-0647-817D-FAA2068C8805}" srcOrd="9" destOrd="0" presId="urn:microsoft.com/office/officeart/2005/8/layout/cycle6"/>
    <dgm:cxn modelId="{5F333797-B856-0F4B-AE02-0135C213D512}" type="presParOf" srcId="{276C5361-6330-8C41-B5D2-45CD4BDFE5B6}" destId="{67DF73FF-31DB-9A48-B88D-EE89FB55C0E4}" srcOrd="10" destOrd="0" presId="urn:microsoft.com/office/officeart/2005/8/layout/cycle6"/>
    <dgm:cxn modelId="{21BEB77F-5ACB-D440-90EC-70092E7E9B82}" type="presParOf" srcId="{276C5361-6330-8C41-B5D2-45CD4BDFE5B6}" destId="{EF9889D2-B880-CE40-B5F5-0A7FA9FE34F2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C29A0-175C-F849-838E-8D95E11107B7}">
      <dsp:nvSpPr>
        <dsp:cNvPr id="0" name=""/>
        <dsp:cNvSpPr/>
      </dsp:nvSpPr>
      <dsp:spPr>
        <a:xfrm>
          <a:off x="4621" y="155215"/>
          <a:ext cx="4040906" cy="4040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Garbage In</a:t>
          </a:r>
        </a:p>
      </dsp:txBody>
      <dsp:txXfrm>
        <a:off x="596398" y="746992"/>
        <a:ext cx="2857352" cy="2857352"/>
      </dsp:txXfrm>
    </dsp:sp>
    <dsp:sp modelId="{1F1B1214-9EB4-9446-AC7C-C296AD2A4D4B}">
      <dsp:nvSpPr>
        <dsp:cNvPr id="0" name=""/>
        <dsp:cNvSpPr/>
      </dsp:nvSpPr>
      <dsp:spPr>
        <a:xfrm>
          <a:off x="4651663" y="1424060"/>
          <a:ext cx="1285008" cy="15032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/>
        </a:p>
      </dsp:txBody>
      <dsp:txXfrm>
        <a:off x="4651663" y="1724703"/>
        <a:ext cx="899506" cy="901931"/>
      </dsp:txXfrm>
    </dsp:sp>
    <dsp:sp modelId="{ADF4B228-E8EB-134F-93D9-5A3954A628EB}">
      <dsp:nvSpPr>
        <dsp:cNvPr id="0" name=""/>
        <dsp:cNvSpPr/>
      </dsp:nvSpPr>
      <dsp:spPr>
        <a:xfrm>
          <a:off x="6470072" y="155215"/>
          <a:ext cx="4040906" cy="40409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Garbage Out</a:t>
          </a:r>
        </a:p>
      </dsp:txBody>
      <dsp:txXfrm>
        <a:off x="7061849" y="746992"/>
        <a:ext cx="2857352" cy="28573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FA2B8-CC58-4A45-B78B-C3D8FB621B3D}">
      <dsp:nvSpPr>
        <dsp:cNvPr id="0" name=""/>
        <dsp:cNvSpPr/>
      </dsp:nvSpPr>
      <dsp:spPr>
        <a:xfrm>
          <a:off x="2646396" y="198"/>
          <a:ext cx="1655694" cy="10762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Integration</a:t>
          </a:r>
        </a:p>
      </dsp:txBody>
      <dsp:txXfrm>
        <a:off x="2698932" y="52734"/>
        <a:ext cx="1550622" cy="971129"/>
      </dsp:txXfrm>
    </dsp:sp>
    <dsp:sp modelId="{3A4A8D85-328A-8B4D-BECE-D7A78C79D0AD}">
      <dsp:nvSpPr>
        <dsp:cNvPr id="0" name=""/>
        <dsp:cNvSpPr/>
      </dsp:nvSpPr>
      <dsp:spPr>
        <a:xfrm>
          <a:off x="1696380" y="538299"/>
          <a:ext cx="3555726" cy="3555726"/>
        </a:xfrm>
        <a:custGeom>
          <a:avLst/>
          <a:gdLst/>
          <a:ahLst/>
          <a:cxnLst/>
          <a:rect l="0" t="0" r="0" b="0"/>
          <a:pathLst>
            <a:path>
              <a:moveTo>
                <a:pt x="2617634" y="210833"/>
              </a:moveTo>
              <a:arcTo wR="1777863" hR="1777863" stAng="17891212" swAng="262561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ECB92-ADEE-B647-B020-96BD9F4BA840}">
      <dsp:nvSpPr>
        <dsp:cNvPr id="0" name=""/>
        <dsp:cNvSpPr/>
      </dsp:nvSpPr>
      <dsp:spPr>
        <a:xfrm>
          <a:off x="4424260" y="1778062"/>
          <a:ext cx="1655694" cy="10762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Cleaning</a:t>
          </a:r>
        </a:p>
      </dsp:txBody>
      <dsp:txXfrm>
        <a:off x="4476796" y="1830598"/>
        <a:ext cx="1550622" cy="971129"/>
      </dsp:txXfrm>
    </dsp:sp>
    <dsp:sp modelId="{3BD2FA0A-CDD5-3E4A-942D-D39F9080BDFB}">
      <dsp:nvSpPr>
        <dsp:cNvPr id="0" name=""/>
        <dsp:cNvSpPr/>
      </dsp:nvSpPr>
      <dsp:spPr>
        <a:xfrm>
          <a:off x="1696380" y="538299"/>
          <a:ext cx="3555726" cy="3555726"/>
        </a:xfrm>
        <a:custGeom>
          <a:avLst/>
          <a:gdLst/>
          <a:ahLst/>
          <a:cxnLst/>
          <a:rect l="0" t="0" r="0" b="0"/>
          <a:pathLst>
            <a:path>
              <a:moveTo>
                <a:pt x="3468203" y="2328816"/>
              </a:moveTo>
              <a:arcTo wR="1777863" hR="1777863" stAng="1083178" swAng="262561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40369-5B91-104D-935A-F185FBA4E7AC}">
      <dsp:nvSpPr>
        <dsp:cNvPr id="0" name=""/>
        <dsp:cNvSpPr/>
      </dsp:nvSpPr>
      <dsp:spPr>
        <a:xfrm>
          <a:off x="2646396" y="3555925"/>
          <a:ext cx="1655694" cy="10762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Transformation</a:t>
          </a:r>
        </a:p>
      </dsp:txBody>
      <dsp:txXfrm>
        <a:off x="2698932" y="3608461"/>
        <a:ext cx="1550622" cy="971129"/>
      </dsp:txXfrm>
    </dsp:sp>
    <dsp:sp modelId="{B8DD9D39-A1D6-E049-9AD4-9AC6CA98421B}">
      <dsp:nvSpPr>
        <dsp:cNvPr id="0" name=""/>
        <dsp:cNvSpPr/>
      </dsp:nvSpPr>
      <dsp:spPr>
        <a:xfrm>
          <a:off x="1696380" y="538299"/>
          <a:ext cx="3555726" cy="3555726"/>
        </a:xfrm>
        <a:custGeom>
          <a:avLst/>
          <a:gdLst/>
          <a:ahLst/>
          <a:cxnLst/>
          <a:rect l="0" t="0" r="0" b="0"/>
          <a:pathLst>
            <a:path>
              <a:moveTo>
                <a:pt x="938092" y="3344893"/>
              </a:moveTo>
              <a:arcTo wR="1777863" hR="1777863" stAng="7091212" swAng="262561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416465-C9A7-0647-817D-FAA2068C8805}">
      <dsp:nvSpPr>
        <dsp:cNvPr id="0" name=""/>
        <dsp:cNvSpPr/>
      </dsp:nvSpPr>
      <dsp:spPr>
        <a:xfrm>
          <a:off x="868533" y="1778062"/>
          <a:ext cx="1655694" cy="10762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Dimensional Reduction</a:t>
          </a:r>
        </a:p>
      </dsp:txBody>
      <dsp:txXfrm>
        <a:off x="921069" y="1830598"/>
        <a:ext cx="1550622" cy="971129"/>
      </dsp:txXfrm>
    </dsp:sp>
    <dsp:sp modelId="{EF9889D2-B880-CE40-B5F5-0A7FA9FE34F2}">
      <dsp:nvSpPr>
        <dsp:cNvPr id="0" name=""/>
        <dsp:cNvSpPr/>
      </dsp:nvSpPr>
      <dsp:spPr>
        <a:xfrm>
          <a:off x="1696380" y="538299"/>
          <a:ext cx="3555726" cy="3555726"/>
        </a:xfrm>
        <a:custGeom>
          <a:avLst/>
          <a:gdLst/>
          <a:ahLst/>
          <a:cxnLst/>
          <a:rect l="0" t="0" r="0" b="0"/>
          <a:pathLst>
            <a:path>
              <a:moveTo>
                <a:pt x="87523" y="1226910"/>
              </a:moveTo>
              <a:arcTo wR="1777863" hR="1777863" stAng="11883178" swAng="2625610"/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1A4AF-C700-494B-9CC2-8D5AE10579E9}" type="datetimeFigureOut">
              <a:rPr lang="en-VN" smtClean="0"/>
              <a:t>16/11/24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248F1-D692-B744-8A71-0148C8DF1FE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5312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248F1-D692-B744-8A71-0148C8DF1FE7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8636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CCCC-7A29-6177-3737-66DCD4A63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B505C-4114-E330-C1D9-03AD57A1F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207B5-3E48-7064-72DD-936E3F07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EA9E3-3C02-7D4B-B9A2-575AF9AAC7A9}" type="datetime1">
              <a:rPr lang="en-US" smtClean="0"/>
              <a:t>11/16/24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1E9C6-47E5-EFE2-B93A-FFA4B4F6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E390A-69DA-86AC-9B94-89E542A7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112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5F10-6DE6-94C7-05F4-722CB15C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18263-BCF5-B145-A162-ABE464704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A7423-6C0B-CBC2-0ABB-BCAB2F16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95854-DDF3-834F-AB1E-053BF5C1BDC9}" type="datetime1">
              <a:rPr lang="en-US" smtClean="0"/>
              <a:t>11/16/24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361ED-E8E7-F039-BD9F-B4A13B02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CDD6-445F-DCA8-EA02-32A521BF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6433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D98B6-0201-BB88-735E-2AA364E86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6D3AB-EF64-3A69-2AA1-BEC93592E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327F-53BA-FF91-0E98-A385C126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C5B-BFA2-BF46-A53E-3678A66B8542}" type="datetime1">
              <a:rPr lang="en-US" smtClean="0"/>
              <a:t>11/16/24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A06DD-5187-1FE8-2949-1EFA6B7D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B6B7-4BE0-8C1D-4454-720B474E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2406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9300-733C-10FD-4632-3190C60E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F323-3B25-760B-B369-D8FF875C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2892-0A50-F804-32C5-8C476A24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9CA4-A73E-DF43-8B46-508E77E02DB5}" type="datetime1">
              <a:rPr lang="en-US" smtClean="0"/>
              <a:t>11/16/24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60AD-2C43-A60F-1D92-4BA7A1AF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F14B0-D805-8075-8C21-8DBCB7BF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6615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73C9-854E-7194-E3B8-41A41285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8931F-375F-C7DC-CAF6-99DFC7452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8C48-07C1-4212-7B2D-9BBB0CBB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834-CD58-2847-8F68-E823D1BE0C0D}" type="datetime1">
              <a:rPr lang="en-US" smtClean="0"/>
              <a:t>11/16/24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B59CE-861F-5CDB-22D0-80BF25E3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04CB-498D-5C8A-E439-A7BCDBE2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549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E014-A393-3482-FA5A-889549D9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972A-DDBD-2B48-9B02-3F943DDD1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F10D-9F1A-09C5-D44D-BFA3878E5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F219-7C9E-0058-9597-E702BE6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DB24-5EE5-E84F-A6AC-8D6EC54B459D}" type="datetime1">
              <a:rPr lang="en-US" smtClean="0"/>
              <a:t>11/16/24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F233-6190-6C52-85E9-187E28D1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04F32-AEFF-6F8A-B081-CD02D0FF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2334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61C7-DCDC-F93B-060B-948EF81C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6FBB5-8681-201C-2598-043C9D77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F0EDE-8928-00F6-F0A9-FD3743FE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E2204-AFB5-723F-425B-BADDBA622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9821A-501A-A9FD-7627-E258563D0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CE0CE-0EF5-542C-C72B-CE4E8D93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B6AF-6640-DB46-AB19-47A3B95C0824}" type="datetime1">
              <a:rPr lang="en-US" smtClean="0"/>
              <a:t>11/16/24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4EC60-9E3E-E128-9A17-3DA58230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22A1A-9B45-D2FE-2AB7-948D7BF4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037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218C-6A85-10AF-9CF6-D3016BA4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B1B1B-D339-5FC7-B801-8C845337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878D-9332-A240-8F8B-4EEFE10CABBB}" type="datetime1">
              <a:rPr lang="en-US" smtClean="0"/>
              <a:t>11/16/24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9723-5B7E-3C55-BF5A-05CC57BA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9D769-65BF-1761-1307-1EA3C75E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159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CC913-65C3-2F8A-0C63-666BCF88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BC54-8AFA-E746-A633-6CCFA355CF1F}" type="datetime1">
              <a:rPr lang="en-US" smtClean="0"/>
              <a:t>11/16/24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D6B47-CE14-9C70-62E1-0F877795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203CA-889E-5EE5-3020-BC73EC06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039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4D3C-2A1E-19FF-640E-C3430AAA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07697-52DC-0416-CA43-78F21410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3980-13F2-2F2C-A12A-1CBB2CAA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40828-D3F2-B7D4-2F6C-F6073B0D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ECAF-9AA4-644F-90CF-C3F401B120BB}" type="datetime1">
              <a:rPr lang="en-US" smtClean="0"/>
              <a:t>11/16/24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0EE9A-5BC0-7469-1A06-09339D59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7DB1-7A79-F5E0-FD37-CC2D23A7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7772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0468-5057-C3EC-17D9-AF007CD9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0F6474-2CEC-5B14-39D9-609DBA18B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02FB6-5CDA-247A-C4FF-7CDDEE70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53F31-C93A-4CC5-2FB9-70571933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96AF-43F9-7140-800C-861F8988A32F}" type="datetime1">
              <a:rPr lang="en-US" smtClean="0"/>
              <a:t>11/16/24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9DA8-20C6-4D8F-C824-7433ADD6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1FEF-2392-78C3-155A-D35393F6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75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BAC23-5984-0AF2-D851-EE82CBA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73884-EC19-5568-5664-D976CEEEA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E16C-AE4A-7F5D-1B58-CD521BBD1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0C52D-758E-6C46-AED0-1AEC3F6B3618}" type="datetime1">
              <a:rPr lang="en-US" smtClean="0"/>
              <a:t>11/16/24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ADF3-9936-C2D0-5C60-98628D64A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8080-BA09-AA27-2804-36304931F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0C431-FB59-5241-9837-9D94F974831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27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blepath.com/data-science/data-preprocessing-phase" TargetMode="External"/><Relationship Id="rId2" Type="http://schemas.openxmlformats.org/officeDocument/2006/relationships/hyperlink" Target="https://en.wikipedia.org/wiki/Missing_data#:~:text=In%20statistics%2C%20missing%20data%2C%20or,be%20drawn%20from%20the%20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2"/>
            <a:ext cx="5269447" cy="6857999"/>
          </a:xfrm>
          <a:prstGeom prst="rect">
            <a:avLst/>
          </a:prstGeom>
        </p:spPr>
      </p:pic>
      <p:pic>
        <p:nvPicPr>
          <p:cNvPr id="11" name="Picture 3" descr="D:\Users\Admin\Downloads\Attachments_fill.rg@gmail.com_2016-10-19_22-56-06\star_e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170" y="471325"/>
            <a:ext cx="4288367" cy="4205817"/>
          </a:xfrm>
          <a:prstGeom prst="rect">
            <a:avLst/>
          </a:prstGeom>
          <a:noFill/>
        </p:spPr>
      </p:pic>
      <p:pic>
        <p:nvPicPr>
          <p:cNvPr id="12" name="Picture 2" descr="D:\Users\Admin\Downloads\Attachments_fill.rg@gmail.com_2016-10-19_22-56-06\logo_white_e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6064" y="5637245"/>
            <a:ext cx="1632181" cy="61256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C47814-5A0E-99A7-3959-87D67EFF607C}"/>
              </a:ext>
            </a:extLst>
          </p:cNvPr>
          <p:cNvSpPr txBox="1"/>
          <p:nvPr/>
        </p:nvSpPr>
        <p:spPr>
          <a:xfrm>
            <a:off x="5781617" y="2190443"/>
            <a:ext cx="5855691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Data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6B64C-55F5-4304-B06F-2856FB76D7B9}"/>
              </a:ext>
            </a:extLst>
          </p:cNvPr>
          <p:cNvSpPr txBox="1"/>
          <p:nvPr/>
        </p:nvSpPr>
        <p:spPr>
          <a:xfrm>
            <a:off x="6074738" y="4677142"/>
            <a:ext cx="526944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867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Luu Minh Sao Khue</a:t>
            </a:r>
            <a:endParaRPr lang="en-US" sz="1867" i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endParaRPr>
          </a:p>
          <a:p>
            <a:pPr algn="ctr"/>
            <a:r>
              <a:rPr lang="en-US" sz="1867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Department of Mathematics and Mechanics</a:t>
            </a:r>
          </a:p>
        </p:txBody>
      </p:sp>
    </p:spTree>
    <p:extLst>
      <p:ext uri="{BB962C8B-B14F-4D97-AF65-F5344CB8AC3E}">
        <p14:creationId xmlns:p14="http://schemas.microsoft.com/office/powerpoint/2010/main" val="316645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EE24-4632-ACC1-8CC9-6C99F1C4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Representation and Format Issues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714F-504F-77D1-F8C1-E4709D57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Inconsistent Formatting:</a:t>
            </a:r>
            <a:r>
              <a:rPr lang="en-US" dirty="0"/>
              <a:t> Variations in data formats (e.g., dates or units) lead to processing errors.</a:t>
            </a:r>
          </a:p>
          <a:p>
            <a:r>
              <a:rPr lang="en-US" b="1" dirty="0"/>
              <a:t>Heterogeneous Data Sources:</a:t>
            </a:r>
            <a:r>
              <a:rPr lang="en-US" dirty="0"/>
              <a:t> Data from different sources with varied formats and structures complicate integration.</a:t>
            </a:r>
          </a:p>
          <a:p>
            <a:r>
              <a:rPr lang="en-US" b="1" dirty="0"/>
              <a:t>Unstructured Data:</a:t>
            </a:r>
            <a:r>
              <a:rPr lang="en-US" dirty="0"/>
              <a:t> Text, images, or audio need special processing for machine learning.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FA2F-72A1-E395-E633-E6FAB02E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2710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34A7-80E0-F0E3-3C3A-F48E6CE7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b="1" dirty="0"/>
              <a:t>Data Privacy and Security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9E01-0420-1D2D-237E-DEF7B87F0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Privacy Concerns:</a:t>
            </a:r>
            <a:r>
              <a:rPr lang="en-US" dirty="0"/>
              <a:t> Sensitive information must be anonymized or handled carefully.</a:t>
            </a:r>
          </a:p>
          <a:p>
            <a:r>
              <a:rPr lang="en-US" b="1" dirty="0"/>
              <a:t>Data Protection Laws:</a:t>
            </a:r>
            <a:r>
              <a:rPr lang="en-US" dirty="0"/>
              <a:t> Compliance with regulations like GDPR or HIPAA is necessary.</a:t>
            </a:r>
          </a:p>
          <a:p>
            <a:r>
              <a:rPr lang="en-US" b="1" dirty="0"/>
              <a:t>Security Issues:</a:t>
            </a:r>
            <a:r>
              <a:rPr lang="en-US" dirty="0"/>
              <a:t> Data breaches or leaks can compromise sensitive datasets.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38BFF-CC52-E8D7-241D-0A978DB9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1342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3582-838E-6CCD-268C-CE712B7D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Labeling and Annotation Challenges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1AA-0168-3826-9A0B-FF362969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Inadequate Labeling:</a:t>
            </a:r>
            <a:r>
              <a:rPr lang="en-US" dirty="0"/>
              <a:t> Small or incorrectly labeled datasets reduce model quality.</a:t>
            </a:r>
          </a:p>
          <a:p>
            <a:r>
              <a:rPr lang="en-US" b="1" dirty="0"/>
              <a:t>Expensive Labeling Processes:</a:t>
            </a:r>
            <a:r>
              <a:rPr lang="en-US" dirty="0"/>
              <a:t> Human annotations, especially in specialized fields (e.g., medical), are costly.</a:t>
            </a:r>
          </a:p>
          <a:p>
            <a:r>
              <a:rPr lang="en-US" b="1" dirty="0"/>
              <a:t>Class Ambiguity:</a:t>
            </a:r>
            <a:r>
              <a:rPr lang="en-US" dirty="0"/>
              <a:t> Ambiguous labels make it hard for models to learn accurately.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5AD7D-BBF8-F0E5-738C-7C2AA962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37414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2C39-E0A0-271B-5D1E-3AC4A337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latin typeface="Avenir Next LT Pro" panose="020B0504020202020204" pitchFamily="34" charset="77"/>
              </a:rPr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3C309-6A24-C16A-9569-8B5B60094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4ABE5-CB23-C2E0-977A-534446E8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5671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083F-6613-13A5-8A2A-E79CF57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latin typeface="Avenir Next LT Pro" panose="020B0504020202020204" pitchFamily="34" charset="77"/>
              </a:rPr>
              <a:t>What is data preprocessing?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81ABF-BA2D-50B8-B183-C008B078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13</a:t>
            </a:fld>
            <a:endParaRPr lang="en-V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85FC68-6F7F-2E16-5BB5-8B03B0D9C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185093"/>
              </p:ext>
            </p:extLst>
          </p:nvPr>
        </p:nvGraphicFramePr>
        <p:xfrm>
          <a:off x="2621756" y="1707356"/>
          <a:ext cx="6948488" cy="463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156D356E-E699-B684-2E9B-80261A874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0244" y="2994819"/>
            <a:ext cx="2028825" cy="2028825"/>
          </a:xfrm>
          <a:prstGeom prst="rect">
            <a:avLst/>
          </a:prstGeom>
        </p:spPr>
      </p:pic>
      <p:pic>
        <p:nvPicPr>
          <p:cNvPr id="11" name="Graphic 10" descr="Server outline">
            <a:extLst>
              <a:ext uri="{FF2B5EF4-FFF2-40B4-BE49-F238E27FC236}">
                <a16:creationId xmlns:a16="http://schemas.microsoft.com/office/drawing/2014/main" id="{DED8A9DD-7B25-BD8A-F411-C5880D8E9A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2931" y="3181747"/>
            <a:ext cx="1654969" cy="16549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0EC5BE-914B-4FC0-372B-E68BD4FA5B14}"/>
              </a:ext>
            </a:extLst>
          </p:cNvPr>
          <p:cNvCxnSpPr/>
          <p:nvPr/>
        </p:nvCxnSpPr>
        <p:spPr>
          <a:xfrm>
            <a:off x="2247900" y="4009231"/>
            <a:ext cx="1252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7AF304-2298-5720-AC2A-A8B2035DE983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8715375" y="4023519"/>
            <a:ext cx="854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8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870D-A77D-E76B-FF97-DD2BE7D9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9D8A-1A78-3247-D0B2-59E715C9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Link: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luumsk</a:t>
            </a:r>
            <a:r>
              <a:rPr lang="en-US" dirty="0"/>
              <a:t>/NSU_ML/blob/main/Labs/lab2a.ipynb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BD58E-6645-02FB-84E7-339D24C1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81532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F4C2-D96A-2E13-0D68-7A68083C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67B8-213A-763F-A472-1E8300A7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https://en.wikipedia.org/wiki/Missing_data#:~:text=In%20statistics%2C%20missing%20data%2C%20or,be%20drawn%20from%20the%20d</a:t>
            </a:r>
            <a:endParaRPr lang="en-US" dirty="0"/>
          </a:p>
          <a:p>
            <a:r>
              <a:rPr lang="en-US" dirty="0">
                <a:hlinkClick r:id="rId3"/>
              </a:rPr>
              <a:t>https://www.scalablepath.com/data-science/data-preprocessing-phase</a:t>
            </a:r>
            <a:endParaRPr lang="en-US" dirty="0"/>
          </a:p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031CC-9613-4F5B-EADA-F192D688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076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7548-C2F0-30CD-0823-2A7EB9DC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F176-5A4A-6520-E483-82F7F3138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l Nile" pitchFamily="2" charset="-78"/>
              </a:rPr>
              <a:t>Data challenges in Machine Learning</a:t>
            </a:r>
          </a:p>
          <a:p>
            <a:r>
              <a:rPr lang="en-VN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Al Nile" pitchFamily="2" charset="-78"/>
              </a:rPr>
              <a:t>Data preprocessing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3598E-5CAF-6EA5-20D8-3B8DEB60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8479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B7DE-CFEA-48FE-E0A9-25B01350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latin typeface="Avenir Next LT Pro" panose="020B0504020202020204" pitchFamily="34" charset="77"/>
              </a:rPr>
              <a:t>Data in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F9EED-7DCC-4C0A-44BD-CCF58DA15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796D3-BF5E-B54F-EAED-E235B227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039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FDCD-7EC5-DC58-035B-78715298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venir Next LT Pro" panose="020B0504020202020204" pitchFamily="34" charset="77"/>
              </a:rPr>
              <a:t>The Importance of Data in Machine Learning</a:t>
            </a:r>
            <a:endParaRPr lang="en-VN" sz="4000" dirty="0">
              <a:latin typeface="Avenir Next LT Pro" panose="020B0504020202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25805-B518-1401-54E5-795D34412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77"/>
              </a:rPr>
              <a:t>Data is the Foundation</a:t>
            </a:r>
            <a:br>
              <a:rPr lang="en-US" dirty="0">
                <a:latin typeface="Avenir Next LT Pro" panose="020B0504020202020204" pitchFamily="34" charset="77"/>
              </a:rPr>
            </a:br>
            <a:r>
              <a:rPr lang="en-US" dirty="0">
                <a:latin typeface="Avenir Next LT Pro" panose="020B0504020202020204" pitchFamily="34" charset="77"/>
              </a:rPr>
              <a:t>Models rely on data to learn and make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77"/>
              </a:rPr>
              <a:t>Quality Matters</a:t>
            </a:r>
            <a:br>
              <a:rPr lang="en-US" dirty="0">
                <a:latin typeface="Avenir Next LT Pro" panose="020B0504020202020204" pitchFamily="34" charset="77"/>
              </a:rPr>
            </a:br>
            <a:r>
              <a:rPr lang="en-US" dirty="0">
                <a:latin typeface="Avenir Next LT Pro" panose="020B0504020202020204" pitchFamily="34" charset="77"/>
              </a:rPr>
              <a:t>High-quality data = accurate models; poor data = inaccurate, biased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77"/>
              </a:rPr>
              <a:t>Better Decisions</a:t>
            </a:r>
            <a:br>
              <a:rPr lang="en-US" dirty="0">
                <a:latin typeface="Avenir Next LT Pro" panose="020B0504020202020204" pitchFamily="34" charset="77"/>
              </a:rPr>
            </a:br>
            <a:r>
              <a:rPr lang="en-US" dirty="0">
                <a:latin typeface="Avenir Next LT Pro" panose="020B0504020202020204" pitchFamily="34" charset="77"/>
              </a:rPr>
              <a:t>Clean data leads to useful insights that support better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77"/>
              </a:rPr>
              <a:t>Reduces Bias</a:t>
            </a:r>
            <a:br>
              <a:rPr lang="en-US" dirty="0">
                <a:latin typeface="Avenir Next LT Pro" panose="020B0504020202020204" pitchFamily="34" charset="77"/>
              </a:rPr>
            </a:br>
            <a:r>
              <a:rPr lang="en-US" dirty="0">
                <a:latin typeface="Avenir Next LT Pro" panose="020B0504020202020204" pitchFamily="34" charset="77"/>
              </a:rPr>
              <a:t>Representative data helps ensure fair and ethical AI outcomes.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Takeaway: "Good data = Good models."</a:t>
            </a:r>
          </a:p>
          <a:p>
            <a:pPr marL="0" indent="0">
              <a:buNone/>
            </a:pPr>
            <a:endParaRPr lang="en-VN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A005D-4948-878B-424E-8291861D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2107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09A2-D631-C485-88D4-0708D75B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venir Next LT Pro" panose="020B0504020202020204" pitchFamily="34" charset="77"/>
              </a:rPr>
              <a:t>The Importance of Data in Machine Learning</a:t>
            </a:r>
            <a:endParaRPr lang="en-VN" sz="4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D8DCB2A-506C-665A-3503-F15E35CBC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3503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042D-B9F2-2093-B716-EDCB716A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5168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C55D-11AF-B527-88E6-0AB6D0CE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>
                <a:latin typeface="Avenir Next LT Pro" panose="020B0504020202020204" pitchFamily="34" charset="77"/>
              </a:rPr>
              <a:t>Data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A943-DF3E-9CA6-AA62-90CC8967A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759DF-4448-8845-EA5A-52C840A6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6589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54B2-54EF-381B-1885-BF208D0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77"/>
              </a:rPr>
              <a:t>1. Quality and Integrity Challenges</a:t>
            </a:r>
            <a:endParaRPr lang="en-VN" dirty="0">
              <a:latin typeface="Avenir Next LT Pro" panose="020B0504020202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B289-B2CA-DDAB-0B64-E24AAD92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Missing Data: Data is often incomplete due to unrecorded values or errors during collection.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Noisy Data: Data with random errors or noise, often requiring cleaning or denoising techniques.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Outliers: Extreme values that can distort models, particularly in sensitive algorithms.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Duplicate Data: Multiple records for the same entity can bias the model by giving undue weight to certain information.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Incorrect Labels: Mislabeling in supervised datasets can confuse models and reduce accuracy.</a:t>
            </a:r>
            <a:endParaRPr lang="en-VN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D6C9-7AF5-8F9D-16E6-EAD68928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6071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D0B3-0D99-2670-B173-FA39A117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77"/>
              </a:rPr>
              <a:t>2. Data Distribution Challenges</a:t>
            </a:r>
            <a:endParaRPr lang="en-VN" dirty="0">
              <a:latin typeface="Avenir Next LT Pro" panose="020B0504020202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A7717-B681-F43B-9F3A-812BAE53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77"/>
              </a:rPr>
              <a:t>Imbalanced Data: Disproportionate representation of classes, which can bias models toward the majority class.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Skewed Data Distribution: Highly skewed features can impact model accuracy, especially for algorithms assuming normal distributions.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Class Boundary Overlap: Poorly defined boundaries between classes make classification challenging.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Temporal Drift (Concept Drift): Statistical properties of data change over time, causing models to become outdated.</a:t>
            </a:r>
            <a:endParaRPr lang="en-VN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729F-7418-79DC-381E-F7A94986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9357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BE30-9353-DBCE-C9B4-2DD61602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77"/>
              </a:rPr>
              <a:t>3. Feature-Related Issues</a:t>
            </a:r>
            <a:endParaRPr lang="en-VN" dirty="0">
              <a:latin typeface="Avenir Next LT Pro" panose="020B0504020202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FD79-51A5-0FC7-0D2E-F167E7B1C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77"/>
              </a:rPr>
              <a:t>Irrelevant Features: Non-informative features add noise to model training.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High Dimensionality (Curse of Dimensionality): Too many features increase computational complexity and the risk of overfitting.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Feature Interactions: Complex relationships between features can be hard to capture.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Class Boundary Overlap: Overlapping features make it hard for models to distinguish between classes.</a:t>
            </a:r>
            <a:endParaRPr lang="en-VN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5989B-A76C-8F16-9B21-EB295F16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C431-FB59-5241-9837-9D94F974831B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359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4012</TotalTime>
  <Words>600</Words>
  <Application>Microsoft Macintosh PowerPoint</Application>
  <PresentationFormat>Widescreen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Avenir Next LT Pro</vt:lpstr>
      <vt:lpstr>Office Theme</vt:lpstr>
      <vt:lpstr>PowerPoint Presentation</vt:lpstr>
      <vt:lpstr>Overview</vt:lpstr>
      <vt:lpstr>Data in Machine Learning</vt:lpstr>
      <vt:lpstr>The Importance of Data in Machine Learning</vt:lpstr>
      <vt:lpstr>The Importance of Data in Machine Learning</vt:lpstr>
      <vt:lpstr>Data Challenges</vt:lpstr>
      <vt:lpstr>1. Quality and Integrity Challenges</vt:lpstr>
      <vt:lpstr>2. Data Distribution Challenges</vt:lpstr>
      <vt:lpstr>3. Feature-Related Issues</vt:lpstr>
      <vt:lpstr>4. Data Representation and Format Issues</vt:lpstr>
      <vt:lpstr>6. Data Privacy and Security</vt:lpstr>
      <vt:lpstr>7. Labeling and Annotation Challenges</vt:lpstr>
      <vt:lpstr>Data Preprocessing</vt:lpstr>
      <vt:lpstr>What is data preprocessing?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Khue Luu</dc:creator>
  <cp:lastModifiedBy>Khue Luu</cp:lastModifiedBy>
  <cp:revision>6</cp:revision>
  <dcterms:created xsi:type="dcterms:W3CDTF">2024-11-10T01:56:50Z</dcterms:created>
  <dcterms:modified xsi:type="dcterms:W3CDTF">2024-11-16T11:15:23Z</dcterms:modified>
</cp:coreProperties>
</file>