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sldIdLst>
    <p:sldId id="256" r:id="rId5"/>
    <p:sldId id="258" r:id="rId6"/>
    <p:sldId id="276" r:id="rId7"/>
    <p:sldId id="27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718"/>
  </p:normalViewPr>
  <p:slideViewPr>
    <p:cSldViewPr snapToGrid="0">
      <p:cViewPr varScale="1">
        <p:scale>
          <a:sx n="58" d="100"/>
          <a:sy n="58" d="100"/>
        </p:scale>
        <p:origin x="77" y="590"/>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Presentation title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Mirjam Nilsson</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822935" y="1086402"/>
            <a:ext cx="9779183" cy="1325563"/>
          </a:xfrm>
        </p:spPr>
        <p:txBody>
          <a:bodyPr/>
          <a:lstStyle/>
          <a:p>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Calibri" panose="020F0502020204030204" pitchFamily="34" charset="0"/>
                <a:ea typeface="Calibri" panose="020F0502020204030204" pitchFamily="34" charset="0"/>
                <a:cs typeface="Times New Roman" panose="02020603050405020304" pitchFamily="18" charset="0"/>
              </a:rPr>
              <a:t>Whistle blowing defined:</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t>We empower organizations to foster collaborative thinking to further drive workplace innovation. By closing the loop and leveraging agile frameworks, we help business grow organically and foster a consumer first mindset.</a:t>
            </a:r>
            <a:br>
              <a:rPr lang="en-US" sz="1000" dirty="0"/>
            </a:br>
            <a:endParaRPr lang="en-US" sz="3600"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251792" y="2305879"/>
            <a:ext cx="10694884" cy="3783772"/>
          </a:xfrm>
        </p:spPr>
        <p:txBody>
          <a:bodyPr vert="horz" lIns="91440" tIns="45720" rIns="91440" bIns="45720" rtlCol="0" anchor="t">
            <a:normAutofit fontScale="85000" lnSpcReduction="20000"/>
          </a:bodyPr>
          <a:lstStyle/>
          <a:p>
            <a:r>
              <a:rPr lang="en-US" dirty="0"/>
              <a:t>Examples of situations where whistle-blowing may occur include:</a:t>
            </a:r>
          </a:p>
          <a:p>
            <a:r>
              <a:rPr lang="en-US" dirty="0"/>
              <a:t>1.	Corporate Fraud </a:t>
            </a:r>
          </a:p>
          <a:p>
            <a:r>
              <a:rPr lang="en-US" dirty="0"/>
              <a:t>2.	Safety Hazards</a:t>
            </a:r>
          </a:p>
          <a:p>
            <a:r>
              <a:rPr lang="en-US" dirty="0"/>
              <a:t>3.	Environmental Pollution</a:t>
            </a:r>
          </a:p>
          <a:p>
            <a:r>
              <a:rPr lang="en-US" dirty="0"/>
              <a:t>4.	Government Corruption </a:t>
            </a:r>
          </a:p>
          <a:p>
            <a:r>
              <a:rPr lang="en-US" dirty="0"/>
              <a:t>5.	Healthcare Misconduct </a:t>
            </a:r>
          </a:p>
          <a:p>
            <a:r>
              <a:rPr lang="en-US" dirty="0"/>
              <a:t>6.	Academic Misconduct</a:t>
            </a:r>
          </a:p>
          <a:p>
            <a:endParaRPr lang="en-US" dirty="0"/>
          </a:p>
        </p:txBody>
      </p:sp>
      <p:pic>
        <p:nvPicPr>
          <p:cNvPr id="12" name="Picture 11">
            <a:extLst>
              <a:ext uri="{FF2B5EF4-FFF2-40B4-BE49-F238E27FC236}">
                <a16:creationId xmlns:a16="http://schemas.microsoft.com/office/drawing/2014/main" id="{BF23642B-03A4-E4E1-1E7C-66EA5C9FCB3E}"/>
              </a:ext>
            </a:extLst>
          </p:cNvPr>
          <p:cNvPicPr>
            <a:picLocks noChangeAspect="1"/>
          </p:cNvPicPr>
          <p:nvPr/>
        </p:nvPicPr>
        <p:blipFill>
          <a:blip r:embed="rId2"/>
          <a:stretch>
            <a:fillRect/>
          </a:stretch>
        </p:blipFill>
        <p:spPr>
          <a:xfrm>
            <a:off x="6573077" y="3285425"/>
            <a:ext cx="4678423" cy="2522616"/>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89114" y="926756"/>
            <a:ext cx="9820240" cy="1245774"/>
          </a:xfrm>
        </p:spPr>
        <p:txBody>
          <a:bodyPr/>
          <a:lstStyle/>
          <a:p>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2000" dirty="0">
                <a:effectLst/>
                <a:latin typeface="Calibri" panose="020F0502020204030204" pitchFamily="34" charset="0"/>
                <a:ea typeface="Calibri" panose="020F0502020204030204" pitchFamily="34" charset="0"/>
                <a:cs typeface="Times New Roman" panose="02020603050405020304" pitchFamily="18" charset="0"/>
              </a:rPr>
            </a:br>
            <a:br>
              <a:rPr lang="en-US" sz="1000" dirty="0"/>
            </a:br>
            <a:r>
              <a:rPr lang="en-US" sz="1800" dirty="0">
                <a:latin typeface="Arial" panose="020B0604020202020204" pitchFamily="34" charset="0"/>
                <a:cs typeface="Arial" panose="020B0604020202020204" pitchFamily="34" charset="0"/>
              </a:rPr>
              <a:t>Loyalty Defined:</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Loyalty is a sense of commitment, allegiance, or devotion to a person, group, or cause. In the context of organizations, loyalty is an important characteristic that is valued by employers and often expected of employees</a:t>
            </a:r>
            <a:br>
              <a:rPr lang="en-US" sz="1800" dirty="0"/>
            </a:br>
            <a:endParaRPr lang="en-US" sz="1800"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251792" y="2305879"/>
            <a:ext cx="10694884" cy="3783772"/>
          </a:xfrm>
        </p:spPr>
        <p:txBody>
          <a:bodyPr vert="horz" lIns="91440" tIns="45720" rIns="91440" bIns="45720" rtlCol="0" anchor="t">
            <a:normAutofit/>
          </a:bodyPr>
          <a:lstStyle/>
          <a:p>
            <a:pPr>
              <a:spcBef>
                <a:spcPts val="1500"/>
              </a:spcBef>
              <a:spcAft>
                <a:spcPts val="1500"/>
              </a:spcAft>
            </a:pPr>
            <a:r>
              <a:rPr lang="en-IN" sz="2000" dirty="0">
                <a:effectLst/>
                <a:latin typeface="Arial" panose="020B0604020202020204" pitchFamily="34" charset="0"/>
                <a:ea typeface="Times New Roman" panose="02020603050405020304" pitchFamily="18" charset="0"/>
                <a:cs typeface="Arial" panose="020B0604020202020204" pitchFamily="34" charset="0"/>
              </a:rPr>
              <a:t>The role of loyalty in organizations can be seen in various ways:-</a:t>
            </a:r>
          </a:p>
          <a:p>
            <a:pPr marL="342900" lvl="0" indent="-342900">
              <a:tabLst>
                <a:tab pos="457200" algn="l"/>
              </a:tabLst>
            </a:pPr>
            <a:r>
              <a:rPr lang="en-IN" sz="2000" dirty="0">
                <a:effectLst/>
                <a:latin typeface="Arial" panose="020B0604020202020204" pitchFamily="34" charset="0"/>
                <a:ea typeface="Times New Roman" panose="02020603050405020304" pitchFamily="18" charset="0"/>
                <a:cs typeface="Arial" panose="020B0604020202020204" pitchFamily="34" charset="0"/>
              </a:rPr>
              <a:t>1. Employee Retention</a:t>
            </a:r>
          </a:p>
          <a:p>
            <a:pPr marL="342900" lvl="0" indent="-342900">
              <a:tabLst>
                <a:tab pos="457200" algn="l"/>
              </a:tabLst>
            </a:pPr>
            <a:r>
              <a:rPr lang="en-IN" sz="2000" dirty="0">
                <a:effectLst/>
                <a:latin typeface="Arial" panose="020B0604020202020204" pitchFamily="34" charset="0"/>
                <a:ea typeface="Times New Roman" panose="02020603050405020304" pitchFamily="18" charset="0"/>
                <a:cs typeface="Arial" panose="020B0604020202020204" pitchFamily="34" charset="0"/>
              </a:rPr>
              <a:t>2. Productivity and Performance </a:t>
            </a:r>
          </a:p>
          <a:p>
            <a:pPr marL="342900" lvl="0" indent="-342900">
              <a:tabLst>
                <a:tab pos="457200" algn="l"/>
              </a:tabLst>
            </a:pPr>
            <a:r>
              <a:rPr lang="en-IN" sz="2000" dirty="0">
                <a:effectLst/>
                <a:latin typeface="Arial" panose="020B0604020202020204" pitchFamily="34" charset="0"/>
                <a:ea typeface="Times New Roman" panose="02020603050405020304" pitchFamily="18" charset="0"/>
                <a:cs typeface="Arial" panose="020B0604020202020204" pitchFamily="34" charset="0"/>
              </a:rPr>
              <a:t>3. Company Culture</a:t>
            </a:r>
          </a:p>
          <a:p>
            <a:pPr marL="342900" lvl="0" indent="-342900">
              <a:tabLst>
                <a:tab pos="457200" algn="l"/>
              </a:tabLst>
            </a:pPr>
            <a:r>
              <a:rPr lang="en-IN" sz="2000" dirty="0">
                <a:effectLst/>
                <a:latin typeface="Arial" panose="020B0604020202020204" pitchFamily="34" charset="0"/>
                <a:ea typeface="Times New Roman" panose="02020603050405020304" pitchFamily="18" charset="0"/>
                <a:cs typeface="Arial" panose="020B0604020202020204" pitchFamily="34" charset="0"/>
              </a:rPr>
              <a:t> 4. Brand Reputation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pic>
        <p:nvPicPr>
          <p:cNvPr id="8" name="Picture 7">
            <a:extLst>
              <a:ext uri="{FF2B5EF4-FFF2-40B4-BE49-F238E27FC236}">
                <a16:creationId xmlns:a16="http://schemas.microsoft.com/office/drawing/2014/main" id="{B7C4079F-0D85-83BA-57A4-146885738E59}"/>
              </a:ext>
            </a:extLst>
          </p:cNvPr>
          <p:cNvPicPr>
            <a:picLocks noChangeAspect="1"/>
          </p:cNvPicPr>
          <p:nvPr/>
        </p:nvPicPr>
        <p:blipFill>
          <a:blip r:embed="rId2"/>
          <a:stretch>
            <a:fillRect/>
          </a:stretch>
        </p:blipFill>
        <p:spPr>
          <a:xfrm>
            <a:off x="6096000" y="3277657"/>
            <a:ext cx="5311600" cy="2370025"/>
          </a:xfrm>
          <a:prstGeom prst="rect">
            <a:avLst/>
          </a:prstGeom>
        </p:spPr>
      </p:pic>
    </p:spTree>
    <p:extLst>
      <p:ext uri="{BB962C8B-B14F-4D97-AF65-F5344CB8AC3E}">
        <p14:creationId xmlns:p14="http://schemas.microsoft.com/office/powerpoint/2010/main" val="4253243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251792" y="2305879"/>
            <a:ext cx="10694884" cy="3783772"/>
          </a:xfrm>
        </p:spPr>
        <p:txBody>
          <a:bodyPr vert="horz" lIns="91440" tIns="45720" rIns="91440" bIns="45720" rtlCol="0" anchor="t">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2000" dirty="0">
                <a:solidFill>
                  <a:srgbClr val="D1D5DB"/>
                </a:solidFill>
                <a:latin typeface="Arial" panose="020B0604020202020204" pitchFamily="34" charset="0"/>
                <a:ea typeface="Calibri" panose="020F0502020204030204" pitchFamily="34" charset="0"/>
                <a:cs typeface="Arial" panose="020B0604020202020204" pitchFamily="34" charset="0"/>
              </a:rPr>
              <a:t>E</a:t>
            </a:r>
            <a:r>
              <a:rPr lang="en-IN" sz="2000" dirty="0">
                <a:solidFill>
                  <a:srgbClr val="D1D5DB"/>
                </a:solidFill>
                <a:effectLst/>
                <a:latin typeface="Arial" panose="020B0604020202020204" pitchFamily="34" charset="0"/>
                <a:ea typeface="Calibri" panose="020F0502020204030204" pitchFamily="34" charset="0"/>
                <a:cs typeface="Arial" panose="020B0604020202020204" pitchFamily="34" charset="0"/>
              </a:rPr>
              <a:t>mployees can balance whistle-blowing and loyalty by understanding their company's policies, weighing the consequences, seeking guidance, being objective, maintaining confidentiality, and being prepared for potential consequences. Ultimately, it is important for employees to act in the best interest of the organization and the greater good, while also protecting their own interests and well-being.</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5" name="Title 4">
            <a:extLst>
              <a:ext uri="{FF2B5EF4-FFF2-40B4-BE49-F238E27FC236}">
                <a16:creationId xmlns:a16="http://schemas.microsoft.com/office/drawing/2014/main" id="{69CC2B90-8B20-CC86-9F7D-C99E0182D25B}"/>
              </a:ext>
            </a:extLst>
          </p:cNvPr>
          <p:cNvSpPr>
            <a:spLocks noGrp="1"/>
          </p:cNvSpPr>
          <p:nvPr>
            <p:ph type="title"/>
          </p:nvPr>
        </p:nvSpPr>
        <p:spPr>
          <a:xfrm>
            <a:off x="862692" y="632791"/>
            <a:ext cx="9779183" cy="1325563"/>
          </a:xfrm>
        </p:spPr>
        <p:txBody>
          <a:bodyPr/>
          <a:lstStyle/>
          <a:p>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2800" dirty="0">
                <a:effectLst/>
                <a:latin typeface="Arial" panose="020B0604020202020204" pitchFamily="34" charset="0"/>
                <a:ea typeface="Calibri" panose="020F0502020204030204" pitchFamily="34" charset="0"/>
                <a:cs typeface="Arial" panose="020B0604020202020204" pitchFamily="34" charset="0"/>
              </a:rPr>
              <a:t>Balancing Whistle-blowing and Loyalty: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692807"/>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58</TotalTime>
  <Words>236</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Tenorite</vt:lpstr>
      <vt:lpstr>Office Theme</vt:lpstr>
      <vt:lpstr>Presentation title</vt:lpstr>
      <vt:lpstr> Whistle blowing defined: We empower organizations to foster collaborative thinking to further drive workplace innovation. By closing the loop and leveraging agile frameworks, we help business grow organically and foster a consumer first mindset. </vt:lpstr>
      <vt:lpstr>   Loyalty Defined: Loyalty is a sense of commitment, allegiance, or devotion to a person, group, or cause. In the context of organizations, loyalty is an important characteristic that is valued by employers and often expected of employees </vt:lpstr>
      <vt:lpstr>   Balancing Whistle-blowing and Loyalty: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AryanOP Bade</dc:creator>
  <cp:lastModifiedBy>AryanOP Bade</cp:lastModifiedBy>
  <cp:revision>2</cp:revision>
  <dcterms:created xsi:type="dcterms:W3CDTF">2023-04-03T13:59:29Z</dcterms:created>
  <dcterms:modified xsi:type="dcterms:W3CDTF">2023-04-03T14:58:22Z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