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79" r:id="rId21"/>
    <p:sldId id="280" r:id="rId22"/>
    <p:sldId id="281" r:id="rId23"/>
    <p:sldId id="282" r:id="rId24"/>
    <p:sldId id="283" r:id="rId25"/>
    <p:sldId id="275" r:id="rId26"/>
    <p:sldId id="284" r:id="rId27"/>
    <p:sldId id="285" r:id="rId28"/>
    <p:sldId id="286" r:id="rId29"/>
    <p:sldId id="287" r:id="rId30"/>
    <p:sldId id="27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77013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7F3F58-E5B2-4976-BB0A-EC02C0563E9D}"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252431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3148827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5794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1472117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3992505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359910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3328173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348994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349328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140569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7F3F58-E5B2-4976-BB0A-EC02C0563E9D}"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406738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7F3F58-E5B2-4976-BB0A-EC02C0563E9D}"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56889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326917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21510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A7F3F58-E5B2-4976-BB0A-EC02C0563E9D}" type="datetimeFigureOut">
              <a:rPr lang="en-US" smtClean="0"/>
              <a:t>5/26/2019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241579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7F3F58-E5B2-4976-BB0A-EC02C0563E9D}"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4B360-83C3-4B78-A511-3CF0D7F454E1}" type="slidenum">
              <a:rPr lang="en-US" smtClean="0"/>
              <a:t>‹#›</a:t>
            </a:fld>
            <a:endParaRPr lang="en-US"/>
          </a:p>
        </p:txBody>
      </p:sp>
    </p:spTree>
    <p:extLst>
      <p:ext uri="{BB962C8B-B14F-4D97-AF65-F5344CB8AC3E}">
        <p14:creationId xmlns:p14="http://schemas.microsoft.com/office/powerpoint/2010/main" val="135298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7F3F58-E5B2-4976-BB0A-EC02C0563E9D}" type="datetimeFigureOut">
              <a:rPr lang="en-US" smtClean="0"/>
              <a:t>5/26/2019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B4B360-83C3-4B78-A511-3CF0D7F454E1}" type="slidenum">
              <a:rPr lang="en-US" smtClean="0"/>
              <a:t>‹#›</a:t>
            </a:fld>
            <a:endParaRPr lang="en-US"/>
          </a:p>
        </p:txBody>
      </p:sp>
    </p:spTree>
    <p:extLst>
      <p:ext uri="{BB962C8B-B14F-4D97-AF65-F5344CB8AC3E}">
        <p14:creationId xmlns:p14="http://schemas.microsoft.com/office/powerpoint/2010/main" val="3096718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anose="020F0502020204030204" pitchFamily="34" charset="0"/>
                <a:cs typeface="Calibri" panose="020F0502020204030204" pitchFamily="34" charset="0"/>
              </a:rPr>
              <a:t>CSS INTRODUCTION</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dirty="0" smtClean="0">
                <a:latin typeface="Calibri" panose="020F0502020204030204" pitchFamily="34" charset="0"/>
                <a:cs typeface="Calibri" panose="020F0502020204030204" pitchFamily="34" charset="0"/>
              </a:rPr>
              <a:t>What is CSS?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906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8. CSS Width and Height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height and width properties are used to set the height and width of an element.</a:t>
            </a:r>
          </a:p>
          <a:p>
            <a:r>
              <a:rPr lang="en-US" sz="2400" dirty="0" smtClean="0">
                <a:latin typeface="Calibri" panose="020F0502020204030204" pitchFamily="34" charset="0"/>
                <a:cs typeface="Calibri" panose="020F0502020204030204" pitchFamily="34" charset="0"/>
              </a:rPr>
              <a:t>The height and width can be set to auto (this is default. Means that the browser calculates the height and width), or be specified in length values, like </a:t>
            </a:r>
            <a:r>
              <a:rPr lang="en-US" sz="2400" dirty="0" err="1" smtClean="0">
                <a:latin typeface="Calibri" panose="020F0502020204030204" pitchFamily="34" charset="0"/>
                <a:cs typeface="Calibri" panose="020F0502020204030204" pitchFamily="34" charset="0"/>
              </a:rPr>
              <a:t>px</a:t>
            </a:r>
            <a:r>
              <a:rPr lang="en-US" sz="2400" dirty="0" smtClean="0">
                <a:latin typeface="Calibri" panose="020F0502020204030204" pitchFamily="34" charset="0"/>
                <a:cs typeface="Calibri" panose="020F0502020204030204" pitchFamily="34" charset="0"/>
              </a:rPr>
              <a:t>, cm, etc., or in percent (%) of the containing block.</a:t>
            </a:r>
          </a:p>
          <a:p>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245" y="4367587"/>
            <a:ext cx="3519841" cy="17699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23" y="4150658"/>
            <a:ext cx="4265697" cy="2426360"/>
          </a:xfrm>
          <a:prstGeom prst="rect">
            <a:avLst/>
          </a:prstGeom>
        </p:spPr>
      </p:pic>
    </p:spTree>
    <p:extLst>
      <p:ext uri="{BB962C8B-B14F-4D97-AF65-F5344CB8AC3E}">
        <p14:creationId xmlns:p14="http://schemas.microsoft.com/office/powerpoint/2010/main" val="246712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9</a:t>
            </a:r>
            <a:r>
              <a:rPr lang="en-US" dirty="0" smtClean="0">
                <a:latin typeface="Calibri" panose="020F0502020204030204" pitchFamily="34" charset="0"/>
                <a:cs typeface="Calibri" panose="020F0502020204030204" pitchFamily="34" charset="0"/>
              </a:rPr>
              <a:t>. CSS Text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Text color: the color property is used to set the color of the text.</a:t>
            </a:r>
          </a:p>
          <a:p>
            <a:r>
              <a:rPr lang="en-US" sz="2400" dirty="0" smtClean="0">
                <a:latin typeface="Calibri" panose="020F0502020204030204" pitchFamily="34" charset="0"/>
                <a:cs typeface="Calibri" panose="020F0502020204030204" pitchFamily="34" charset="0"/>
              </a:rPr>
              <a:t>Text alignment: the text-align property is used to set the horizontal.</a:t>
            </a:r>
            <a:endParaRPr lang="en-US"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192" y="3088472"/>
            <a:ext cx="2660180" cy="9809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806" y="3088472"/>
            <a:ext cx="3174098" cy="315992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0738" y="4392036"/>
            <a:ext cx="7573432" cy="1533739"/>
          </a:xfrm>
          <a:prstGeom prst="rect">
            <a:avLst/>
          </a:prstGeom>
        </p:spPr>
      </p:pic>
    </p:spTree>
    <p:extLst>
      <p:ext uri="{BB962C8B-B14F-4D97-AF65-F5344CB8AC3E}">
        <p14:creationId xmlns:p14="http://schemas.microsoft.com/office/powerpoint/2010/main" val="320185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9</a:t>
            </a:r>
            <a:r>
              <a:rPr lang="en-US" dirty="0" smtClean="0">
                <a:latin typeface="Calibri" panose="020F0502020204030204" pitchFamily="34" charset="0"/>
                <a:cs typeface="Calibri" panose="020F0502020204030204" pitchFamily="34" charset="0"/>
              </a:rPr>
              <a:t>. CSS Text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Text decoration: the </a:t>
            </a:r>
            <a:r>
              <a:rPr lang="en-US" sz="2400" dirty="0" smtClean="0">
                <a:latin typeface="Calibri" panose="020F0502020204030204" pitchFamily="34" charset="0"/>
                <a:cs typeface="Calibri" panose="020F0502020204030204" pitchFamily="34" charset="0"/>
              </a:rPr>
              <a:t>text-decoration </a:t>
            </a:r>
            <a:r>
              <a:rPr lang="en-US" sz="2400" dirty="0">
                <a:latin typeface="Calibri" panose="020F0502020204030204" pitchFamily="34" charset="0"/>
                <a:cs typeface="Calibri" panose="020F0502020204030204" pitchFamily="34" charset="0"/>
              </a:rPr>
              <a:t>property is used to set or remove decorations from </a:t>
            </a:r>
            <a:r>
              <a:rPr lang="en-US" sz="2400" dirty="0" smtClean="0">
                <a:latin typeface="Calibri" panose="020F0502020204030204" pitchFamily="34" charset="0"/>
                <a:cs typeface="Calibri" panose="020F0502020204030204" pitchFamily="34" charset="0"/>
              </a:rPr>
              <a:t>text.</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802" y="3011878"/>
            <a:ext cx="4377780" cy="3436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072" y="3011878"/>
            <a:ext cx="6184806" cy="2990111"/>
          </a:xfrm>
          <a:prstGeom prst="rect">
            <a:avLst/>
          </a:prstGeom>
        </p:spPr>
      </p:pic>
    </p:spTree>
    <p:extLst>
      <p:ext uri="{BB962C8B-B14F-4D97-AF65-F5344CB8AC3E}">
        <p14:creationId xmlns:p14="http://schemas.microsoft.com/office/powerpoint/2010/main" val="258808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9</a:t>
            </a:r>
            <a:r>
              <a:rPr lang="en-US" dirty="0" smtClean="0">
                <a:latin typeface="Calibri" panose="020F0502020204030204" pitchFamily="34" charset="0"/>
                <a:cs typeface="Calibri" panose="020F0502020204030204" pitchFamily="34" charset="0"/>
              </a:rPr>
              <a:t>. CSS Text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Text transformation: the text-transform property is used to specify uppercase and lowercase letters in a text.</a:t>
            </a:r>
            <a:endParaRPr lang="en-US"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80" y="3821999"/>
            <a:ext cx="5962271" cy="8885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453" y="3387341"/>
            <a:ext cx="4728649" cy="1757862"/>
          </a:xfrm>
          <a:prstGeom prst="rect">
            <a:avLst/>
          </a:prstGeom>
        </p:spPr>
      </p:pic>
    </p:spTree>
    <p:extLst>
      <p:ext uri="{BB962C8B-B14F-4D97-AF65-F5344CB8AC3E}">
        <p14:creationId xmlns:p14="http://schemas.microsoft.com/office/powerpoint/2010/main" val="173979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9</a:t>
            </a:r>
            <a:r>
              <a:rPr lang="en-US" dirty="0" smtClean="0">
                <a:latin typeface="Calibri" panose="020F0502020204030204" pitchFamily="34" charset="0"/>
                <a:cs typeface="Calibri" panose="020F0502020204030204" pitchFamily="34" charset="0"/>
              </a:rPr>
              <a:t>. CSS Text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Text indentation: the </a:t>
            </a:r>
            <a:r>
              <a:rPr lang="en-US" sz="2400" dirty="0" smtClean="0">
                <a:latin typeface="Calibri" panose="020F0502020204030204" pitchFamily="34" charset="0"/>
                <a:cs typeface="Calibri" panose="020F0502020204030204" pitchFamily="34" charset="0"/>
              </a:rPr>
              <a:t>text-indent </a:t>
            </a:r>
            <a:r>
              <a:rPr lang="en-US" sz="2400" dirty="0">
                <a:latin typeface="Calibri" panose="020F0502020204030204" pitchFamily="34" charset="0"/>
                <a:cs typeface="Calibri" panose="020F0502020204030204" pitchFamily="34" charset="0"/>
              </a:rPr>
              <a:t>property is used to specify the indentation of the first line of a text</a:t>
            </a:r>
            <a:r>
              <a:rPr lang="en-US" sz="2400" dirty="0" smtClean="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Letter spacing: the letter-spacing property is used to specify the space between the characters in a text</a:t>
            </a:r>
            <a:r>
              <a:rPr lang="en-US" sz="2400" dirty="0" smtClean="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Line height: the line-height property is used to specify the space between </a:t>
            </a:r>
            <a:r>
              <a:rPr lang="en-US" sz="2400" dirty="0" smtClean="0">
                <a:latin typeface="Calibri" panose="020F0502020204030204" pitchFamily="34" charset="0"/>
                <a:cs typeface="Calibri" panose="020F0502020204030204" pitchFamily="34" charset="0"/>
              </a:rPr>
              <a:t>lines.</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4621274"/>
            <a:ext cx="3588527" cy="19457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982" y="4621274"/>
            <a:ext cx="6365146" cy="1986286"/>
          </a:xfrm>
          <a:prstGeom prst="rect">
            <a:avLst/>
          </a:prstGeom>
        </p:spPr>
      </p:pic>
    </p:spTree>
    <p:extLst>
      <p:ext uri="{BB962C8B-B14F-4D97-AF65-F5344CB8AC3E}">
        <p14:creationId xmlns:p14="http://schemas.microsoft.com/office/powerpoint/2010/main" val="276945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9</a:t>
            </a:r>
            <a:r>
              <a:rPr lang="en-US" dirty="0" smtClean="0">
                <a:latin typeface="Calibri" panose="020F0502020204030204" pitchFamily="34" charset="0"/>
                <a:cs typeface="Calibri" panose="020F0502020204030204" pitchFamily="34" charset="0"/>
              </a:rPr>
              <a:t>. CSS Text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Text shadow: the shadow property adds shadow to </a:t>
            </a:r>
            <a:r>
              <a:rPr lang="en-US" sz="2400" dirty="0" smtClean="0">
                <a:latin typeface="Calibri" panose="020F0502020204030204" pitchFamily="34" charset="0"/>
                <a:cs typeface="Calibri" panose="020F0502020204030204" pitchFamily="34" charset="0"/>
              </a:rPr>
              <a:t>text.</a:t>
            </a:r>
            <a:endParaRPr lang="en-US"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782" y="3478742"/>
            <a:ext cx="4453639" cy="11625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931" y="3478742"/>
            <a:ext cx="5169996" cy="1162530"/>
          </a:xfrm>
          <a:prstGeom prst="rect">
            <a:avLst/>
          </a:prstGeom>
        </p:spPr>
      </p:pic>
    </p:spTree>
    <p:extLst>
      <p:ext uri="{BB962C8B-B14F-4D97-AF65-F5344CB8AC3E}">
        <p14:creationId xmlns:p14="http://schemas.microsoft.com/office/powerpoint/2010/main" val="245636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9</a:t>
            </a:r>
            <a:r>
              <a:rPr lang="en-US" dirty="0" smtClean="0">
                <a:latin typeface="Calibri" panose="020F0502020204030204" pitchFamily="34" charset="0"/>
                <a:cs typeface="Calibri" panose="020F0502020204030204" pitchFamily="34" charset="0"/>
              </a:rPr>
              <a:t>. CSS Font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CSS font properties define the font family, boldness, size, and the style of a text.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343" y="3583840"/>
            <a:ext cx="5174143" cy="144535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9517" y="3945277"/>
            <a:ext cx="5125564" cy="722486"/>
          </a:xfrm>
          <a:prstGeom prst="rect">
            <a:avLst/>
          </a:prstGeom>
        </p:spPr>
      </p:pic>
    </p:spTree>
    <p:extLst>
      <p:ext uri="{BB962C8B-B14F-4D97-AF65-F5344CB8AC3E}">
        <p14:creationId xmlns:p14="http://schemas.microsoft.com/office/powerpoint/2010/main" val="282543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10. CSS Links</a:t>
            </a:r>
            <a:endParaRPr lang="en-US"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714" y="1208391"/>
            <a:ext cx="2996903" cy="528634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296" y="3055319"/>
            <a:ext cx="6696274" cy="796243"/>
          </a:xfrm>
          <a:prstGeom prst="rect">
            <a:avLst/>
          </a:prstGeom>
        </p:spPr>
      </p:pic>
    </p:spTree>
    <p:extLst>
      <p:ext uri="{BB962C8B-B14F-4D97-AF65-F5344CB8AC3E}">
        <p14:creationId xmlns:p14="http://schemas.microsoft.com/office/powerpoint/2010/main" val="139951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11. CSS Position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position property specifies the type of positioning method used for an elements.</a:t>
            </a:r>
          </a:p>
          <a:p>
            <a:r>
              <a:rPr lang="en-US" sz="2400" dirty="0" smtClean="0">
                <a:latin typeface="Calibri" panose="020F0502020204030204" pitchFamily="34" charset="0"/>
                <a:cs typeface="Calibri" panose="020F0502020204030204" pitchFamily="34" charset="0"/>
              </a:rPr>
              <a:t>There are five different position values: static, relative, fixed, absolute, sticky.</a:t>
            </a:r>
          </a:p>
          <a:p>
            <a:r>
              <a:rPr lang="en-US" sz="2400" dirty="0" smtClean="0">
                <a:latin typeface="Calibri" panose="020F0502020204030204" pitchFamily="34" charset="0"/>
                <a:cs typeface="Calibri" panose="020F0502020204030204" pitchFamily="34" charset="0"/>
              </a:rPr>
              <a:t>Elements are then positioned using the top, bottom, left and right properties. However, these properties will not work unless the position properties is set first. They also work differently depending on the position value.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29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11. CSS Position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Position: static</a:t>
            </a:r>
          </a:p>
          <a:p>
            <a:r>
              <a:rPr lang="en-US" sz="2400" dirty="0" smtClean="0">
                <a:latin typeface="Calibri" panose="020F0502020204030204" pitchFamily="34" charset="0"/>
                <a:cs typeface="Calibri" panose="020F0502020204030204" pitchFamily="34" charset="0"/>
              </a:rPr>
              <a:t>HTML elements are positioned static by default.</a:t>
            </a:r>
          </a:p>
          <a:p>
            <a:r>
              <a:rPr lang="en-US" sz="2400" dirty="0">
                <a:latin typeface="Calibri" panose="020F0502020204030204" pitchFamily="34" charset="0"/>
                <a:cs typeface="Calibri" panose="020F0502020204030204" pitchFamily="34" charset="0"/>
              </a:rPr>
              <a:t>Static positioned elements are not affected by the top, bottom, left, and right </a:t>
            </a:r>
            <a:r>
              <a:rPr lang="en-US" sz="2400" dirty="0" smtClean="0">
                <a:latin typeface="Calibri" panose="020F0502020204030204" pitchFamily="34" charset="0"/>
                <a:cs typeface="Calibri" panose="020F0502020204030204" pitchFamily="34" charset="0"/>
              </a:rPr>
              <a:t>properties.</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79" y="4279640"/>
            <a:ext cx="4863097" cy="125261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4021675"/>
            <a:ext cx="6780829" cy="1510580"/>
          </a:xfrm>
          <a:prstGeom prst="rect">
            <a:avLst/>
          </a:prstGeom>
        </p:spPr>
      </p:pic>
    </p:spTree>
    <p:extLst>
      <p:ext uri="{BB962C8B-B14F-4D97-AF65-F5344CB8AC3E}">
        <p14:creationId xmlns:p14="http://schemas.microsoft.com/office/powerpoint/2010/main" val="3057363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 What is CSS?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b="1" dirty="0">
                <a:latin typeface="Calibri" panose="020F0502020204030204" pitchFamily="34" charset="0"/>
                <a:cs typeface="Calibri" panose="020F0502020204030204" pitchFamily="34" charset="0"/>
              </a:rPr>
              <a:t>CSS</a:t>
            </a:r>
            <a:r>
              <a:rPr lang="en-US" sz="2400" dirty="0">
                <a:latin typeface="Calibri" panose="020F0502020204030204" pitchFamily="34" charset="0"/>
                <a:cs typeface="Calibri" panose="020F0502020204030204" pitchFamily="34" charset="0"/>
              </a:rPr>
              <a:t> stands for </a:t>
            </a:r>
            <a:r>
              <a:rPr lang="en-US" sz="2400" b="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ascading </a:t>
            </a:r>
            <a:r>
              <a:rPr lang="en-US" sz="2400" b="1" dirty="0">
                <a:latin typeface="Calibri" panose="020F0502020204030204" pitchFamily="34" charset="0"/>
                <a:cs typeface="Calibri" panose="020F0502020204030204" pitchFamily="34" charset="0"/>
              </a:rPr>
              <a:t>S</a:t>
            </a:r>
            <a:r>
              <a:rPr lang="en-US" sz="2400" dirty="0">
                <a:latin typeface="Calibri" panose="020F0502020204030204" pitchFamily="34" charset="0"/>
                <a:cs typeface="Calibri" panose="020F0502020204030204" pitchFamily="34" charset="0"/>
              </a:rPr>
              <a:t>tyle </a:t>
            </a:r>
            <a:r>
              <a:rPr lang="en-US" sz="2400" b="1" dirty="0">
                <a:latin typeface="Calibri" panose="020F0502020204030204" pitchFamily="34" charset="0"/>
                <a:cs typeface="Calibri" panose="020F0502020204030204" pitchFamily="34" charset="0"/>
              </a:rPr>
              <a:t>S</a:t>
            </a:r>
            <a:r>
              <a:rPr lang="en-US" sz="2400" dirty="0">
                <a:latin typeface="Calibri" panose="020F0502020204030204" pitchFamily="34" charset="0"/>
                <a:cs typeface="Calibri" panose="020F0502020204030204" pitchFamily="34" charset="0"/>
              </a:rPr>
              <a:t>heets</a:t>
            </a:r>
          </a:p>
          <a:p>
            <a:r>
              <a:rPr lang="en-US" sz="2400" dirty="0">
                <a:latin typeface="Calibri" panose="020F0502020204030204" pitchFamily="34" charset="0"/>
                <a:cs typeface="Calibri" panose="020F0502020204030204" pitchFamily="34" charset="0"/>
              </a:rPr>
              <a:t>CSS describes </a:t>
            </a:r>
            <a:r>
              <a:rPr lang="en-US" sz="2400" b="1" dirty="0">
                <a:latin typeface="Calibri" panose="020F0502020204030204" pitchFamily="34" charset="0"/>
                <a:cs typeface="Calibri" panose="020F0502020204030204" pitchFamily="34" charset="0"/>
              </a:rPr>
              <a:t>how HTML elements are to be displayed on screen, paper, or in other media</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CSS </a:t>
            </a:r>
            <a:r>
              <a:rPr lang="en-US" sz="2400" b="1" dirty="0">
                <a:latin typeface="Calibri" panose="020F0502020204030204" pitchFamily="34" charset="0"/>
                <a:cs typeface="Calibri" panose="020F0502020204030204" pitchFamily="34" charset="0"/>
              </a:rPr>
              <a:t>saves a lot of work</a:t>
            </a:r>
            <a:r>
              <a:rPr lang="en-US" sz="2400" dirty="0">
                <a:latin typeface="Calibri" panose="020F0502020204030204" pitchFamily="34" charset="0"/>
                <a:cs typeface="Calibri" panose="020F0502020204030204" pitchFamily="34" charset="0"/>
              </a:rPr>
              <a:t>. It can control the layout of multiple web pages all at once</a:t>
            </a:r>
          </a:p>
          <a:p>
            <a:r>
              <a:rPr lang="en-US" sz="2400" dirty="0">
                <a:latin typeface="Calibri" panose="020F0502020204030204" pitchFamily="34" charset="0"/>
                <a:cs typeface="Calibri" panose="020F0502020204030204" pitchFamily="34" charset="0"/>
              </a:rPr>
              <a:t>External stylesheets are stored in </a:t>
            </a:r>
            <a:r>
              <a:rPr lang="en-US" sz="2400" b="1" dirty="0">
                <a:latin typeface="Calibri" panose="020F0502020204030204" pitchFamily="34" charset="0"/>
                <a:cs typeface="Calibri" panose="020F0502020204030204" pitchFamily="34" charset="0"/>
              </a:rPr>
              <a:t>CSS </a:t>
            </a:r>
            <a:r>
              <a:rPr lang="en-US" sz="2400" b="1" dirty="0" smtClean="0">
                <a:latin typeface="Calibri" panose="020F0502020204030204" pitchFamily="34" charset="0"/>
                <a:cs typeface="Calibri" panose="020F0502020204030204" pitchFamily="34" charset="0"/>
              </a:rPr>
              <a:t>files</a:t>
            </a:r>
          </a:p>
          <a:p>
            <a:r>
              <a:rPr lang="en-US" sz="2400" dirty="0">
                <a:latin typeface="Calibri" panose="020F0502020204030204" pitchFamily="34" charset="0"/>
                <a:cs typeface="Calibri" panose="020F0502020204030204" pitchFamily="34" charset="0"/>
              </a:rPr>
              <a:t>Why Use CSS?</a:t>
            </a:r>
          </a:p>
          <a:p>
            <a:r>
              <a:rPr lang="en-US" sz="2400" dirty="0">
                <a:latin typeface="Calibri" panose="020F0502020204030204" pitchFamily="34" charset="0"/>
                <a:cs typeface="Calibri" panose="020F0502020204030204" pitchFamily="34" charset="0"/>
              </a:rPr>
              <a:t>CSS is used to define styles for your web pages, including the design, layout and variations in display for different devices and screen sizes. </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9667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11. CSS Position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Position: relative</a:t>
            </a:r>
          </a:p>
          <a:p>
            <a:r>
              <a:rPr lang="en-US" sz="2400" dirty="0" smtClean="0">
                <a:latin typeface="Calibri" panose="020F0502020204030204" pitchFamily="34" charset="0"/>
                <a:cs typeface="Calibri" panose="020F0502020204030204" pitchFamily="34" charset="0"/>
              </a:rPr>
              <a:t>An elements with position: relative is positioned to its normal position.</a:t>
            </a:r>
          </a:p>
          <a:p>
            <a:r>
              <a:rPr lang="en-US" sz="2400" dirty="0">
                <a:latin typeface="Calibri" panose="020F0502020204030204" pitchFamily="34" charset="0"/>
                <a:cs typeface="Calibri" panose="020F0502020204030204" pitchFamily="34" charset="0"/>
              </a:rPr>
              <a:t>Setting the top, right, bottom, and left properties of a relatively-positioned element will cause it to be adjusted away from its normal position.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132" y="4775903"/>
            <a:ext cx="3206894" cy="167216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109" y="4668335"/>
            <a:ext cx="5786799" cy="1779734"/>
          </a:xfrm>
          <a:prstGeom prst="rect">
            <a:avLst/>
          </a:prstGeom>
        </p:spPr>
      </p:pic>
    </p:spTree>
    <p:extLst>
      <p:ext uri="{BB962C8B-B14F-4D97-AF65-F5344CB8AC3E}">
        <p14:creationId xmlns:p14="http://schemas.microsoft.com/office/powerpoint/2010/main" val="81417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11. CSS Position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Position: fixed</a:t>
            </a:r>
          </a:p>
          <a:p>
            <a:r>
              <a:rPr lang="en-US" sz="2400" dirty="0" smtClean="0">
                <a:latin typeface="Calibri" panose="020F0502020204030204" pitchFamily="34" charset="0"/>
                <a:cs typeface="Calibri" panose="020F0502020204030204" pitchFamily="34" charset="0"/>
              </a:rPr>
              <a:t>An elements with position: fixed is positioned relative to viewport, which means it always stays in the same place even if the page is scrolled.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921" y="4150658"/>
            <a:ext cx="3553321" cy="19528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851" y="1426128"/>
            <a:ext cx="6525536" cy="4677428"/>
          </a:xfrm>
          <a:prstGeom prst="rect">
            <a:avLst/>
          </a:prstGeom>
        </p:spPr>
      </p:pic>
    </p:spTree>
    <p:extLst>
      <p:ext uri="{BB962C8B-B14F-4D97-AF65-F5344CB8AC3E}">
        <p14:creationId xmlns:p14="http://schemas.microsoft.com/office/powerpoint/2010/main" val="273820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11. CSS Position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Position: absolute</a:t>
            </a:r>
          </a:p>
          <a:p>
            <a:r>
              <a:rPr lang="en-US" sz="2400" dirty="0" smtClean="0">
                <a:latin typeface="Calibri" panose="020F0502020204030204" pitchFamily="34" charset="0"/>
                <a:cs typeface="Calibri" panose="020F0502020204030204" pitchFamily="34" charset="0"/>
              </a:rPr>
              <a:t>An elements with position: absolute is positioned relative to nearest positioned ancestor viewport (instead of positioned relative to the viewport, like fixed).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358" y="2430783"/>
            <a:ext cx="2829320" cy="368668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3490219"/>
            <a:ext cx="4938128" cy="2509924"/>
          </a:xfrm>
          <a:prstGeom prst="rect">
            <a:avLst/>
          </a:prstGeom>
        </p:spPr>
      </p:pic>
    </p:spTree>
    <p:extLst>
      <p:ext uri="{BB962C8B-B14F-4D97-AF65-F5344CB8AC3E}">
        <p14:creationId xmlns:p14="http://schemas.microsoft.com/office/powerpoint/2010/main" val="416224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11. CSS Position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Position: sticky</a:t>
            </a:r>
          </a:p>
          <a:p>
            <a:r>
              <a:rPr lang="en-US" sz="2400" dirty="0" smtClean="0">
                <a:latin typeface="Calibri" panose="020F0502020204030204" pitchFamily="34" charset="0"/>
                <a:cs typeface="Calibri" panose="020F0502020204030204" pitchFamily="34" charset="0"/>
              </a:rPr>
              <a:t>An elements with position: sticky is positioned based on the user’s scroll position.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02" y="1954480"/>
            <a:ext cx="3715268" cy="18671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802" y="4150658"/>
            <a:ext cx="8830907" cy="1762371"/>
          </a:xfrm>
          <a:prstGeom prst="rect">
            <a:avLst/>
          </a:prstGeom>
        </p:spPr>
      </p:pic>
    </p:spTree>
    <p:extLst>
      <p:ext uri="{BB962C8B-B14F-4D97-AF65-F5344CB8AC3E}">
        <p14:creationId xmlns:p14="http://schemas.microsoft.com/office/powerpoint/2010/main" val="16368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11. CSS Position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Overlapping Elements</a:t>
            </a:r>
          </a:p>
          <a:p>
            <a:r>
              <a:rPr lang="en-US" sz="2400" dirty="0" smtClean="0">
                <a:latin typeface="Calibri" panose="020F0502020204030204" pitchFamily="34" charset="0"/>
                <a:cs typeface="Calibri" panose="020F0502020204030204" pitchFamily="34" charset="0"/>
              </a:rPr>
              <a:t>When elements are positioned, they can overlap elements.</a:t>
            </a:r>
          </a:p>
          <a:p>
            <a:r>
              <a:rPr lang="en-US" sz="2400" dirty="0" smtClean="0">
                <a:latin typeface="Calibri" panose="020F0502020204030204" pitchFamily="34" charset="0"/>
                <a:cs typeface="Calibri" panose="020F0502020204030204" pitchFamily="34" charset="0"/>
              </a:rPr>
              <a:t>The z-index property specifies the stack order of an element (which element should be place in front of, or behind, the others).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99" y="4150658"/>
            <a:ext cx="2626051" cy="22172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365" y="4150658"/>
            <a:ext cx="6700696" cy="1917633"/>
          </a:xfrm>
          <a:prstGeom prst="rect">
            <a:avLst/>
          </a:prstGeom>
        </p:spPr>
      </p:pic>
    </p:spTree>
    <p:extLst>
      <p:ext uri="{BB962C8B-B14F-4D97-AF65-F5344CB8AC3E}">
        <p14:creationId xmlns:p14="http://schemas.microsoft.com/office/powerpoint/2010/main" val="86044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12. CSS Backgrounds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CSS background properties are used to define the background effects for elements.</a:t>
            </a:r>
          </a:p>
          <a:p>
            <a:r>
              <a:rPr lang="en-US" sz="2400" dirty="0">
                <a:latin typeface="Calibri" panose="020F0502020204030204" pitchFamily="34" charset="0"/>
                <a:cs typeface="Calibri" panose="020F0502020204030204" pitchFamily="34" charset="0"/>
              </a:rPr>
              <a:t>CSS background properties:</a:t>
            </a:r>
          </a:p>
          <a:p>
            <a:r>
              <a:rPr lang="en-US" sz="2400" dirty="0">
                <a:latin typeface="Calibri" panose="020F0502020204030204" pitchFamily="34" charset="0"/>
                <a:cs typeface="Calibri" panose="020F0502020204030204" pitchFamily="34" charset="0"/>
              </a:rPr>
              <a:t>+ background-color</a:t>
            </a:r>
          </a:p>
          <a:p>
            <a:r>
              <a:rPr lang="en-US" sz="2400" dirty="0">
                <a:latin typeface="Calibri" panose="020F0502020204030204" pitchFamily="34" charset="0"/>
                <a:cs typeface="Calibri" panose="020F0502020204030204" pitchFamily="34" charset="0"/>
              </a:rPr>
              <a:t>+ background-image</a:t>
            </a:r>
          </a:p>
          <a:p>
            <a:r>
              <a:rPr lang="en-US" sz="2400" dirty="0">
                <a:latin typeface="Calibri" panose="020F0502020204030204" pitchFamily="34" charset="0"/>
                <a:cs typeface="Calibri" panose="020F0502020204030204" pitchFamily="34" charset="0"/>
              </a:rPr>
              <a:t>+ background-repeat</a:t>
            </a:r>
          </a:p>
          <a:p>
            <a:r>
              <a:rPr lang="en-US" sz="2400" dirty="0">
                <a:latin typeface="Calibri" panose="020F0502020204030204" pitchFamily="34" charset="0"/>
                <a:cs typeface="Calibri" panose="020F0502020204030204" pitchFamily="34" charset="0"/>
              </a:rPr>
              <a:t>+ background-attachment</a:t>
            </a:r>
          </a:p>
          <a:p>
            <a:r>
              <a:rPr lang="en-US" sz="2400" dirty="0">
                <a:latin typeface="Calibri" panose="020F0502020204030204" pitchFamily="34" charset="0"/>
                <a:cs typeface="Calibri" panose="020F0502020204030204" pitchFamily="34" charset="0"/>
              </a:rPr>
              <a:t>+ background-position</a:t>
            </a:r>
          </a:p>
        </p:txBody>
      </p:sp>
    </p:spTree>
    <p:extLst>
      <p:ext uri="{BB962C8B-B14F-4D97-AF65-F5344CB8AC3E}">
        <p14:creationId xmlns:p14="http://schemas.microsoft.com/office/powerpoint/2010/main" val="2932244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12. CSS Backgrounds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background-color property specifies the background color of an element.</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98" y="3802490"/>
            <a:ext cx="5119006" cy="17116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686" y="3332580"/>
            <a:ext cx="3953427" cy="21815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275" y="3068200"/>
            <a:ext cx="3210416" cy="24471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1026" y="3068200"/>
            <a:ext cx="5474720" cy="2445909"/>
          </a:xfrm>
          <a:prstGeom prst="rect">
            <a:avLst/>
          </a:prstGeom>
        </p:spPr>
      </p:pic>
    </p:spTree>
    <p:extLst>
      <p:ext uri="{BB962C8B-B14F-4D97-AF65-F5344CB8AC3E}">
        <p14:creationId xmlns:p14="http://schemas.microsoft.com/office/powerpoint/2010/main" val="23753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12. CSS Backgrounds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background-image property specifies an image to use as the background of an element.</a:t>
            </a:r>
          </a:p>
          <a:p>
            <a:r>
              <a:rPr lang="en-US" sz="2400" dirty="0" smtClean="0">
                <a:latin typeface="Calibri" panose="020F0502020204030204" pitchFamily="34" charset="0"/>
                <a:cs typeface="Calibri" panose="020F0502020204030204" pitchFamily="34" charset="0"/>
              </a:rPr>
              <a:t>By default, the images is repeated so it covers the entire element.</a:t>
            </a:r>
            <a:endParaRPr lang="en-US" sz="24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4134214"/>
            <a:ext cx="5048107" cy="153229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728" y="3380191"/>
            <a:ext cx="4665054" cy="2286319"/>
          </a:xfrm>
          <a:prstGeom prst="rect">
            <a:avLst/>
          </a:prstGeom>
        </p:spPr>
      </p:pic>
    </p:spTree>
    <p:extLst>
      <p:ext uri="{BB962C8B-B14F-4D97-AF65-F5344CB8AC3E}">
        <p14:creationId xmlns:p14="http://schemas.microsoft.com/office/powerpoint/2010/main" val="28884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12. CSS Backgrounds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Background image repeat horizontally or vertically.</a:t>
            </a:r>
          </a:p>
          <a:p>
            <a:r>
              <a:rPr lang="en-US" sz="2400" dirty="0" smtClean="0">
                <a:latin typeface="Calibri" panose="020F0502020204030204" pitchFamily="34" charset="0"/>
                <a:cs typeface="Calibri" panose="020F0502020204030204" pitchFamily="34" charset="0"/>
              </a:rPr>
              <a:t>By default, the background-image property repeats an image both horizontally and vertically.</a:t>
            </a:r>
          </a:p>
          <a:p>
            <a:r>
              <a:rPr lang="en-US" sz="2400" dirty="0" smtClean="0">
                <a:latin typeface="Calibri" panose="020F0502020204030204" pitchFamily="34" charset="0"/>
                <a:cs typeface="Calibri" panose="020F0502020204030204" pitchFamily="34" charset="0"/>
              </a:rPr>
              <a:t>Some images should be repeated only horizontally or vertically.</a:t>
            </a:r>
          </a:p>
          <a:p>
            <a:endParaRPr lang="en-US"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4379258"/>
            <a:ext cx="4332534" cy="12849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941" y="2185955"/>
            <a:ext cx="5792008" cy="357237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0" y="4379258"/>
            <a:ext cx="4339057" cy="98014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9019" y="588548"/>
            <a:ext cx="3038899" cy="5934903"/>
          </a:xfrm>
          <a:prstGeom prst="rect">
            <a:avLst/>
          </a:prstGeom>
        </p:spPr>
      </p:pic>
    </p:spTree>
    <p:extLst>
      <p:ext uri="{BB962C8B-B14F-4D97-AF65-F5344CB8AC3E}">
        <p14:creationId xmlns:p14="http://schemas.microsoft.com/office/powerpoint/2010/main" val="286087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ppt_x"/>
                                          </p:val>
                                        </p:tav>
                                      </p:tavLst>
                                    </p:anim>
                                    <p:anim calcmode="lin" valueType="num">
                                      <p:cBhvr additive="base">
                                        <p:cTn id="37" dur="500"/>
                                        <p:tgtEl>
                                          <p:spTgt spid="5"/>
                                        </p:tgtEl>
                                        <p:attrNameLst>
                                          <p:attrName>ppt_y</p:attrName>
                                        </p:attrNameLst>
                                      </p:cBhvr>
                                      <p:tavLst>
                                        <p:tav tm="0">
                                          <p:val>
                                            <p:strVal val="ppt_y"/>
                                          </p:val>
                                        </p:tav>
                                        <p:tav tm="100000">
                                          <p:val>
                                            <p:strVal val="1+ppt_h/2"/>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6"/>
                                        </p:tgtEl>
                                        <p:attrNameLst>
                                          <p:attrName>ppt_x</p:attrName>
                                        </p:attrNameLst>
                                      </p:cBhvr>
                                      <p:tavLst>
                                        <p:tav tm="0">
                                          <p:val>
                                            <p:strVal val="ppt_x"/>
                                          </p:val>
                                        </p:tav>
                                        <p:tav tm="100000">
                                          <p:val>
                                            <p:strVal val="ppt_x"/>
                                          </p:val>
                                        </p:tav>
                                      </p:tavLst>
                                    </p:anim>
                                    <p:anim calcmode="lin" valueType="num">
                                      <p:cBhvr additive="base">
                                        <p:cTn id="43" dur="500"/>
                                        <p:tgtEl>
                                          <p:spTgt spid="6"/>
                                        </p:tgtEl>
                                        <p:attrNameLst>
                                          <p:attrName>ppt_y</p:attrName>
                                        </p:attrNameLst>
                                      </p:cBhvr>
                                      <p:tavLst>
                                        <p:tav tm="0">
                                          <p:val>
                                            <p:strVal val="ppt_y"/>
                                          </p:val>
                                        </p:tav>
                                        <p:tav tm="100000">
                                          <p:val>
                                            <p:strVal val="1+ppt_h/2"/>
                                          </p:val>
                                        </p:tav>
                                      </p:tavLst>
                                    </p:anim>
                                    <p:set>
                                      <p:cBhvr>
                                        <p:cTn id="44" dur="1" fill="hold">
                                          <p:stCondLst>
                                            <p:cond delay="499"/>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12. CSS Backgrounds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Background image – set position and no-repeat.</a:t>
            </a:r>
          </a:p>
          <a:p>
            <a:r>
              <a:rPr lang="en-US" sz="2400" dirty="0" smtClean="0">
                <a:latin typeface="Calibri" panose="020F0502020204030204" pitchFamily="34" charset="0"/>
                <a:cs typeface="Calibri" panose="020F0502020204030204" pitchFamily="34" charset="0"/>
              </a:rPr>
              <a:t>Background image – fixed position</a:t>
            </a:r>
          </a:p>
          <a:p>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71" y="3467956"/>
            <a:ext cx="4357930" cy="18406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572" y="2491874"/>
            <a:ext cx="6477904" cy="359142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71" y="3467956"/>
            <a:ext cx="4341199" cy="168824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303" y="1853248"/>
            <a:ext cx="6535062" cy="4258269"/>
          </a:xfrm>
          <a:prstGeom prst="rect">
            <a:avLst/>
          </a:prstGeom>
        </p:spPr>
      </p:pic>
    </p:spTree>
    <p:extLst>
      <p:ext uri="{BB962C8B-B14F-4D97-AF65-F5344CB8AC3E}">
        <p14:creationId xmlns:p14="http://schemas.microsoft.com/office/powerpoint/2010/main" val="102963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4"/>
                                        </p:tgtEl>
                                        <p:attrNameLst>
                                          <p:attrName>ppt_x</p:attrName>
                                        </p:attrNameLst>
                                      </p:cBhvr>
                                      <p:tavLst>
                                        <p:tav tm="0">
                                          <p:val>
                                            <p:strVal val="ppt_x"/>
                                          </p:val>
                                        </p:tav>
                                        <p:tav tm="100000">
                                          <p:val>
                                            <p:strVal val="ppt_x"/>
                                          </p:val>
                                        </p:tav>
                                      </p:tavLst>
                                    </p:anim>
                                    <p:anim calcmode="lin" valueType="num">
                                      <p:cBhvr additive="base">
                                        <p:cTn id="31" dur="500"/>
                                        <p:tgtEl>
                                          <p:spTgt spid="4"/>
                                        </p:tgtEl>
                                        <p:attrNameLst>
                                          <p:attrName>ppt_y</p:attrName>
                                        </p:attrNameLst>
                                      </p:cBhvr>
                                      <p:tavLst>
                                        <p:tav tm="0">
                                          <p:val>
                                            <p:strVal val="ppt_y"/>
                                          </p:val>
                                        </p:tav>
                                        <p:tav tm="100000">
                                          <p:val>
                                            <p:strVal val="1+ppt_h/2"/>
                                          </p:val>
                                        </p:tav>
                                      </p:tavLst>
                                    </p:anim>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2</a:t>
            </a:r>
            <a:r>
              <a:rPr lang="en-US" dirty="0" smtClean="0">
                <a:latin typeface="Calibri" panose="020F0502020204030204" pitchFamily="34" charset="0"/>
                <a:cs typeface="Calibri" panose="020F0502020204030204" pitchFamily="34" charset="0"/>
              </a:rPr>
              <a:t>. CSS</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Syntax and Selectors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 CSS rule-set consists of a selector and a declaration </a:t>
            </a:r>
            <a:r>
              <a:rPr lang="en-US" sz="2400" dirty="0" smtClean="0">
                <a:latin typeface="Calibri" panose="020F0502020204030204" pitchFamily="34" charset="0"/>
                <a:cs typeface="Calibri" panose="020F0502020204030204" pitchFamily="34" charset="0"/>
              </a:rPr>
              <a:t>block:</a:t>
            </a:r>
          </a:p>
          <a:p>
            <a:endParaRPr lang="en-US" sz="2400" dirty="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0" indent="0">
              <a:buNone/>
            </a:pPr>
            <a:endParaRPr lang="en-US" sz="2400" dirty="0" smtClean="0">
              <a:latin typeface="Calibri" panose="020F0502020204030204" pitchFamily="34" charset="0"/>
              <a:cs typeface="Calibri" panose="020F0502020204030204" pitchFamily="34" charset="0"/>
            </a:endParaRPr>
          </a:p>
          <a:p>
            <a:pPr marL="0" indent="0">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CSS </a:t>
            </a:r>
            <a:r>
              <a:rPr lang="en-US" sz="2400" dirty="0">
                <a:latin typeface="Calibri" panose="020F0502020204030204" pitchFamily="34" charset="0"/>
                <a:cs typeface="Calibri" panose="020F0502020204030204" pitchFamily="34" charset="0"/>
              </a:rPr>
              <a:t>selectors are used to "find" (or select) HTML elements based on their element name, id, class, attribute, and more.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96" y="2627939"/>
            <a:ext cx="7248486" cy="1741599"/>
          </a:xfrm>
          <a:prstGeom prst="rect">
            <a:avLst/>
          </a:prstGeom>
        </p:spPr>
      </p:pic>
    </p:spTree>
    <p:extLst>
      <p:ext uri="{BB962C8B-B14F-4D97-AF65-F5344CB8AC3E}">
        <p14:creationId xmlns:p14="http://schemas.microsoft.com/office/powerpoint/2010/main" val="4257953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flexbox layout module aims at proving a more efficient way to lay out, align and distribute space among items in a container, even when their size is unknown and/or dynamic.</a:t>
            </a:r>
          </a:p>
          <a:p>
            <a:r>
              <a:rPr lang="en-US" sz="2400" dirty="0">
                <a:latin typeface="Calibri" panose="020F0502020204030204" pitchFamily="34" charset="0"/>
                <a:cs typeface="Calibri" panose="020F0502020204030204" pitchFamily="34" charset="0"/>
              </a:rPr>
              <a:t>To start using the flexbox model, you need to first define a flex container.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400" y="4282971"/>
            <a:ext cx="2742430" cy="12034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92" y="4282971"/>
            <a:ext cx="2972215" cy="14670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5512" y="4282971"/>
            <a:ext cx="4296375" cy="1066949"/>
          </a:xfrm>
          <a:prstGeom prst="rect">
            <a:avLst/>
          </a:prstGeom>
        </p:spPr>
      </p:pic>
    </p:spTree>
    <p:extLst>
      <p:ext uri="{BB962C8B-B14F-4D97-AF65-F5344CB8AC3E}">
        <p14:creationId xmlns:p14="http://schemas.microsoft.com/office/powerpoint/2010/main" val="16983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flex-direction property</a:t>
            </a:r>
          </a:p>
          <a:p>
            <a:r>
              <a:rPr lang="en-US" sz="2400" dirty="0" smtClean="0">
                <a:latin typeface="Calibri" panose="020F0502020204030204" pitchFamily="34" charset="0"/>
                <a:cs typeface="Calibri" panose="020F0502020204030204" pitchFamily="34" charset="0"/>
              </a:rPr>
              <a:t>The flex-direction property defines in which direction the container wants to stack the flex items.</a:t>
            </a:r>
          </a:p>
          <a:p>
            <a:r>
              <a:rPr lang="en-US" sz="2400" dirty="0" smtClean="0">
                <a:latin typeface="Calibri" panose="020F0502020204030204" pitchFamily="34" charset="0"/>
                <a:cs typeface="Calibri" panose="020F0502020204030204" pitchFamily="34" charset="0"/>
              </a:rPr>
              <a:t>flex-direction: row, column, row-reverse, column-reverse</a:t>
            </a:r>
            <a:endParaRPr lang="en-US" sz="24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053" y="2571465"/>
            <a:ext cx="2114845" cy="294363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118" y="4043283"/>
            <a:ext cx="3098981" cy="1355804"/>
          </a:xfrm>
          <a:prstGeom prst="rect">
            <a:avLst/>
          </a:prstGeom>
        </p:spPr>
      </p:pic>
    </p:spTree>
    <p:extLst>
      <p:ext uri="{BB962C8B-B14F-4D97-AF65-F5344CB8AC3E}">
        <p14:creationId xmlns:p14="http://schemas.microsoft.com/office/powerpoint/2010/main" val="421091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flex-wrap property</a:t>
            </a:r>
          </a:p>
          <a:p>
            <a:r>
              <a:rPr lang="en-US" sz="2400" dirty="0">
                <a:latin typeface="Calibri" panose="020F0502020204030204" pitchFamily="34" charset="0"/>
                <a:cs typeface="Calibri" panose="020F0502020204030204" pitchFamily="34" charset="0"/>
              </a:rPr>
              <a:t>The flex-wrap property specifies whether the flex items should wrap or </a:t>
            </a:r>
            <a:r>
              <a:rPr lang="en-US" sz="2400" dirty="0" smtClean="0">
                <a:latin typeface="Calibri" panose="020F0502020204030204" pitchFamily="34" charset="0"/>
                <a:cs typeface="Calibri" panose="020F0502020204030204" pitchFamily="34" charset="0"/>
              </a:rPr>
              <a:t>not.</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flex-wrap: wrap, </a:t>
            </a:r>
            <a:r>
              <a:rPr lang="en-US" sz="2400" dirty="0" err="1" smtClean="0">
                <a:latin typeface="Calibri" panose="020F0502020204030204" pitchFamily="34" charset="0"/>
                <a:cs typeface="Calibri" panose="020F0502020204030204" pitchFamily="34" charset="0"/>
              </a:rPr>
              <a:t>nowrap</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 y="4559521"/>
            <a:ext cx="2400635" cy="11907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862" y="3864099"/>
            <a:ext cx="8783276" cy="18862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412" y="4559521"/>
            <a:ext cx="2048161" cy="126700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7862" y="4427512"/>
            <a:ext cx="6617777" cy="1109688"/>
          </a:xfrm>
          <a:prstGeom prst="rect">
            <a:avLst/>
          </a:prstGeom>
        </p:spPr>
      </p:pic>
    </p:spTree>
    <p:extLst>
      <p:ext uri="{BB962C8B-B14F-4D97-AF65-F5344CB8AC3E}">
        <p14:creationId xmlns:p14="http://schemas.microsoft.com/office/powerpoint/2010/main" val="5904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justify-content property</a:t>
            </a:r>
          </a:p>
          <a:p>
            <a:r>
              <a:rPr lang="en-US" sz="2400" dirty="0" smtClean="0">
                <a:latin typeface="Calibri" panose="020F0502020204030204" pitchFamily="34" charset="0"/>
                <a:cs typeface="Calibri" panose="020F0502020204030204" pitchFamily="34" charset="0"/>
              </a:rPr>
              <a:t>The justify-content </a:t>
            </a:r>
            <a:r>
              <a:rPr lang="en-US" sz="2400" dirty="0">
                <a:latin typeface="Calibri" panose="020F0502020204030204" pitchFamily="34" charset="0"/>
                <a:cs typeface="Calibri" panose="020F0502020204030204" pitchFamily="34" charset="0"/>
              </a:rPr>
              <a:t>property is used to align the flex items.</a:t>
            </a:r>
          </a:p>
          <a:p>
            <a:r>
              <a:rPr lang="en-US" sz="2400" dirty="0" smtClean="0">
                <a:latin typeface="Calibri" panose="020F0502020204030204" pitchFamily="34" charset="0"/>
                <a:cs typeface="Calibri" panose="020F0502020204030204" pitchFamily="34" charset="0"/>
              </a:rPr>
              <a:t>justify-content: center, flex-start, flex-end, space-around, space-between.</a:t>
            </a:r>
            <a:endParaRPr lang="en-US" sz="24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2" y="4413166"/>
            <a:ext cx="2762636" cy="118126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124" y="4438567"/>
            <a:ext cx="8783276" cy="1019317"/>
          </a:xfrm>
          <a:prstGeom prst="rect">
            <a:avLst/>
          </a:prstGeom>
        </p:spPr>
      </p:pic>
    </p:spTree>
    <p:extLst>
      <p:ext uri="{BB962C8B-B14F-4D97-AF65-F5344CB8AC3E}">
        <p14:creationId xmlns:p14="http://schemas.microsoft.com/office/powerpoint/2010/main" val="349241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align-items property</a:t>
            </a:r>
          </a:p>
          <a:p>
            <a:r>
              <a:rPr lang="en-US" sz="2400" dirty="0">
                <a:latin typeface="Calibri" panose="020F0502020204030204" pitchFamily="34" charset="0"/>
                <a:cs typeface="Calibri" panose="020F0502020204030204" pitchFamily="34" charset="0"/>
              </a:rPr>
              <a:t>The align-items property is used to align the flex items vertically.</a:t>
            </a:r>
          </a:p>
          <a:p>
            <a:r>
              <a:rPr lang="en-US" sz="2400" dirty="0" smtClean="0">
                <a:latin typeface="Calibri" panose="020F0502020204030204" pitchFamily="34" charset="0"/>
                <a:cs typeface="Calibri" panose="020F0502020204030204" pitchFamily="34" charset="0"/>
              </a:rPr>
              <a:t>align-items: center, flex-start, flex-end, stretch, baseline.</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4143272"/>
            <a:ext cx="2724530" cy="14670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054" y="3562166"/>
            <a:ext cx="4591691" cy="2048161"/>
          </a:xfrm>
          <a:prstGeom prst="rect">
            <a:avLst/>
          </a:prstGeom>
        </p:spPr>
      </p:pic>
    </p:spTree>
    <p:extLst>
      <p:ext uri="{BB962C8B-B14F-4D97-AF65-F5344CB8AC3E}">
        <p14:creationId xmlns:p14="http://schemas.microsoft.com/office/powerpoint/2010/main" val="241635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align-content property</a:t>
            </a:r>
          </a:p>
          <a:p>
            <a:r>
              <a:rPr lang="en-US" sz="2400" dirty="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align-content </a:t>
            </a:r>
            <a:r>
              <a:rPr lang="en-US" sz="2400" dirty="0">
                <a:latin typeface="Calibri" panose="020F0502020204030204" pitchFamily="34" charset="0"/>
                <a:cs typeface="Calibri" panose="020F0502020204030204" pitchFamily="34" charset="0"/>
              </a:rPr>
              <a:t>property is used to </a:t>
            </a:r>
            <a:r>
              <a:rPr lang="en-US" sz="2400" dirty="0" smtClean="0">
                <a:latin typeface="Calibri" panose="020F0502020204030204" pitchFamily="34" charset="0"/>
                <a:cs typeface="Calibri" panose="020F0502020204030204" pitchFamily="34" charset="0"/>
              </a:rPr>
              <a:t>align the flex lines.</a:t>
            </a:r>
          </a:p>
          <a:p>
            <a:r>
              <a:rPr lang="en-US" sz="2400" dirty="0" smtClean="0">
                <a:latin typeface="Calibri" panose="020F0502020204030204" pitchFamily="34" charset="0"/>
                <a:cs typeface="Calibri" panose="020F0502020204030204" pitchFamily="34" charset="0"/>
              </a:rPr>
              <a:t>align-content: space-between, space-around, flex-start, flex-end, stretch, center.</a:t>
            </a:r>
            <a:endParaRPr lang="en-US"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45" y="4343283"/>
            <a:ext cx="2934109" cy="1676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788" y="3085685"/>
            <a:ext cx="8764223" cy="2972215"/>
          </a:xfrm>
          <a:prstGeom prst="rect">
            <a:avLst/>
          </a:prstGeom>
        </p:spPr>
      </p:pic>
    </p:spTree>
    <p:extLst>
      <p:ext uri="{BB962C8B-B14F-4D97-AF65-F5344CB8AC3E}">
        <p14:creationId xmlns:p14="http://schemas.microsoft.com/office/powerpoint/2010/main" val="3030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Child Elements (items)</a:t>
            </a:r>
          </a:p>
          <a:p>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direct child elements of a flex container automatically becomes flexible (flex) items</a:t>
            </a:r>
            <a:r>
              <a:rPr lang="en-US" sz="2400" dirty="0" smtClean="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 flex item properties are: order, flex-grow, flex-shrink, flex-basis, flex, align-self</a:t>
            </a:r>
          </a:p>
        </p:txBody>
      </p:sp>
    </p:spTree>
    <p:extLst>
      <p:ext uri="{BB962C8B-B14F-4D97-AF65-F5344CB8AC3E}">
        <p14:creationId xmlns:p14="http://schemas.microsoft.com/office/powerpoint/2010/main" val="2274175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order property</a:t>
            </a:r>
          </a:p>
          <a:p>
            <a:r>
              <a:rPr lang="en-US" sz="2400" dirty="0" smtClean="0">
                <a:latin typeface="Calibri" panose="020F0502020204030204" pitchFamily="34" charset="0"/>
                <a:cs typeface="Calibri" panose="020F0502020204030204" pitchFamily="34" charset="0"/>
              </a:rPr>
              <a:t>The order property </a:t>
            </a:r>
            <a:r>
              <a:rPr lang="en-US" sz="2400" dirty="0">
                <a:latin typeface="Calibri" panose="020F0502020204030204" pitchFamily="34" charset="0"/>
                <a:cs typeface="Calibri" panose="020F0502020204030204" pitchFamily="34" charset="0"/>
              </a:rPr>
              <a:t>specifies the order of the flex items.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979746"/>
            <a:ext cx="3391373" cy="16671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054" y="3979746"/>
            <a:ext cx="5916349" cy="1239954"/>
          </a:xfrm>
          <a:prstGeom prst="rect">
            <a:avLst/>
          </a:prstGeom>
        </p:spPr>
      </p:pic>
    </p:spTree>
    <p:extLst>
      <p:ext uri="{BB962C8B-B14F-4D97-AF65-F5344CB8AC3E}">
        <p14:creationId xmlns:p14="http://schemas.microsoft.com/office/powerpoint/2010/main" val="398968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flex-grow property</a:t>
            </a:r>
          </a:p>
          <a:p>
            <a:r>
              <a:rPr lang="en-US" sz="2400" dirty="0">
                <a:latin typeface="Calibri" panose="020F0502020204030204" pitchFamily="34" charset="0"/>
                <a:cs typeface="Calibri" panose="020F0502020204030204" pitchFamily="34" charset="0"/>
              </a:rPr>
              <a:t>The flex-grow property specifies how much a flex item will grow relative to the rest of the flex items.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773" y="3371447"/>
            <a:ext cx="3591426" cy="14384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73" y="5099608"/>
            <a:ext cx="8792802" cy="1028844"/>
          </a:xfrm>
          <a:prstGeom prst="rect">
            <a:avLst/>
          </a:prstGeom>
        </p:spPr>
      </p:pic>
    </p:spTree>
    <p:extLst>
      <p:ext uri="{BB962C8B-B14F-4D97-AF65-F5344CB8AC3E}">
        <p14:creationId xmlns:p14="http://schemas.microsoft.com/office/powerpoint/2010/main" val="181150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flex-shrink </a:t>
            </a:r>
            <a:r>
              <a:rPr lang="en-US" sz="2400" dirty="0" smtClean="0">
                <a:latin typeface="Calibri" panose="020F0502020204030204" pitchFamily="34" charset="0"/>
                <a:cs typeface="Calibri" panose="020F0502020204030204" pitchFamily="34" charset="0"/>
              </a:rPr>
              <a:t>property</a:t>
            </a:r>
          </a:p>
          <a:p>
            <a:r>
              <a:rPr lang="en-US" sz="2400" dirty="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flex-shrink </a:t>
            </a:r>
            <a:r>
              <a:rPr lang="en-US" sz="2400" dirty="0">
                <a:latin typeface="Calibri" panose="020F0502020204030204" pitchFamily="34" charset="0"/>
                <a:cs typeface="Calibri" panose="020F0502020204030204" pitchFamily="34" charset="0"/>
              </a:rPr>
              <a:t>property specifies how much a flex item will shrink relative to the rest of the flex items.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3530531"/>
            <a:ext cx="3562847" cy="3038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140" y="4951386"/>
            <a:ext cx="7754432" cy="971686"/>
          </a:xfrm>
          <a:prstGeom prst="rect">
            <a:avLst/>
          </a:prstGeom>
        </p:spPr>
      </p:pic>
    </p:spTree>
    <p:extLst>
      <p:ext uri="{BB962C8B-B14F-4D97-AF65-F5344CB8AC3E}">
        <p14:creationId xmlns:p14="http://schemas.microsoft.com/office/powerpoint/2010/main" val="236202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2</a:t>
            </a:r>
            <a:r>
              <a:rPr lang="en-US" dirty="0" smtClean="0">
                <a:latin typeface="Calibri" panose="020F0502020204030204" pitchFamily="34" charset="0"/>
                <a:cs typeface="Calibri" panose="020F0502020204030204" pitchFamily="34" charset="0"/>
              </a:rPr>
              <a:t>. CSS</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Syntax and Selectors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element selector:</a:t>
            </a:r>
          </a:p>
          <a:p>
            <a:pPr marL="0" indent="0">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 id selector: </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 class selector: </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Grouping selectors: </a:t>
            </a:r>
          </a:p>
          <a:p>
            <a:endParaRPr lang="en-US" sz="2400"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096" y="1409902"/>
            <a:ext cx="3961286" cy="18315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096" y="2478630"/>
            <a:ext cx="3850017" cy="192500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096" y="3393857"/>
            <a:ext cx="3806098" cy="201956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096" y="4255993"/>
            <a:ext cx="4129280" cy="1943191"/>
          </a:xfrm>
          <a:prstGeom prst="rect">
            <a:avLst/>
          </a:prstGeom>
        </p:spPr>
      </p:pic>
    </p:spTree>
    <p:extLst>
      <p:ext uri="{BB962C8B-B14F-4D97-AF65-F5344CB8AC3E}">
        <p14:creationId xmlns:p14="http://schemas.microsoft.com/office/powerpoint/2010/main" val="885333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additive="base">
                                        <p:cTn id="5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ppt_x"/>
                                          </p:val>
                                        </p:tav>
                                        <p:tav tm="100000">
                                          <p:val>
                                            <p:strVal val="#ppt_x"/>
                                          </p:val>
                                        </p:tav>
                                      </p:tavLst>
                                    </p:anim>
                                    <p:anim calcmode="lin" valueType="num">
                                      <p:cBhvr additive="base">
                                        <p:cTn id="6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flex-basis </a:t>
            </a:r>
            <a:r>
              <a:rPr lang="en-US" sz="2400" dirty="0" smtClean="0">
                <a:latin typeface="Calibri" panose="020F0502020204030204" pitchFamily="34" charset="0"/>
                <a:cs typeface="Calibri" panose="020F0502020204030204" pitchFamily="34" charset="0"/>
              </a:rPr>
              <a:t>property</a:t>
            </a:r>
          </a:p>
          <a:p>
            <a:r>
              <a:rPr lang="en-US" sz="2400" dirty="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flex-basis </a:t>
            </a:r>
            <a:r>
              <a:rPr lang="en-US" sz="2400" dirty="0">
                <a:latin typeface="Calibri" panose="020F0502020204030204" pitchFamily="34" charset="0"/>
                <a:cs typeface="Calibri" panose="020F0502020204030204" pitchFamily="34" charset="0"/>
              </a:rPr>
              <a:t>property specifies the initial length of a flex item.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63" y="3860972"/>
            <a:ext cx="4192167" cy="180553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479" y="4150658"/>
            <a:ext cx="5601482" cy="981212"/>
          </a:xfrm>
          <a:prstGeom prst="rect">
            <a:avLst/>
          </a:prstGeom>
        </p:spPr>
      </p:pic>
    </p:spTree>
    <p:extLst>
      <p:ext uri="{BB962C8B-B14F-4D97-AF65-F5344CB8AC3E}">
        <p14:creationId xmlns:p14="http://schemas.microsoft.com/office/powerpoint/2010/main" val="286300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14. </a:t>
            </a:r>
            <a:r>
              <a:rPr lang="en-US" smtClean="0">
                <a:latin typeface="Calibri" panose="020F0502020204030204" pitchFamily="34" charset="0"/>
                <a:cs typeface="Calibri" panose="020F0502020204030204" pitchFamily="34" charset="0"/>
              </a:rPr>
              <a:t>CSS Flexbox</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align-self</a:t>
            </a:r>
            <a:r>
              <a:rPr lang="en-US"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property</a:t>
            </a:r>
          </a:p>
          <a:p>
            <a:r>
              <a:rPr lang="en-US" sz="2400" dirty="0">
                <a:latin typeface="Calibri" panose="020F0502020204030204" pitchFamily="34" charset="0"/>
                <a:cs typeface="Calibri" panose="020F0502020204030204" pitchFamily="34" charset="0"/>
              </a:rPr>
              <a:t>The align-self property </a:t>
            </a:r>
            <a:r>
              <a:rPr lang="en-US" sz="2400" dirty="0">
                <a:latin typeface="Calibri" panose="020F0502020204030204" pitchFamily="34" charset="0"/>
                <a:cs typeface="Calibri" panose="020F0502020204030204" pitchFamily="34" charset="0"/>
              </a:rPr>
              <a:t>specifies the alignment for the selected item inside the flexible container</a:t>
            </a:r>
            <a:r>
              <a:rPr lang="en-US" sz="2400" dirty="0" smtClean="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 align-self </a:t>
            </a:r>
            <a:r>
              <a:rPr lang="en-US" sz="2400" dirty="0">
                <a:latin typeface="Calibri" panose="020F0502020204030204" pitchFamily="34" charset="0"/>
                <a:cs typeface="Calibri" panose="020F0502020204030204" pitchFamily="34" charset="0"/>
              </a:rPr>
              <a:t>property overrides the default alignment set by </a:t>
            </a:r>
            <a:r>
              <a:rPr lang="en-US" sz="2400" dirty="0">
                <a:latin typeface="Calibri" panose="020F0502020204030204" pitchFamily="34" charset="0"/>
                <a:cs typeface="Calibri" panose="020F0502020204030204" pitchFamily="34" charset="0"/>
              </a:rPr>
              <a:t>the container's </a:t>
            </a:r>
            <a:r>
              <a:rPr lang="en-US" sz="2400" dirty="0">
                <a:latin typeface="Calibri" panose="020F0502020204030204" pitchFamily="34" charset="0"/>
                <a:cs typeface="Calibri" panose="020F0502020204030204" pitchFamily="34" charset="0"/>
              </a:rPr>
              <a:t>align-items </a:t>
            </a:r>
            <a:r>
              <a:rPr lang="en-US" sz="2400" dirty="0">
                <a:latin typeface="Calibri" panose="020F0502020204030204" pitchFamily="34" charset="0"/>
                <a:cs typeface="Calibri" panose="020F0502020204030204" pitchFamily="34" charset="0"/>
              </a:rPr>
              <a:t>property.</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4514607"/>
            <a:ext cx="3743847" cy="17337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278" y="4238343"/>
            <a:ext cx="4658375" cy="2010056"/>
          </a:xfrm>
          <a:prstGeom prst="rect">
            <a:avLst/>
          </a:prstGeom>
        </p:spPr>
      </p:pic>
    </p:spTree>
    <p:extLst>
      <p:ext uri="{BB962C8B-B14F-4D97-AF65-F5344CB8AC3E}">
        <p14:creationId xmlns:p14="http://schemas.microsoft.com/office/powerpoint/2010/main" val="40471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253" y="4031021"/>
            <a:ext cx="6248400" cy="707886"/>
          </a:xfrm>
          <a:prstGeom prst="rect">
            <a:avLst/>
          </a:prstGeom>
          <a:noFill/>
        </p:spPr>
        <p:txBody>
          <a:bodyPr wrap="square" rtlCol="0">
            <a:spAutoFit/>
          </a:bodyPr>
          <a:lstStyle/>
          <a:p>
            <a:r>
              <a:rPr lang="en-US" sz="4000" dirty="0" smtClean="0">
                <a:latin typeface="Calibri" panose="020F0502020204030204" pitchFamily="34" charset="0"/>
                <a:cs typeface="Calibri" panose="020F0502020204030204" pitchFamily="34" charset="0"/>
              </a:rPr>
              <a:t>Thank You and Questions!</a:t>
            </a:r>
            <a:endParaRPr lang="en-US" sz="40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0" y="0"/>
            <a:ext cx="4876800" cy="4876800"/>
          </a:xfrm>
          <a:prstGeom prst="rect">
            <a:avLst/>
          </a:prstGeom>
        </p:spPr>
      </p:pic>
    </p:spTree>
    <p:extLst>
      <p:ext uri="{BB962C8B-B14F-4D97-AF65-F5344CB8AC3E}">
        <p14:creationId xmlns:p14="http://schemas.microsoft.com/office/powerpoint/2010/main" val="855415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3</a:t>
            </a:r>
            <a:r>
              <a:rPr lang="en-US" dirty="0" smtClean="0">
                <a:latin typeface="Calibri" panose="020F0502020204030204" pitchFamily="34" charset="0"/>
                <a:cs typeface="Calibri" panose="020F0502020204030204" pitchFamily="34" charset="0"/>
              </a:rPr>
              <a:t>. CSS How To…</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There are three ways of inserting a style sheet</a:t>
            </a:r>
            <a:r>
              <a:rPr lang="en-US" sz="2400" dirty="0" smtClean="0">
                <a:latin typeface="Calibri" panose="020F0502020204030204" pitchFamily="34" charset="0"/>
                <a:cs typeface="Calibri" panose="020F0502020204030204" pitchFamily="34" charset="0"/>
              </a:rPr>
              <a:t>:</a:t>
            </a:r>
          </a:p>
          <a:p>
            <a:r>
              <a:rPr lang="en-US" sz="2400" dirty="0" smtClean="0">
                <a:latin typeface="Calibri" panose="020F0502020204030204" pitchFamily="34" charset="0"/>
                <a:cs typeface="Calibri" panose="020F0502020204030204" pitchFamily="34" charset="0"/>
              </a:rPr>
              <a:t>External style sheet</a:t>
            </a:r>
          </a:p>
          <a:p>
            <a:r>
              <a:rPr lang="en-US" sz="2400" dirty="0" smtClean="0">
                <a:latin typeface="Calibri" panose="020F0502020204030204" pitchFamily="34" charset="0"/>
                <a:cs typeface="Calibri" panose="020F0502020204030204" pitchFamily="34" charset="0"/>
              </a:rPr>
              <a:t>Internal style sheet</a:t>
            </a:r>
          </a:p>
          <a:p>
            <a:r>
              <a:rPr lang="en-US" sz="2400" dirty="0" smtClean="0">
                <a:latin typeface="Calibri" panose="020F0502020204030204" pitchFamily="34" charset="0"/>
                <a:cs typeface="Calibri" panose="020F0502020204030204" pitchFamily="34" charset="0"/>
              </a:rPr>
              <a:t>Inline style</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807" y="1876471"/>
            <a:ext cx="3692417" cy="142538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737" y="2589162"/>
            <a:ext cx="6608233" cy="122970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5861" y="2589162"/>
            <a:ext cx="4753922" cy="390798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0132" y="3580743"/>
            <a:ext cx="7341553" cy="730503"/>
          </a:xfrm>
          <a:prstGeom prst="rect">
            <a:avLst/>
          </a:prstGeom>
        </p:spPr>
      </p:pic>
    </p:spTree>
    <p:extLst>
      <p:ext uri="{BB962C8B-B14F-4D97-AF65-F5344CB8AC3E}">
        <p14:creationId xmlns:p14="http://schemas.microsoft.com/office/powerpoint/2010/main" val="3950284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additive="base">
                                        <p:cTn id="4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additive="base">
                                        <p:cTn id="5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additive="base">
                                        <p:cTn id="64" dur="500" fill="hold"/>
                                        <p:tgtEl>
                                          <p:spTgt spid="11"/>
                                        </p:tgtEl>
                                        <p:attrNameLst>
                                          <p:attrName>ppt_x</p:attrName>
                                        </p:attrNameLst>
                                      </p:cBhvr>
                                      <p:tavLst>
                                        <p:tav tm="0">
                                          <p:val>
                                            <p:strVal val="#ppt_x"/>
                                          </p:val>
                                        </p:tav>
                                        <p:tav tm="100000">
                                          <p:val>
                                            <p:strVal val="#ppt_x"/>
                                          </p:val>
                                        </p:tav>
                                      </p:tavLst>
                                    </p:anim>
                                    <p:anim calcmode="lin" valueType="num">
                                      <p:cBhvr additive="base">
                                        <p:cTn id="6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11"/>
                                        </p:tgtEl>
                                      </p:cBhvr>
                                    </p:animEffect>
                                    <p:set>
                                      <p:cBhvr>
                                        <p:cTn id="7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4</a:t>
            </a:r>
            <a:r>
              <a:rPr lang="en-US" dirty="0" smtClean="0">
                <a:latin typeface="Calibri" panose="020F0502020204030204" pitchFamily="34" charset="0"/>
                <a:cs typeface="Calibri" panose="020F0502020204030204" pitchFamily="34" charset="0"/>
              </a:rPr>
              <a:t>. CSS Box Model</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All HTML elements can be considered as boxes.</a:t>
            </a:r>
            <a:endParaRPr lang="en-US" sz="24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819" y="2663265"/>
            <a:ext cx="8840434" cy="3886742"/>
          </a:xfrm>
          <a:prstGeom prst="rect">
            <a:avLst/>
          </a:prstGeom>
        </p:spPr>
      </p:pic>
    </p:spTree>
    <p:extLst>
      <p:ext uri="{BB962C8B-B14F-4D97-AF65-F5344CB8AC3E}">
        <p14:creationId xmlns:p14="http://schemas.microsoft.com/office/powerpoint/2010/main" val="39219632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5</a:t>
            </a:r>
            <a:r>
              <a:rPr lang="en-US" dirty="0" smtClean="0">
                <a:latin typeface="Calibri" panose="020F0502020204030204" pitchFamily="34" charset="0"/>
                <a:cs typeface="Calibri" panose="020F0502020204030204" pitchFamily="34" charset="0"/>
              </a:rPr>
              <a:t>. CSS Border</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CSS border properties allow you to specify the style, width, and color of an element’s border.</a:t>
            </a:r>
          </a:p>
          <a:p>
            <a:r>
              <a:rPr lang="en-US" sz="2400" dirty="0" smtClean="0">
                <a:latin typeface="Calibri" panose="020F0502020204030204" pitchFamily="34" charset="0"/>
                <a:cs typeface="Calibri" panose="020F0502020204030204" pitchFamily="34" charset="0"/>
              </a:rPr>
              <a:t>border-style</a:t>
            </a:r>
          </a:p>
          <a:p>
            <a:r>
              <a:rPr lang="en-US" sz="2400" dirty="0" smtClean="0">
                <a:latin typeface="Calibri" panose="020F0502020204030204" pitchFamily="34" charset="0"/>
                <a:cs typeface="Calibri" panose="020F0502020204030204" pitchFamily="34" charset="0"/>
              </a:rPr>
              <a:t>border-width</a:t>
            </a:r>
          </a:p>
          <a:p>
            <a:r>
              <a:rPr lang="en-US" sz="2400" dirty="0">
                <a:latin typeface="Calibri" panose="020F0502020204030204" pitchFamily="34" charset="0"/>
                <a:cs typeface="Calibri" panose="020F0502020204030204" pitchFamily="34" charset="0"/>
              </a:rPr>
              <a:t>b</a:t>
            </a:r>
            <a:r>
              <a:rPr lang="en-US" sz="2400" dirty="0" smtClean="0">
                <a:latin typeface="Calibri" panose="020F0502020204030204" pitchFamily="34" charset="0"/>
                <a:cs typeface="Calibri" panose="020F0502020204030204" pitchFamily="34" charset="0"/>
              </a:rPr>
              <a:t>order-color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359" y="2925128"/>
            <a:ext cx="4212748" cy="352294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093" y="2840052"/>
            <a:ext cx="7680089" cy="360801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265" y="2955575"/>
            <a:ext cx="6009588" cy="173102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0265" y="2913641"/>
            <a:ext cx="5568759" cy="1814889"/>
          </a:xfrm>
          <a:prstGeom prst="rect">
            <a:avLst/>
          </a:prstGeom>
        </p:spPr>
      </p:pic>
    </p:spTree>
    <p:extLst>
      <p:ext uri="{BB962C8B-B14F-4D97-AF65-F5344CB8AC3E}">
        <p14:creationId xmlns:p14="http://schemas.microsoft.com/office/powerpoint/2010/main" val="485800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additive="base">
                                        <p:cTn id="4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additive="base">
                                        <p:cTn id="5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ppt_x"/>
                                          </p:val>
                                        </p:tav>
                                        <p:tav tm="100000">
                                          <p:val>
                                            <p:strVal val="#ppt_x"/>
                                          </p:val>
                                        </p:tav>
                                      </p:tavLst>
                                    </p:anim>
                                    <p:anim calcmode="lin" valueType="num">
                                      <p:cBhvr additive="base">
                                        <p:cTn id="6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6. CSS Padding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CSS padding properties are used to generate space around an element’s content, inside of any defined borders.</a:t>
            </a:r>
          </a:p>
          <a:p>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786" y="2916562"/>
            <a:ext cx="7911067" cy="31168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8776" y="2916562"/>
            <a:ext cx="4491086" cy="3281947"/>
          </a:xfrm>
          <a:prstGeom prst="rect">
            <a:avLst/>
          </a:prstGeom>
        </p:spPr>
      </p:pic>
    </p:spTree>
    <p:extLst>
      <p:ext uri="{BB962C8B-B14F-4D97-AF65-F5344CB8AC3E}">
        <p14:creationId xmlns:p14="http://schemas.microsoft.com/office/powerpoint/2010/main" val="413026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7</a:t>
            </a:r>
            <a:r>
              <a:rPr lang="en-US" dirty="0" smtClean="0">
                <a:latin typeface="Calibri" panose="020F0502020204030204" pitchFamily="34" charset="0"/>
                <a:cs typeface="Calibri" panose="020F0502020204030204" pitchFamily="34" charset="0"/>
              </a:rPr>
              <a:t>. CSS Margins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The CSS margin properties are used to create space around elements, outside of any defined borders.</a:t>
            </a:r>
          </a:p>
          <a:p>
            <a:endParaRPr lang="en-US"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346" y="2918438"/>
            <a:ext cx="8294634" cy="35296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019" y="2918438"/>
            <a:ext cx="4587946" cy="3329961"/>
          </a:xfrm>
          <a:prstGeom prst="rect">
            <a:avLst/>
          </a:prstGeom>
        </p:spPr>
      </p:pic>
    </p:spTree>
    <p:extLst>
      <p:ext uri="{BB962C8B-B14F-4D97-AF65-F5344CB8AC3E}">
        <p14:creationId xmlns:p14="http://schemas.microsoft.com/office/powerpoint/2010/main" val="119767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834</TotalTime>
  <Words>1235</Words>
  <Application>Microsoft Office PowerPoint</Application>
  <PresentationFormat>Widescreen</PresentationFormat>
  <Paragraphs>149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Century Gothic</vt:lpstr>
      <vt:lpstr>Wingdings 3</vt:lpstr>
      <vt:lpstr>Ion</vt:lpstr>
      <vt:lpstr>CSS INTRODUCTION</vt:lpstr>
      <vt:lpstr>1. What is CSS?</vt:lpstr>
      <vt:lpstr>2. CSS Syntax and Selectors</vt:lpstr>
      <vt:lpstr>2. CSS Syntax and Selectors</vt:lpstr>
      <vt:lpstr>3. CSS How To…</vt:lpstr>
      <vt:lpstr>4. CSS Box Model</vt:lpstr>
      <vt:lpstr>5. CSS Border</vt:lpstr>
      <vt:lpstr>6. CSS Padding</vt:lpstr>
      <vt:lpstr>7. CSS Margins</vt:lpstr>
      <vt:lpstr>8. CSS Width and Height</vt:lpstr>
      <vt:lpstr>9. CSS Text</vt:lpstr>
      <vt:lpstr>9. CSS Text</vt:lpstr>
      <vt:lpstr>9. CSS Text</vt:lpstr>
      <vt:lpstr>9. CSS Text</vt:lpstr>
      <vt:lpstr>9. CSS Text</vt:lpstr>
      <vt:lpstr>9. CSS Font</vt:lpstr>
      <vt:lpstr>10. CSS Links</vt:lpstr>
      <vt:lpstr>11. CSS Position</vt:lpstr>
      <vt:lpstr>11. CSS Position</vt:lpstr>
      <vt:lpstr>11. CSS Position</vt:lpstr>
      <vt:lpstr>11. CSS Position</vt:lpstr>
      <vt:lpstr>11. CSS Position</vt:lpstr>
      <vt:lpstr>11. CSS Position</vt:lpstr>
      <vt:lpstr>11. CSS Position</vt:lpstr>
      <vt:lpstr>12. CSS Backgrounds</vt:lpstr>
      <vt:lpstr>12. CSS Backgrounds</vt:lpstr>
      <vt:lpstr>12. CSS Backgrounds</vt:lpstr>
      <vt:lpstr>12. CSS Backgrounds</vt:lpstr>
      <vt:lpstr>12. CSS Backgrounds</vt:lpstr>
      <vt:lpstr>14. CSS Flexbox</vt:lpstr>
      <vt:lpstr>14. CSS Flexbox</vt:lpstr>
      <vt:lpstr>14. CSS Flexbox</vt:lpstr>
      <vt:lpstr>14. CSS Flexbox</vt:lpstr>
      <vt:lpstr>14. CSS Flexbox</vt:lpstr>
      <vt:lpstr>14. CSS Flexbox</vt:lpstr>
      <vt:lpstr>14. CSS Flexbox</vt:lpstr>
      <vt:lpstr>14. CSS Flexbox</vt:lpstr>
      <vt:lpstr>14. CSS Flexbox</vt:lpstr>
      <vt:lpstr>14. CSS Flexbox</vt:lpstr>
      <vt:lpstr>14. CSS Flexbox</vt:lpstr>
      <vt:lpstr>14. CSS Flexbox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INTRODUCTION</dc:title>
  <dc:creator>Hoang Ta Quang</dc:creator>
  <cp:lastModifiedBy>Hoang Ta Quang</cp:lastModifiedBy>
  <cp:revision>57</cp:revision>
  <dcterms:created xsi:type="dcterms:W3CDTF">2019-04-08T13:55:19Z</dcterms:created>
  <dcterms:modified xsi:type="dcterms:W3CDTF">2019-05-26T13:25:21Z</dcterms:modified>
</cp:coreProperties>
</file>