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718300" cy="98679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E139B6-E9D6-46FF-9637-D8964AEFD45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B7DBD9"/>
    <a:srgbClr val="E3B5D7"/>
    <a:srgbClr val="EDE0AB"/>
    <a:srgbClr val="C1D8ED"/>
    <a:srgbClr val="C8DDF0"/>
    <a:srgbClr val="C8DAF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559" autoAdjust="0"/>
  </p:normalViewPr>
  <p:slideViewPr>
    <p:cSldViewPr>
      <p:cViewPr>
        <p:scale>
          <a:sx n="117" d="100"/>
          <a:sy n="117" d="100"/>
        </p:scale>
        <p:origin x="15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687388" y="739775"/>
            <a:ext cx="5343525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6300"/>
            <a:ext cx="53752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latin typeface="Arial" panose="020B0604020202020204" pitchFamily="34" charset="0"/>
              </a:defRPr>
            </a:lvl1pPr>
          </a:lstStyle>
          <a:p>
            <a:fld id="{FC245AD8-1B0D-436D-A207-5F7A923FCC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45AD8-1B0D-436D-A207-5F7A923FCC9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724400"/>
            <a:ext cx="6934200" cy="9144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53188"/>
            <a:ext cx="3136900" cy="2682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hlink"/>
                </a:solidFill>
              </a:defRPr>
            </a:lvl1pPr>
          </a:lstStyle>
          <a:p>
            <a:endParaRPr lang="ru-RU"/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2162175"/>
          </a:xfrm>
        </p:spPr>
        <p:txBody>
          <a:bodyPr/>
          <a:lstStyle>
            <a:lvl1pPr algn="ctr"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193675" y="266700"/>
            <a:ext cx="9518650" cy="65913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33388" y="1052513"/>
            <a:ext cx="9039225" cy="5303837"/>
          </a:xfrm>
          <a:prstGeom prst="roundRect">
            <a:avLst>
              <a:gd name="adj" fmla="val 3407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497013" y="0"/>
            <a:ext cx="6921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</a:rPr>
              <a:t>State Polytechnic University</a:t>
            </a:r>
          </a:p>
          <a:p>
            <a:pPr eaLnBrk="1" hangingPunct="1"/>
            <a:r>
              <a:rPr lang="en-US" sz="1400">
                <a:solidFill>
                  <a:schemeClr val="tx2"/>
                </a:solidFill>
              </a:rPr>
              <a:t>Technical Cybernetics and Robotics Faculty           Telematics Department</a:t>
            </a:r>
            <a:r>
              <a:rPr lang="en-US" sz="1400"/>
              <a:t>  </a:t>
            </a:r>
            <a:endParaRPr lang="ru-RU" sz="1400"/>
          </a:p>
        </p:txBody>
      </p:sp>
      <p:pic>
        <p:nvPicPr>
          <p:cNvPr id="41993" name="Picture 51" descr="LOGO-Politeh_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620713"/>
            <a:ext cx="1316038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94" name="Group 29"/>
          <p:cNvGrpSpPr>
            <a:grpSpLocks/>
          </p:cNvGrpSpPr>
          <p:nvPr/>
        </p:nvGrpSpPr>
        <p:grpSpPr bwMode="auto">
          <a:xfrm flipV="1">
            <a:off x="1423988" y="0"/>
            <a:ext cx="7058025" cy="560388"/>
            <a:chOff x="4059" y="300"/>
            <a:chExt cx="681" cy="409"/>
          </a:xfrm>
        </p:grpSpPr>
        <p:sp>
          <p:nvSpPr>
            <p:cNvPr id="14" name="AutoShape 30"/>
            <p:cNvSpPr>
              <a:spLocks noChangeArrowheads="1"/>
            </p:cNvSpPr>
            <p:nvPr/>
          </p:nvSpPr>
          <p:spPr bwMode="blackWhite">
            <a:xfrm>
              <a:off x="4059" y="300"/>
              <a:ext cx="681" cy="363"/>
            </a:xfrm>
            <a:prstGeom prst="roundRect">
              <a:avLst>
                <a:gd name="adj" fmla="val 4352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rot="10800000"/>
            <a:lstStyle/>
            <a:p>
              <a:pPr algn="l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5" name="Rectangle 31"/>
            <p:cNvSpPr>
              <a:spLocks noChangeArrowheads="1"/>
            </p:cNvSpPr>
            <p:nvPr userDrawn="1"/>
          </p:nvSpPr>
          <p:spPr bwMode="auto">
            <a:xfrm>
              <a:off x="4059" y="482"/>
              <a:ext cx="681" cy="2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>
                <a:defRPr/>
              </a:pPr>
              <a:endParaRPr lang="ru-RU" sz="1200"/>
            </a:p>
          </p:txBody>
        </p:sp>
      </p:grpSp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1492250" y="68263"/>
            <a:ext cx="6921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sz="1600">
                <a:solidFill>
                  <a:schemeClr val="bg1"/>
                </a:solidFill>
              </a:rPr>
              <a:t>Санкт-Петербургский Государственный Политехнический Университет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A40D23-1897-42C1-B466-781105584A0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47075"/>
      </p:ext>
    </p:extLst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0"/>
            <a:ext cx="2298700" cy="623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025" y="0"/>
            <a:ext cx="6746875" cy="623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0B5EEC-55E3-4559-8AE8-020DA220FDA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96840"/>
      </p:ext>
    </p:extLst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E80B3-43CF-4E34-A55F-944DDF96AA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215534"/>
      </p:ext>
    </p:extLst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11082-FD5F-4E8B-A3AF-0383BD04E57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85599"/>
      </p:ext>
    </p:extLst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600200"/>
            <a:ext cx="4378325" cy="463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9675" y="1600200"/>
            <a:ext cx="4378325" cy="463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F43EF8-4FDA-4C77-AA88-68FF66AAE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57812"/>
      </p:ext>
    </p:extLst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7F6143-4981-4F63-8383-761D6015EFE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750241"/>
      </p:ext>
    </p:extLst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3F3C2D-0AFA-4FF9-B9CE-EE6FD8B4701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094165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DD3614-2126-4004-80EA-DF501C1F0C3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22609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1058A1-2B6A-4207-B6E3-E2D9E6CF862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681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C2514-4C8E-4F97-AFF7-BA4E168571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97348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16"/>
          <p:cNvSpPr>
            <a:spLocks noChangeArrowheads="1"/>
          </p:cNvSpPr>
          <p:nvPr/>
        </p:nvSpPr>
        <p:spPr bwMode="blackWhite">
          <a:xfrm>
            <a:off x="193675" y="765175"/>
            <a:ext cx="9518650" cy="5976938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600200"/>
            <a:ext cx="8909050" cy="46355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grpSp>
        <p:nvGrpSpPr>
          <p:cNvPr id="40966" name="Group 15"/>
          <p:cNvGrpSpPr>
            <a:grpSpLocks/>
          </p:cNvGrpSpPr>
          <p:nvPr/>
        </p:nvGrpSpPr>
        <p:grpSpPr bwMode="auto">
          <a:xfrm>
            <a:off x="0" y="0"/>
            <a:ext cx="9417050" cy="1125538"/>
            <a:chOff x="0" y="0"/>
            <a:chExt cx="3945" cy="609"/>
          </a:xfrm>
        </p:grpSpPr>
        <p:sp>
          <p:nvSpPr>
            <p:cNvPr id="4109" name="AutoShape 13"/>
            <p:cNvSpPr>
              <a:spLocks noChangeArrowheads="1"/>
            </p:cNvSpPr>
            <p:nvPr userDrawn="1"/>
          </p:nvSpPr>
          <p:spPr bwMode="blackWhite">
            <a:xfrm flipV="1">
              <a:off x="0" y="296"/>
              <a:ext cx="3945" cy="313"/>
            </a:xfrm>
            <a:prstGeom prst="roundRect">
              <a:avLst>
                <a:gd name="adj" fmla="val 4352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rot="10800000"/>
            <a:lstStyle/>
            <a:p>
              <a:pPr algn="l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3945" cy="45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>
                <a:defRPr/>
              </a:pPr>
              <a:endParaRPr lang="ru-RU" sz="1200"/>
            </a:p>
          </p:txBody>
        </p:sp>
      </p:grpSp>
      <p:sp>
        <p:nvSpPr>
          <p:cNvPr id="4096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0"/>
            <a:ext cx="914558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44450"/>
            <a:ext cx="218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 Rounded MT Bold" panose="020F0704030504030204" pitchFamily="34" charset="0"/>
              </a:defRPr>
            </a:lvl1pPr>
          </a:lstStyle>
          <a:p>
            <a:fld id="{9AE6624B-CDF4-42F6-81A3-1AD389C4266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33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ompute.dtu.dk/courses/02158/sol_cplab2.html" TargetMode="External"/><Relationship Id="rId2" Type="http://schemas.openxmlformats.org/officeDocument/2006/relationships/hyperlink" Target="http://www.ccs.neu.edu/home/wahl/Publications/fairnes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ni-paderborn.de/fileadmin/Informatik/AG-Wehrheim/Lehre/SS09/Model_Checking/Slides/11May09.pdf" TargetMode="External"/><Relationship Id="rId4" Type="http://schemas.openxmlformats.org/officeDocument/2006/relationships/hyperlink" Target="http://www.macs.hw.ac.uk/~air/dsp-spin/lectures/lec-6-spin-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ru-RU" dirty="0" smtClean="0"/>
              <a:t>Разработка контроллера светофоров и его верификация</a:t>
            </a:r>
            <a:endParaRPr lang="ru-RU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студент гр. 63504-12 </a:t>
            </a:r>
            <a:r>
              <a:rPr lang="ru-RU" dirty="0" err="1" smtClean="0"/>
              <a:t>Лукашин</a:t>
            </a:r>
            <a:r>
              <a:rPr lang="ru-RU" dirty="0" smtClean="0"/>
              <a:t> А.А.</a:t>
            </a:r>
          </a:p>
          <a:p>
            <a:r>
              <a:rPr lang="ru-RU" dirty="0" smtClean="0"/>
              <a:t>Руководитель: ст. преподаватель </a:t>
            </a:r>
            <a:r>
              <a:rPr lang="ru-RU" dirty="0" err="1" smtClean="0"/>
              <a:t>Шошмина</a:t>
            </a:r>
            <a:r>
              <a:rPr lang="ru-RU" dirty="0" smtClean="0"/>
              <a:t> И.В.</a:t>
            </a:r>
            <a:endParaRPr lang="ru-RU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6600" dirty="0" smtClean="0"/>
              <a:t>Спасибо </a:t>
            </a:r>
            <a:r>
              <a:rPr lang="ru-RU" sz="6600" smtClean="0"/>
              <a:t>за внимание</a:t>
            </a:r>
            <a:endParaRPr lang="ru-RU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9134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ru-RU" dirty="0"/>
              <a:t>Верификация – это проверка модели (алгоритма, системы) на корректность работы, с учетом заданных правил. </a:t>
            </a:r>
            <a:endParaRPr lang="ru-RU" dirty="0" smtClean="0"/>
          </a:p>
          <a:p>
            <a:r>
              <a:rPr lang="ru-RU" dirty="0" smtClean="0"/>
              <a:t>Наблюдается устойчивая тенденция к усилению требований к корректности создаваемого ПО</a:t>
            </a:r>
          </a:p>
          <a:p>
            <a:r>
              <a:rPr lang="ru-RU" dirty="0" smtClean="0"/>
              <a:t>Системы для верификации ПО все чаще применяются в промышленной разработке</a:t>
            </a:r>
          </a:p>
          <a:p>
            <a:r>
              <a:rPr lang="ru-RU" dirty="0" smtClean="0"/>
              <a:t>В данной курсовой работе рассматривается модель </a:t>
            </a:r>
            <a:r>
              <a:rPr lang="ru-RU" dirty="0"/>
              <a:t>управления движением на </a:t>
            </a:r>
            <a:r>
              <a:rPr lang="ru-RU" dirty="0" smtClean="0"/>
              <a:t>перекрестке:</a:t>
            </a:r>
          </a:p>
          <a:p>
            <a:pPr lvl="1"/>
            <a:r>
              <a:rPr lang="ru-RU" dirty="0" smtClean="0"/>
              <a:t>Каждое </a:t>
            </a:r>
            <a:r>
              <a:rPr lang="ru-RU" dirty="0"/>
              <a:t>направление контролируется своим светофором. </a:t>
            </a:r>
            <a:endParaRPr lang="ru-RU" dirty="0" smtClean="0"/>
          </a:p>
          <a:p>
            <a:pPr lvl="1"/>
            <a:r>
              <a:rPr lang="ru-RU" dirty="0" smtClean="0"/>
              <a:t>Машины появляются на всех направлениях независимо</a:t>
            </a:r>
          </a:p>
          <a:p>
            <a:pPr lvl="1"/>
            <a:r>
              <a:rPr lang="ru-RU" dirty="0" smtClean="0"/>
              <a:t>Возможно одновременное движение по непересекающимся направлениям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данной работы является изучение механизмов верификации в среде </a:t>
            </a:r>
            <a:r>
              <a:rPr lang="en-US" dirty="0" smtClean="0"/>
              <a:t>SPIN</a:t>
            </a:r>
            <a:r>
              <a:rPr lang="ru-RU" dirty="0" smtClean="0"/>
              <a:t> на учебной модели «Контроллер светофоров»</a:t>
            </a:r>
          </a:p>
          <a:p>
            <a:r>
              <a:rPr lang="ru-RU" dirty="0" smtClean="0"/>
              <a:t>В рамках достижения заданной цели можно выделить следующие задачи:</a:t>
            </a:r>
          </a:p>
          <a:p>
            <a:pPr lvl="1"/>
            <a:r>
              <a:rPr lang="ru-RU" dirty="0" smtClean="0"/>
              <a:t>Разработать описание заданной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pPr lvl="1"/>
            <a:r>
              <a:rPr lang="ru-RU" dirty="0" smtClean="0"/>
              <a:t>Описать правила корректного функционирования системы в виде </a:t>
            </a:r>
            <a:r>
              <a:rPr lang="en-US" dirty="0" smtClean="0"/>
              <a:t>LTL</a:t>
            </a:r>
            <a:r>
              <a:rPr lang="ru-RU" dirty="0" smtClean="0"/>
              <a:t> формул</a:t>
            </a:r>
          </a:p>
          <a:p>
            <a:pPr lvl="2"/>
            <a:r>
              <a:rPr lang="en-US" dirty="0" smtClean="0"/>
              <a:t>Safety</a:t>
            </a:r>
          </a:p>
          <a:p>
            <a:pPr lvl="2"/>
            <a:r>
              <a:rPr lang="en-US" dirty="0" err="1" smtClean="0"/>
              <a:t>Liveness</a:t>
            </a:r>
            <a:endParaRPr lang="en-US" dirty="0" smtClean="0"/>
          </a:p>
          <a:p>
            <a:pPr lvl="2"/>
            <a:r>
              <a:rPr lang="en-US" dirty="0" smtClean="0"/>
              <a:t>Fairness</a:t>
            </a:r>
            <a:endParaRPr lang="ru-RU" dirty="0" smtClean="0"/>
          </a:p>
          <a:p>
            <a:pPr lvl="1"/>
            <a:r>
              <a:rPr lang="ru-RU" dirty="0" smtClean="0"/>
              <a:t>Провести верификацию для каждого правила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1501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Вариант (1, 12, 15</a:t>
            </a:r>
            <a:r>
              <a:rPr lang="ru-RU" dirty="0" smtClean="0"/>
              <a:t>)</a:t>
            </a:r>
          </a:p>
          <a:p>
            <a:r>
              <a:rPr lang="ru-RU" dirty="0"/>
              <a:t>Пересечения: {(</a:t>
            </a:r>
            <a:r>
              <a:rPr lang="en-US" dirty="0"/>
              <a:t>NS</a:t>
            </a:r>
            <a:r>
              <a:rPr lang="ru-RU" dirty="0"/>
              <a:t>, </a:t>
            </a:r>
            <a:r>
              <a:rPr lang="en-US" dirty="0"/>
              <a:t>WN</a:t>
            </a:r>
            <a:r>
              <a:rPr lang="ru-RU" dirty="0"/>
              <a:t>), (</a:t>
            </a:r>
            <a:r>
              <a:rPr lang="en-US" dirty="0"/>
              <a:t>NE</a:t>
            </a:r>
            <a:r>
              <a:rPr lang="ru-RU" dirty="0"/>
              <a:t>, </a:t>
            </a:r>
            <a:r>
              <a:rPr lang="en-US" dirty="0"/>
              <a:t>EW</a:t>
            </a:r>
            <a:r>
              <a:rPr lang="ru-RU" dirty="0"/>
              <a:t>),(</a:t>
            </a:r>
            <a:r>
              <a:rPr lang="en-US" dirty="0"/>
              <a:t>SW</a:t>
            </a:r>
            <a:r>
              <a:rPr lang="ru-RU" dirty="0"/>
              <a:t>,</a:t>
            </a:r>
            <a:r>
              <a:rPr lang="en-US" dirty="0"/>
              <a:t>ES</a:t>
            </a:r>
            <a:r>
              <a:rPr lang="ru-RU" dirty="0" smtClean="0"/>
              <a:t>)}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431" y="2636912"/>
            <a:ext cx="3914775" cy="3529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278362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Каждое пересечение является разделяемым ресурсом (канал единичной глубины)</a:t>
            </a:r>
          </a:p>
          <a:p>
            <a:r>
              <a:rPr lang="ru-RU" dirty="0" smtClean="0"/>
              <a:t>Захват (получение из канала значения </a:t>
            </a:r>
            <a:r>
              <a:rPr lang="en-US" dirty="0" smtClean="0"/>
              <a:t>true</a:t>
            </a:r>
            <a:r>
              <a:rPr lang="ru-RU" dirty="0" smtClean="0"/>
              <a:t>) всех необходимых пересечений гарантирует безопасный проезд</a:t>
            </a:r>
          </a:p>
          <a:p>
            <a:r>
              <a:rPr lang="ru-RU" dirty="0" smtClean="0"/>
              <a:t>После окончания трафика ресурс освобождается (канал заполняется значение </a:t>
            </a:r>
            <a:r>
              <a:rPr lang="en-US" dirty="0" smtClean="0"/>
              <a:t>true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Контроллер, диагностировавший наличие машин, ожидает освобождения требуемых пересечений</a:t>
            </a:r>
          </a:p>
          <a:p>
            <a:r>
              <a:rPr lang="ru-RU" dirty="0" smtClean="0"/>
              <a:t>Непересекающиеся направления не блокируются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97669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контроллер светофора является отдельным </a:t>
            </a:r>
            <a:r>
              <a:rPr lang="ru-RU" dirty="0" smtClean="0"/>
              <a:t>процессом</a:t>
            </a:r>
          </a:p>
          <a:p>
            <a:endParaRPr lang="ru-RU" dirty="0" smtClean="0"/>
          </a:p>
          <a:p>
            <a:pPr lvl="0"/>
            <a:r>
              <a:rPr lang="ru-RU" dirty="0"/>
              <a:t>Сигнал светофора может быть двух видов: красный – </a:t>
            </a:r>
            <a:r>
              <a:rPr lang="ru-RU" dirty="0" smtClean="0"/>
              <a:t>зеленый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Состояние светофора описывается глобальными </a:t>
            </a:r>
            <a:r>
              <a:rPr lang="ru-RU" dirty="0" smtClean="0"/>
              <a:t>переменными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Датчики движения также являются глобальными </a:t>
            </a:r>
            <a:r>
              <a:rPr lang="ru-RU" dirty="0" smtClean="0"/>
              <a:t>переменными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Движение (траффик машин) генерируется внешним, по отношению к контроллерам, </a:t>
            </a:r>
            <a:r>
              <a:rPr lang="ru-RU" dirty="0" smtClean="0"/>
              <a:t>процессом. Направления выбираются случайным </a:t>
            </a:r>
            <a:r>
              <a:rPr lang="ru-RU" dirty="0"/>
              <a:t>образом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367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Проверяемые свойства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</a:p>
          <a:p>
            <a:pPr lvl="1"/>
            <a:r>
              <a:rPr lang="ru-RU" dirty="0"/>
              <a:t>Никогда не будет такой ситуации, что на данном направлении будет гореть зеленый свет, и на всех, пересекающих это направление дорогах, тоже будет </a:t>
            </a:r>
            <a:r>
              <a:rPr lang="ru-RU" dirty="0" smtClean="0"/>
              <a:t>зеленый</a:t>
            </a:r>
          </a:p>
          <a:p>
            <a:pPr lvl="1"/>
            <a:r>
              <a:rPr lang="ru-RU" dirty="0" smtClean="0"/>
              <a:t>Пример: </a:t>
            </a:r>
            <a:r>
              <a:rPr lang="en-US" dirty="0" smtClean="0"/>
              <a:t>{[] </a:t>
            </a:r>
            <a:r>
              <a:rPr lang="en-US" dirty="0"/>
              <a:t>!</a:t>
            </a:r>
            <a:r>
              <a:rPr lang="en-US" dirty="0" err="1"/>
              <a:t>pNS_S</a:t>
            </a:r>
            <a:r>
              <a:rPr lang="en-US" dirty="0" smtClean="0"/>
              <a:t>}</a:t>
            </a:r>
            <a:r>
              <a:rPr lang="ru-RU" dirty="0" smtClean="0"/>
              <a:t> при: </a:t>
            </a:r>
          </a:p>
          <a:p>
            <a:pPr lvl="2"/>
            <a:r>
              <a:rPr lang="en-US" dirty="0" err="1" smtClean="0"/>
              <a:t>pNS_S</a:t>
            </a:r>
            <a:r>
              <a:rPr lang="en-US" dirty="0" smtClean="0"/>
              <a:t> </a:t>
            </a:r>
            <a:r>
              <a:rPr lang="en-US" dirty="0"/>
              <a:t>(NS_L==Green &amp;&amp; WN_L==Green &amp;&amp; SW_L==Green &amp;&amp; EW_L==Green)</a:t>
            </a:r>
            <a:endParaRPr lang="ru-RU" dirty="0" smtClean="0"/>
          </a:p>
          <a:p>
            <a:r>
              <a:rPr lang="ru-RU" dirty="0" smtClean="0"/>
              <a:t>Живость и справедливость</a:t>
            </a:r>
          </a:p>
          <a:p>
            <a:pPr lvl="1"/>
            <a:r>
              <a:rPr lang="ru-RU" dirty="0"/>
              <a:t>При наличии ожидающих автомобилей на каком-либо направлении ему обязательно представится возможность проехать (возможно, через какое-то время), при ограничении, что в каждом направлении не движется непрерывный поток </a:t>
            </a:r>
            <a:r>
              <a:rPr lang="ru-RU" dirty="0" smtClean="0"/>
              <a:t>автомобилей</a:t>
            </a:r>
          </a:p>
          <a:p>
            <a:pPr lvl="1"/>
            <a:r>
              <a:rPr lang="ru-RU" dirty="0" smtClean="0"/>
              <a:t>Пример: </a:t>
            </a:r>
            <a:r>
              <a:rPr lang="ru-RU" dirty="0"/>
              <a:t>{[] &lt;&gt; !</a:t>
            </a:r>
            <a:r>
              <a:rPr lang="en-US" dirty="0" err="1"/>
              <a:t>pNS</a:t>
            </a:r>
            <a:r>
              <a:rPr lang="ru-RU" dirty="0"/>
              <a:t>_</a:t>
            </a:r>
            <a:r>
              <a:rPr lang="en-US" dirty="0"/>
              <a:t>F</a:t>
            </a:r>
            <a:r>
              <a:rPr lang="ru-RU" dirty="0"/>
              <a:t> -&gt; ([] &lt;&gt; (!</a:t>
            </a:r>
            <a:r>
              <a:rPr lang="en-US" dirty="0" err="1"/>
              <a:t>pNS</a:t>
            </a:r>
            <a:r>
              <a:rPr lang="ru-RU" dirty="0"/>
              <a:t>_</a:t>
            </a:r>
            <a:r>
              <a:rPr lang="en-US" dirty="0"/>
              <a:t>F</a:t>
            </a:r>
            <a:r>
              <a:rPr lang="ru-RU" dirty="0"/>
              <a:t>) &amp;&amp; (</a:t>
            </a:r>
            <a:r>
              <a:rPr lang="en-US" dirty="0" err="1"/>
              <a:t>pNS</a:t>
            </a:r>
            <a:r>
              <a:rPr lang="ru-RU" dirty="0"/>
              <a:t>_</a:t>
            </a:r>
            <a:r>
              <a:rPr lang="en-US" dirty="0"/>
              <a:t>L</a:t>
            </a:r>
            <a:r>
              <a:rPr lang="ru-RU" dirty="0"/>
              <a:t> -&gt; (&lt;&gt; </a:t>
            </a:r>
            <a:r>
              <a:rPr lang="en-US" dirty="0" err="1"/>
              <a:t>qNS</a:t>
            </a:r>
            <a:r>
              <a:rPr lang="ru-RU" dirty="0"/>
              <a:t>_</a:t>
            </a:r>
            <a:r>
              <a:rPr lang="en-US" dirty="0"/>
              <a:t>L</a:t>
            </a:r>
            <a:r>
              <a:rPr lang="ru-RU" dirty="0" smtClean="0"/>
              <a:t>)))} при:</a:t>
            </a:r>
          </a:p>
          <a:p>
            <a:pPr lvl="2"/>
            <a:r>
              <a:rPr lang="en-US" dirty="0" err="1"/>
              <a:t>pNS_F</a:t>
            </a:r>
            <a:r>
              <a:rPr lang="en-US" dirty="0"/>
              <a:t> ((NS_L==Green) &amp;&amp; NS_S)</a:t>
            </a:r>
            <a:endParaRPr lang="ru-RU" sz="3200" dirty="0"/>
          </a:p>
          <a:p>
            <a:pPr lvl="2"/>
            <a:r>
              <a:rPr lang="en-US" dirty="0" err="1"/>
              <a:t>pNS_L</a:t>
            </a:r>
            <a:r>
              <a:rPr lang="en-US" dirty="0"/>
              <a:t> (NS_S &amp;&amp; (NS_L==Red))</a:t>
            </a:r>
            <a:endParaRPr lang="ru-RU" sz="3200" dirty="0"/>
          </a:p>
          <a:p>
            <a:pPr lvl="2"/>
            <a:r>
              <a:rPr lang="en-US" dirty="0" err="1"/>
              <a:t>qNS_L</a:t>
            </a:r>
            <a:r>
              <a:rPr lang="en-US" dirty="0"/>
              <a:t> (NS_L==Green)</a:t>
            </a:r>
            <a:endParaRPr lang="ru-RU" sz="3200" dirty="0"/>
          </a:p>
          <a:p>
            <a:pPr lvl="2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7511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удовлетворяет всем свойствам корректности для заданных направлений</a:t>
            </a:r>
          </a:p>
          <a:p>
            <a:r>
              <a:rPr lang="ru-RU" dirty="0" smtClean="0"/>
              <a:t>Были исследованы возможности системы верификации </a:t>
            </a:r>
            <a:r>
              <a:rPr lang="en-US" dirty="0" smtClean="0"/>
              <a:t>SPIN</a:t>
            </a:r>
            <a:endParaRPr lang="ru-RU" dirty="0" smtClean="0"/>
          </a:p>
          <a:p>
            <a:r>
              <a:rPr lang="ru-RU" dirty="0" smtClean="0"/>
              <a:t>Были изучены основы построения моделей на языке </a:t>
            </a:r>
            <a:r>
              <a:rPr lang="en-US" dirty="0" err="1" smtClean="0"/>
              <a:t>Promela</a:t>
            </a:r>
            <a:r>
              <a:rPr lang="ru-RU" dirty="0" smtClean="0"/>
              <a:t> и описания свойств модели с помощью </a:t>
            </a:r>
            <a:r>
              <a:rPr lang="en-US" dirty="0" smtClean="0"/>
              <a:t>LTL</a:t>
            </a:r>
            <a:endParaRPr lang="ru-RU" dirty="0" smtClean="0"/>
          </a:p>
          <a:p>
            <a:r>
              <a:rPr lang="ru-RU" dirty="0" smtClean="0"/>
              <a:t>Полученные знания могут применяться при разработке систем и ПО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1538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использованных материалов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Ю.Г. Карпов, И.В. </a:t>
            </a:r>
            <a:r>
              <a:rPr lang="ru-RU" dirty="0" err="1"/>
              <a:t>Шошмина</a:t>
            </a:r>
            <a:r>
              <a:rPr lang="ru-RU" dirty="0"/>
              <a:t> Верификация распределенных систем – СПб.: Издательство Политехнического университета, 2011</a:t>
            </a:r>
          </a:p>
          <a:p>
            <a:pPr lvl="0"/>
            <a:r>
              <a:rPr lang="en-US" dirty="0"/>
              <a:t>Thomas Wahl – Fairness and </a:t>
            </a:r>
            <a:r>
              <a:rPr lang="en-US" dirty="0" err="1"/>
              <a:t>Liveness</a:t>
            </a:r>
            <a:r>
              <a:rPr lang="en-US" dirty="0"/>
              <a:t> URL: </a:t>
            </a:r>
            <a:r>
              <a:rPr lang="en-US" u="sng" dirty="0">
                <a:hlinkClick r:id="rId2"/>
              </a:rPr>
              <a:t>http://www.ccs.neu.edu/home/wahl/Publications/fairness.pdf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en-US" dirty="0"/>
              <a:t>Concurrent programming lab2 </a:t>
            </a:r>
            <a:r>
              <a:rPr lang="en-US" dirty="0" smtClean="0"/>
              <a:t>URL:</a:t>
            </a:r>
            <a:r>
              <a:rPr lang="ru-RU" dirty="0" smtClean="0"/>
              <a:t>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www2.compute.dtu.dk/courses/02158/sol_cplab2.html</a:t>
            </a:r>
            <a:endParaRPr lang="ru-RU" u="sng" dirty="0" smtClean="0"/>
          </a:p>
          <a:p>
            <a:r>
              <a:rPr lang="en-US" dirty="0"/>
              <a:t>Andrew Ireland - Distributed Systems Programming (F21DS1) SPIN: Formal Analysis I URL: </a:t>
            </a:r>
            <a:r>
              <a:rPr lang="en-US" u="sng" dirty="0">
                <a:hlinkClick r:id="rId4"/>
              </a:rPr>
              <a:t>http://www.macs.hw.ac.uk/~</a:t>
            </a:r>
            <a:r>
              <a:rPr lang="en-US" u="sng" dirty="0" smtClean="0">
                <a:hlinkClick r:id="rId4"/>
              </a:rPr>
              <a:t>air/dsp-spin/lectures/lec-6-spin-2.pdf</a:t>
            </a:r>
            <a:endParaRPr lang="ru-RU" u="sng" dirty="0" smtClean="0"/>
          </a:p>
          <a:p>
            <a:pPr lvl="0"/>
            <a:r>
              <a:rPr lang="en-US" dirty="0"/>
              <a:t>AG-</a:t>
            </a:r>
            <a:r>
              <a:rPr lang="en-US" dirty="0" err="1"/>
              <a:t>Wehrheim</a:t>
            </a:r>
            <a:r>
              <a:rPr lang="en-US" dirty="0"/>
              <a:t> – Verification with SPIN </a:t>
            </a:r>
            <a:r>
              <a:rPr lang="en-US" dirty="0" smtClean="0"/>
              <a:t>URL:</a:t>
            </a:r>
            <a:r>
              <a:rPr lang="ru-RU" dirty="0" smtClean="0"/>
              <a:t> </a:t>
            </a: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www.cs.uni</a:t>
            </a:r>
            <a:r>
              <a:rPr lang="ru-RU" u="sng" dirty="0" smtClean="0">
                <a:hlinkClick r:id="rId5"/>
              </a:rPr>
              <a:t>-</a:t>
            </a:r>
            <a:r>
              <a:rPr lang="en-US" u="sng" dirty="0" smtClean="0">
                <a:hlinkClick r:id="rId5"/>
              </a:rPr>
              <a:t>paderborn.de/</a:t>
            </a:r>
            <a:r>
              <a:rPr lang="en-US" u="sng" dirty="0" err="1" smtClean="0">
                <a:hlinkClick r:id="rId5"/>
              </a:rPr>
              <a:t>fileadmin</a:t>
            </a:r>
            <a:r>
              <a:rPr lang="en-US" u="sng" dirty="0" smtClean="0">
                <a:hlinkClick r:id="rId5"/>
              </a:rPr>
              <a:t>/</a:t>
            </a:r>
            <a:r>
              <a:rPr lang="en-US" u="sng" dirty="0" err="1" smtClean="0">
                <a:hlinkClick r:id="rId5"/>
              </a:rPr>
              <a:t>Informatik</a:t>
            </a:r>
            <a:r>
              <a:rPr lang="en-US" u="sng" dirty="0" smtClean="0">
                <a:hlinkClick r:id="rId5"/>
              </a:rPr>
              <a:t>/AG-</a:t>
            </a:r>
            <a:r>
              <a:rPr lang="en-US" u="sng" dirty="0" err="1" smtClean="0">
                <a:hlinkClick r:id="rId5"/>
              </a:rPr>
              <a:t>Wehrheim</a:t>
            </a:r>
            <a:r>
              <a:rPr lang="en-US" u="sng" dirty="0" smtClean="0">
                <a:hlinkClick r:id="rId5"/>
              </a:rPr>
              <a:t>/</a:t>
            </a:r>
            <a:r>
              <a:rPr lang="en-US" u="sng" dirty="0" err="1" smtClean="0">
                <a:hlinkClick r:id="rId5"/>
              </a:rPr>
              <a:t>Lehre</a:t>
            </a:r>
            <a:r>
              <a:rPr lang="en-US" u="sng" dirty="0" smtClean="0">
                <a:hlinkClick r:id="rId5"/>
              </a:rPr>
              <a:t>/SS09/</a:t>
            </a:r>
            <a:r>
              <a:rPr lang="en-US" u="sng" dirty="0" err="1" smtClean="0">
                <a:hlinkClick r:id="rId5"/>
              </a:rPr>
              <a:t>Model_Checking</a:t>
            </a:r>
            <a:r>
              <a:rPr lang="en-US" u="sng" dirty="0" smtClean="0">
                <a:hlinkClick r:id="rId5"/>
              </a:rPr>
              <a:t>/Slides/11May09.pdf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4820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Скругленный">
  <a:themeElements>
    <a:clrScheme name="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E4E1D2"/>
      </a:accent1>
      <a:accent2>
        <a:srgbClr val="BCDCBC"/>
      </a:accent2>
      <a:accent3>
        <a:srgbClr val="FFFFFF"/>
      </a:accent3>
      <a:accent4>
        <a:srgbClr val="000000"/>
      </a:accent4>
      <a:accent5>
        <a:srgbClr val="EFEEE5"/>
      </a:accent5>
      <a:accent6>
        <a:srgbClr val="AAC7AA"/>
      </a:accent6>
      <a:hlink>
        <a:srgbClr val="8D6C4D"/>
      </a:hlink>
      <a:folHlink>
        <a:srgbClr val="B1AFA1"/>
      </a:folHlink>
    </a:clrScheme>
    <a:fontScheme name="3_Скругленный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lnDef>
  </a:objectDefaults>
  <a:extraClrSchemeLst>
    <a:extraClrScheme>
      <a:clrScheme name="3_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1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9933"/>
        </a:accent1>
        <a:accent2>
          <a:srgbClr val="99FF99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8AE78A"/>
        </a:accent6>
        <a:hlink>
          <a:srgbClr val="996666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2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9933"/>
        </a:accent1>
        <a:accent2>
          <a:srgbClr val="B6E2B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A5CDA5"/>
        </a:accent6>
        <a:hlink>
          <a:srgbClr val="996666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3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CC66"/>
        </a:accent1>
        <a:accent2>
          <a:srgbClr val="B6E2B6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A5CDA5"/>
        </a:accent6>
        <a:hlink>
          <a:srgbClr val="996666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4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CC66"/>
        </a:accent1>
        <a:accent2>
          <a:srgbClr val="B6E2B6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A5CDA5"/>
        </a:accent6>
        <a:hlink>
          <a:srgbClr val="996666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5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E9C57D"/>
        </a:accent1>
        <a:accent2>
          <a:srgbClr val="BCDCBC"/>
        </a:accent2>
        <a:accent3>
          <a:srgbClr val="FFFFFF"/>
        </a:accent3>
        <a:accent4>
          <a:srgbClr val="000000"/>
        </a:accent4>
        <a:accent5>
          <a:srgbClr val="F2DFBF"/>
        </a:accent5>
        <a:accent6>
          <a:srgbClr val="AAC7AA"/>
        </a:accent6>
        <a:hlink>
          <a:srgbClr val="714B4B"/>
        </a:hlink>
        <a:folHlink>
          <a:srgbClr val="003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6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E9C57D"/>
        </a:accent1>
        <a:accent2>
          <a:srgbClr val="BCDCBC"/>
        </a:accent2>
        <a:accent3>
          <a:srgbClr val="FFFFFF"/>
        </a:accent3>
        <a:accent4>
          <a:srgbClr val="000000"/>
        </a:accent4>
        <a:accent5>
          <a:srgbClr val="F2DFBF"/>
        </a:accent5>
        <a:accent6>
          <a:srgbClr val="AAC7AA"/>
        </a:accent6>
        <a:hlink>
          <a:srgbClr val="714B4B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6084-12_Lukashin_A</Template>
  <TotalTime>214</TotalTime>
  <Words>541</Words>
  <Application>Microsoft Office PowerPoint</Application>
  <PresentationFormat>A4 Paper (210x297 mm)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Wingdings</vt:lpstr>
      <vt:lpstr>Times New Roman</vt:lpstr>
      <vt:lpstr>Arial Rounded MT Bold</vt:lpstr>
      <vt:lpstr>3_Скругленный</vt:lpstr>
      <vt:lpstr>Курсовая работа Разработка контроллера светофоров и его верификация</vt:lpstr>
      <vt:lpstr>Введение</vt:lpstr>
      <vt:lpstr>Цель и задачи работы</vt:lpstr>
      <vt:lpstr>Вариант</vt:lpstr>
      <vt:lpstr>Основная идея реализации</vt:lpstr>
      <vt:lpstr>Описание модели</vt:lpstr>
      <vt:lpstr>Проверяемые свойства</vt:lpstr>
      <vt:lpstr>Результаты и выводы</vt:lpstr>
      <vt:lpstr>Список использованных материалов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Разработка контроллера светофоров и его верификация</dc:title>
  <dc:creator>tar</dc:creator>
  <cp:lastModifiedBy>tar</cp:lastModifiedBy>
  <cp:revision>30</cp:revision>
  <dcterms:created xsi:type="dcterms:W3CDTF">2013-12-08T11:27:27Z</dcterms:created>
  <dcterms:modified xsi:type="dcterms:W3CDTF">2013-12-08T15:01:29Z</dcterms:modified>
</cp:coreProperties>
</file>