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8" r:id="rId1"/>
  </p:sldMasterIdLst>
  <p:notesMasterIdLst>
    <p:notesMasterId r:id="rId12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9906000" cy="6858000" type="A4"/>
  <p:notesSz cx="6718300" cy="9867900"/>
  <p:defaultTextStyle>
    <a:defPPr>
      <a:defRPr lang="ru-RU"/>
    </a:defPPr>
    <a:lvl1pPr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E139B6-E9D6-46FF-9637-D8964AEFD458}">
          <p14:sldIdLst>
            <p14:sldId id="256"/>
            <p14:sldId id="257"/>
            <p14:sldId id="266"/>
            <p14:sldId id="258"/>
            <p14:sldId id="259"/>
            <p14:sldId id="260"/>
            <p14:sldId id="261"/>
            <p14:sldId id="262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B7DBD9"/>
    <a:srgbClr val="E3B5D7"/>
    <a:srgbClr val="EDE0AB"/>
    <a:srgbClr val="C1D8ED"/>
    <a:srgbClr val="C8DDF0"/>
    <a:srgbClr val="C8DAF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48" autoAdjust="0"/>
    <p:restoredTop sz="94559" autoAdjust="0"/>
  </p:normalViewPr>
  <p:slideViewPr>
    <p:cSldViewPr>
      <p:cViewPr varScale="1">
        <p:scale>
          <a:sx n="109" d="100"/>
          <a:sy n="109" d="100"/>
        </p:scale>
        <p:origin x="17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1" tIns="47385" rIns="94771" bIns="47385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5238" y="0"/>
            <a:ext cx="29114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1" tIns="47385" rIns="94771" bIns="4738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7388" y="739775"/>
            <a:ext cx="5343525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86300"/>
            <a:ext cx="5375275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1" tIns="47385" rIns="94771" bIns="473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14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1" tIns="47385" rIns="94771" bIns="47385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5238" y="9372600"/>
            <a:ext cx="29114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1" tIns="47385" rIns="94771" bIns="4738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>
                <a:latin typeface="Arial" panose="020B0604020202020204" pitchFamily="34" charset="0"/>
              </a:defRPr>
            </a:lvl1pPr>
          </a:lstStyle>
          <a:p>
            <a:fld id="{FC245AD8-1B0D-436D-A207-5F7A923FCC9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799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45AD8-1B0D-436D-A207-5F7A923FCC9E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45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4724400"/>
            <a:ext cx="6934200" cy="914400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ru-RU" noProof="0" smtClean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453188"/>
            <a:ext cx="3136900" cy="26828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hlink"/>
                </a:solidFill>
              </a:defRPr>
            </a:lvl1pPr>
          </a:lstStyle>
          <a:p>
            <a:endParaRPr lang="ru-RU"/>
          </a:p>
        </p:txBody>
      </p:sp>
      <p:sp>
        <p:nvSpPr>
          <p:cNvPr id="41989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42950" y="2130425"/>
            <a:ext cx="8420100" cy="2162175"/>
          </a:xfrm>
        </p:spPr>
        <p:txBody>
          <a:bodyPr/>
          <a:lstStyle>
            <a:lvl1pPr algn="ctr">
              <a:defRPr>
                <a:solidFill>
                  <a:srgbClr val="9933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ru-RU" noProof="0" smtClean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blackWhite">
          <a:xfrm>
            <a:off x="193675" y="266700"/>
            <a:ext cx="9518650" cy="65913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sz="2400">
              <a:latin typeface="Times New Roman" pitchFamily="18" charset="0"/>
            </a:endParaRPr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433388" y="1052513"/>
            <a:ext cx="9039225" cy="5303837"/>
          </a:xfrm>
          <a:prstGeom prst="roundRect">
            <a:avLst>
              <a:gd name="adj" fmla="val 3407"/>
            </a:avLst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sz="2400">
              <a:latin typeface="Times New Roman" pitchFamily="18" charset="0"/>
            </a:endParaRPr>
          </a:p>
        </p:txBody>
      </p:sp>
      <p:sp>
        <p:nvSpPr>
          <p:cNvPr id="16" name="Text Box 34"/>
          <p:cNvSpPr txBox="1">
            <a:spLocks noChangeArrowheads="1"/>
          </p:cNvSpPr>
          <p:nvPr/>
        </p:nvSpPr>
        <p:spPr bwMode="auto">
          <a:xfrm>
            <a:off x="1497013" y="0"/>
            <a:ext cx="6921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2"/>
                </a:solidFill>
              </a:rPr>
              <a:t>State Polytechnic University</a:t>
            </a:r>
          </a:p>
          <a:p>
            <a:pPr eaLnBrk="1" hangingPunct="1"/>
            <a:r>
              <a:rPr lang="en-US" sz="1400">
                <a:solidFill>
                  <a:schemeClr val="tx2"/>
                </a:solidFill>
              </a:rPr>
              <a:t>Technical Cybernetics and Robotics Faculty           Telematics Department</a:t>
            </a:r>
            <a:r>
              <a:rPr lang="en-US" sz="1400"/>
              <a:t>  </a:t>
            </a:r>
            <a:endParaRPr lang="ru-RU" sz="1400"/>
          </a:p>
        </p:txBody>
      </p:sp>
      <p:pic>
        <p:nvPicPr>
          <p:cNvPr id="41993" name="Picture 51" descr="LOGO-Politeh_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620713"/>
            <a:ext cx="1316038" cy="13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994" name="Group 29"/>
          <p:cNvGrpSpPr>
            <a:grpSpLocks/>
          </p:cNvGrpSpPr>
          <p:nvPr/>
        </p:nvGrpSpPr>
        <p:grpSpPr bwMode="auto">
          <a:xfrm flipV="1">
            <a:off x="1423988" y="0"/>
            <a:ext cx="7058025" cy="560388"/>
            <a:chOff x="4059" y="300"/>
            <a:chExt cx="681" cy="409"/>
          </a:xfrm>
        </p:grpSpPr>
        <p:sp>
          <p:nvSpPr>
            <p:cNvPr id="14" name="AutoShape 30"/>
            <p:cNvSpPr>
              <a:spLocks noChangeArrowheads="1"/>
            </p:cNvSpPr>
            <p:nvPr/>
          </p:nvSpPr>
          <p:spPr bwMode="blackWhite">
            <a:xfrm>
              <a:off x="4059" y="300"/>
              <a:ext cx="681" cy="363"/>
            </a:xfrm>
            <a:prstGeom prst="roundRect">
              <a:avLst>
                <a:gd name="adj" fmla="val 43528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rot="10800000"/>
            <a:lstStyle/>
            <a:p>
              <a:pPr algn="l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15" name="Rectangle 31"/>
            <p:cNvSpPr>
              <a:spLocks noChangeArrowheads="1"/>
            </p:cNvSpPr>
            <p:nvPr userDrawn="1"/>
          </p:nvSpPr>
          <p:spPr bwMode="auto">
            <a:xfrm>
              <a:off x="4059" y="482"/>
              <a:ext cx="681" cy="22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>
                <a:defRPr/>
              </a:pPr>
              <a:endParaRPr lang="ru-RU" sz="1200"/>
            </a:p>
          </p:txBody>
        </p:sp>
      </p:grpSp>
      <p:sp>
        <p:nvSpPr>
          <p:cNvPr id="2" name="Text Box 34"/>
          <p:cNvSpPr txBox="1">
            <a:spLocks noChangeArrowheads="1"/>
          </p:cNvSpPr>
          <p:nvPr/>
        </p:nvSpPr>
        <p:spPr bwMode="auto">
          <a:xfrm>
            <a:off x="1492250" y="68263"/>
            <a:ext cx="6921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ru-RU" sz="1600">
                <a:solidFill>
                  <a:schemeClr val="bg1"/>
                </a:solidFill>
              </a:rPr>
              <a:t>Санкт-Петербургский Государственный Политехнический Университет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A40D23-1897-42C1-B466-781105584A0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847075"/>
      </p:ext>
    </p:extLst>
  </p:cSld>
  <p:clrMapOvr>
    <a:masterClrMapping/>
  </p:clrMapOvr>
  <p:transition spd="med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9300" y="0"/>
            <a:ext cx="2298700" cy="6235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0025" y="0"/>
            <a:ext cx="6746875" cy="6235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0B5EEC-55E3-4559-8AE8-020DA220FDA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096840"/>
      </p:ext>
    </p:extLst>
  </p:cSld>
  <p:clrMapOvr>
    <a:masterClrMapping/>
  </p:clrMapOvr>
  <p:transition spd="med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1E80B3-43CF-4E34-A55F-944DDF96AAB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215534"/>
      </p:ext>
    </p:extLst>
  </p:cSld>
  <p:clrMapOvr>
    <a:masterClrMapping/>
  </p:clrMapOvr>
  <p:transition spd="med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811082-FD5F-4E8B-A3AF-0383BD04E57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485599"/>
      </p:ext>
    </p:extLst>
  </p:cSld>
  <p:clrMapOvr>
    <a:masterClrMapping/>
  </p:clrMapOvr>
  <p:transition spd="med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8950" y="1600200"/>
            <a:ext cx="4378325" cy="4635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9675" y="1600200"/>
            <a:ext cx="4378325" cy="4635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F43EF8-4FDA-4C77-AA88-68FF66AAEAF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457812"/>
      </p:ext>
    </p:extLst>
  </p:cSld>
  <p:clrMapOvr>
    <a:masterClrMapping/>
  </p:clrMapOvr>
  <p:transition spd="med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7F6143-4981-4F63-8383-761D6015EFE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750241"/>
      </p:ext>
    </p:extLst>
  </p:cSld>
  <p:clrMapOvr>
    <a:masterClrMapping/>
  </p:clrMapOvr>
  <p:transition spd="med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3F3C2D-0AFA-4FF9-B9CE-EE6FD8B4701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094165"/>
      </p:ext>
    </p:extLst>
  </p:cSld>
  <p:clrMapOvr>
    <a:masterClrMapping/>
  </p:clrMapOvr>
  <p:transition spd="med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DD3614-2126-4004-80EA-DF501C1F0C3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122609"/>
      </p:ext>
    </p:extLst>
  </p:cSld>
  <p:clrMapOvr>
    <a:masterClrMapping/>
  </p:clrMapOvr>
  <p:transition spd="med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1058A1-2B6A-4207-B6E3-E2D9E6CF862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2681"/>
      </p:ext>
    </p:extLst>
  </p:cSld>
  <p:clrMapOvr>
    <a:masterClrMapping/>
  </p:clrMapOvr>
  <p:transition spd="med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BC2514-4C8E-4F97-AFF7-BA4E1685713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097348"/>
      </p:ext>
    </p:extLst>
  </p:cSld>
  <p:clrMapOvr>
    <a:masterClrMapping/>
  </p:clrMapOvr>
  <p:transition spd="med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Rectangle 16"/>
          <p:cNvSpPr>
            <a:spLocks noChangeArrowheads="1"/>
          </p:cNvSpPr>
          <p:nvPr/>
        </p:nvSpPr>
        <p:spPr bwMode="blackWhite">
          <a:xfrm>
            <a:off x="193675" y="765175"/>
            <a:ext cx="9518650" cy="5976938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sz="2400">
              <a:latin typeface="Times New Roman" pitchFamily="18" charset="0"/>
            </a:endParaRP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600200"/>
            <a:ext cx="8909050" cy="46355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grpSp>
        <p:nvGrpSpPr>
          <p:cNvPr id="40966" name="Group 15"/>
          <p:cNvGrpSpPr>
            <a:grpSpLocks/>
          </p:cNvGrpSpPr>
          <p:nvPr/>
        </p:nvGrpSpPr>
        <p:grpSpPr bwMode="auto">
          <a:xfrm>
            <a:off x="0" y="0"/>
            <a:ext cx="9417050" cy="1125538"/>
            <a:chOff x="0" y="0"/>
            <a:chExt cx="3945" cy="609"/>
          </a:xfrm>
        </p:grpSpPr>
        <p:sp>
          <p:nvSpPr>
            <p:cNvPr id="4109" name="AutoShape 13"/>
            <p:cNvSpPr>
              <a:spLocks noChangeArrowheads="1"/>
            </p:cNvSpPr>
            <p:nvPr userDrawn="1"/>
          </p:nvSpPr>
          <p:spPr bwMode="blackWhite">
            <a:xfrm flipV="1">
              <a:off x="0" y="296"/>
              <a:ext cx="3945" cy="313"/>
            </a:xfrm>
            <a:prstGeom prst="roundRect">
              <a:avLst>
                <a:gd name="adj" fmla="val 43528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rot="10800000"/>
            <a:lstStyle/>
            <a:p>
              <a:pPr algn="l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4110" name="Rectangle 14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3945" cy="45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>
                <a:defRPr/>
              </a:pPr>
              <a:endParaRPr lang="ru-RU" sz="1200"/>
            </a:p>
          </p:txBody>
        </p:sp>
      </p:grpSp>
      <p:sp>
        <p:nvSpPr>
          <p:cNvPr id="4096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0"/>
            <a:ext cx="9145588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7625" y="44450"/>
            <a:ext cx="218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 Rounded MT Bold" panose="020F0704030504030204" pitchFamily="34" charset="0"/>
              </a:defRPr>
            </a:lvl1pPr>
          </a:lstStyle>
          <a:p>
            <a:fld id="{9AE6624B-CDF4-42F6-81A3-1AD389C42661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ransition spd="med">
    <p:dissolv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panose="020F050202020403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panose="020F050202020403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panose="020F050202020403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3300"/>
        </a:buClr>
        <a:buSzPct val="8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l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Курсовая работа</a:t>
            </a:r>
            <a:br>
              <a:rPr lang="ru-RU" dirty="0" smtClean="0"/>
            </a:br>
            <a:r>
              <a:rPr lang="ru-RU" dirty="0" smtClean="0"/>
              <a:t>Разработка контроллера светофоров и его верификация</a:t>
            </a:r>
            <a:endParaRPr lang="ru-RU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4509120"/>
            <a:ext cx="6934200" cy="1296144"/>
          </a:xfrm>
        </p:spPr>
        <p:txBody>
          <a:bodyPr/>
          <a:lstStyle/>
          <a:p>
            <a:r>
              <a:rPr lang="ru-RU" dirty="0" smtClean="0"/>
              <a:t>Выполнил: студент гр. 63504-12 </a:t>
            </a:r>
            <a:r>
              <a:rPr lang="ru-RU" dirty="0" err="1" smtClean="0"/>
              <a:t>Лукашин</a:t>
            </a:r>
            <a:r>
              <a:rPr lang="ru-RU" dirty="0" smtClean="0"/>
              <a:t> А.А.</a:t>
            </a:r>
          </a:p>
          <a:p>
            <a:r>
              <a:rPr lang="ru-RU" dirty="0" smtClean="0"/>
              <a:t>Руководитель: ст. преподаватель </a:t>
            </a:r>
            <a:r>
              <a:rPr lang="ru-RU" dirty="0" err="1" smtClean="0"/>
              <a:t>Шошмина</a:t>
            </a:r>
            <a:r>
              <a:rPr lang="ru-RU" dirty="0" smtClean="0"/>
              <a:t> И.В.</a:t>
            </a:r>
            <a:endParaRPr lang="en-US" dirty="0" smtClean="0"/>
          </a:p>
          <a:p>
            <a:r>
              <a:rPr lang="en-US" dirty="0" smtClean="0"/>
              <a:t>2013</a:t>
            </a:r>
            <a:endParaRPr lang="ru-RU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6600" dirty="0" smtClean="0"/>
              <a:t>Спасибо </a:t>
            </a:r>
            <a:r>
              <a:rPr lang="ru-RU" sz="6600" smtClean="0"/>
              <a:t>за внимание</a:t>
            </a:r>
            <a:endParaRPr lang="ru-RU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80B3-43CF-4E34-A55F-944DDF96AABE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391345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ru-RU" dirty="0" smtClean="0"/>
              <a:t>Верификация </a:t>
            </a:r>
            <a:r>
              <a:rPr lang="ru-RU" dirty="0"/>
              <a:t>(</a:t>
            </a:r>
            <a:r>
              <a:rPr lang="en-US" dirty="0"/>
              <a:t>model checking</a:t>
            </a:r>
            <a:r>
              <a:rPr lang="ru-RU" dirty="0"/>
              <a:t>) – это набор формальных приемов и методов подтверждения того, что разрабатываемая система удовлетворяет формальным установленным </a:t>
            </a:r>
            <a:r>
              <a:rPr lang="ru-RU" dirty="0" smtClean="0"/>
              <a:t>требованиям</a:t>
            </a:r>
          </a:p>
          <a:p>
            <a:endParaRPr lang="en-US" dirty="0" smtClean="0"/>
          </a:p>
          <a:p>
            <a:r>
              <a:rPr lang="ru-RU" dirty="0"/>
              <a:t>От программных систем все в большей степени каждодневно зависят жизнь и здоровье людей, однако программирование до сих пор остается единственной областью инженерной деятельности, где разработчик фактически не может гарантировать качество своей </a:t>
            </a:r>
            <a:r>
              <a:rPr lang="ru-RU" dirty="0" smtClean="0"/>
              <a:t>работы</a:t>
            </a:r>
          </a:p>
          <a:p>
            <a:endParaRPr lang="en-US" dirty="0" smtClean="0"/>
          </a:p>
          <a:p>
            <a:r>
              <a:rPr lang="ru-RU" dirty="0" smtClean="0"/>
              <a:t>Системы для формальной </a:t>
            </a:r>
            <a:r>
              <a:rPr lang="ru-RU" dirty="0" smtClean="0"/>
              <a:t>верификации ПО все чаще применяются в промышленной </a:t>
            </a:r>
            <a:r>
              <a:rPr lang="ru-RU" dirty="0" smtClean="0"/>
              <a:t>разработке</a:t>
            </a:r>
            <a:endParaRPr lang="ru-RU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80B3-43CF-4E34-A55F-944DDF96AABE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модели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данной курсовой работе рассматривается модель контроллера управления движением на дорожном перекрестке. Необходимо описать модель и проверить ее корректность при выполнении следующих условий: </a:t>
            </a:r>
            <a:endParaRPr lang="ru-RU" dirty="0" smtClean="0"/>
          </a:p>
          <a:p>
            <a:endParaRPr lang="ru-RU" dirty="0"/>
          </a:p>
          <a:p>
            <a:pPr lvl="1"/>
            <a:r>
              <a:rPr lang="ru-RU" dirty="0"/>
              <a:t>Каждое направление контролирует отдельный светофор</a:t>
            </a:r>
          </a:p>
          <a:p>
            <a:pPr lvl="1"/>
            <a:r>
              <a:rPr lang="ru-RU" dirty="0"/>
              <a:t>Поведение светофоров описывается параллельными процессами</a:t>
            </a:r>
          </a:p>
          <a:p>
            <a:pPr lvl="1"/>
            <a:r>
              <a:rPr lang="ru-RU" dirty="0"/>
              <a:t>Необходимо моделировать появление машин</a:t>
            </a:r>
          </a:p>
          <a:p>
            <a:pPr lvl="1"/>
            <a:r>
              <a:rPr lang="ru-RU" dirty="0"/>
              <a:t>Алгоритм управления движением не должен определяться заранее заданным порядком переключения светофоров</a:t>
            </a:r>
          </a:p>
          <a:p>
            <a:pPr lvl="1"/>
            <a:r>
              <a:rPr lang="ru-RU" dirty="0"/>
              <a:t>В системе для каждого из направлений присутствуют датчики, фиксирующие наличие автомобилей.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80B3-43CF-4E34-A55F-944DDF96AABE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620140"/>
      </p:ext>
    </p:extLst>
  </p:cSld>
  <p:clrMapOvr>
    <a:masterClrMapping/>
  </p:clrMapOvr>
  <p:transition spd="med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 работы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Целью данной работы является изучение механизмов верификации в среде </a:t>
            </a:r>
            <a:r>
              <a:rPr lang="en-US" dirty="0" smtClean="0"/>
              <a:t>SPIN</a:t>
            </a:r>
            <a:r>
              <a:rPr lang="ru-RU" dirty="0" smtClean="0"/>
              <a:t> на учебной модели «Контроллер светофоров»</a:t>
            </a:r>
          </a:p>
          <a:p>
            <a:r>
              <a:rPr lang="ru-RU" dirty="0" smtClean="0"/>
              <a:t>В рамках достижения заданной цели можно выделить следующие задачи:</a:t>
            </a:r>
          </a:p>
          <a:p>
            <a:pPr lvl="1"/>
            <a:r>
              <a:rPr lang="ru-RU" dirty="0" smtClean="0"/>
              <a:t>Разработать описание заданной модели на языке </a:t>
            </a:r>
            <a:r>
              <a:rPr lang="en-US" dirty="0" err="1" smtClean="0"/>
              <a:t>Promela</a:t>
            </a:r>
            <a:endParaRPr lang="ru-RU" dirty="0" smtClean="0"/>
          </a:p>
          <a:p>
            <a:pPr lvl="1"/>
            <a:r>
              <a:rPr lang="ru-RU" dirty="0" smtClean="0"/>
              <a:t>Описать правила корректного функционирования системы в виде </a:t>
            </a:r>
            <a:r>
              <a:rPr lang="en-US" dirty="0" smtClean="0"/>
              <a:t>LTL</a:t>
            </a:r>
            <a:r>
              <a:rPr lang="ru-RU" dirty="0" smtClean="0"/>
              <a:t> формул</a:t>
            </a:r>
          </a:p>
          <a:p>
            <a:pPr lvl="2"/>
            <a:r>
              <a:rPr lang="en-US" dirty="0" smtClean="0"/>
              <a:t>Safety</a:t>
            </a:r>
          </a:p>
          <a:p>
            <a:pPr lvl="2"/>
            <a:r>
              <a:rPr lang="en-US" dirty="0" err="1" smtClean="0"/>
              <a:t>Liveness</a:t>
            </a:r>
            <a:endParaRPr lang="en-US" dirty="0" smtClean="0"/>
          </a:p>
          <a:p>
            <a:pPr lvl="2"/>
            <a:r>
              <a:rPr lang="en-US" dirty="0" smtClean="0"/>
              <a:t>Fairness</a:t>
            </a:r>
            <a:endParaRPr lang="ru-RU" dirty="0" smtClean="0"/>
          </a:p>
          <a:p>
            <a:pPr lvl="1"/>
            <a:r>
              <a:rPr lang="ru-RU" dirty="0" smtClean="0"/>
              <a:t>Провести верификацию для каждого правила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80B3-43CF-4E34-A55F-944DDF96AABE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315014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Вариант (1, 12, 15</a:t>
            </a:r>
            <a:r>
              <a:rPr lang="ru-RU" dirty="0" smtClean="0"/>
              <a:t>)</a:t>
            </a:r>
          </a:p>
          <a:p>
            <a:r>
              <a:rPr lang="ru-RU" dirty="0"/>
              <a:t>Пересечения: {(</a:t>
            </a:r>
            <a:r>
              <a:rPr lang="en-US" dirty="0"/>
              <a:t>NS</a:t>
            </a:r>
            <a:r>
              <a:rPr lang="ru-RU" dirty="0"/>
              <a:t>, </a:t>
            </a:r>
            <a:r>
              <a:rPr lang="en-US" dirty="0"/>
              <a:t>WN</a:t>
            </a:r>
            <a:r>
              <a:rPr lang="ru-RU" dirty="0"/>
              <a:t>), (</a:t>
            </a:r>
            <a:r>
              <a:rPr lang="en-US" dirty="0"/>
              <a:t>NE</a:t>
            </a:r>
            <a:r>
              <a:rPr lang="ru-RU" dirty="0"/>
              <a:t>, </a:t>
            </a:r>
            <a:r>
              <a:rPr lang="en-US" dirty="0"/>
              <a:t>EW</a:t>
            </a:r>
            <a:r>
              <a:rPr lang="ru-RU" dirty="0"/>
              <a:t>),(</a:t>
            </a:r>
            <a:r>
              <a:rPr lang="en-US" dirty="0"/>
              <a:t>SW</a:t>
            </a:r>
            <a:r>
              <a:rPr lang="ru-RU" dirty="0"/>
              <a:t>,</a:t>
            </a:r>
            <a:r>
              <a:rPr lang="en-US" dirty="0"/>
              <a:t>ES</a:t>
            </a:r>
            <a:r>
              <a:rPr lang="ru-RU" dirty="0" smtClean="0"/>
              <a:t>)}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80B3-43CF-4E34-A55F-944DDF96AABE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5" name="Рисунок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5431" y="2636912"/>
            <a:ext cx="3914775" cy="35299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02783622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идея реализации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Каждый контроллер светофора описывается отдельным процессом</a:t>
            </a:r>
          </a:p>
          <a:p>
            <a:pPr lvl="0"/>
            <a:r>
              <a:rPr lang="ru-RU" dirty="0"/>
              <a:t>Сигнал светофора может быть двух видов: красный (запрещающий движение) – зеленый (разрешающий движение)</a:t>
            </a:r>
          </a:p>
          <a:p>
            <a:pPr lvl="0"/>
            <a:r>
              <a:rPr lang="ru-RU" dirty="0"/>
              <a:t>Датчик движения определяет наличие машины перед светофором</a:t>
            </a:r>
          </a:p>
          <a:p>
            <a:pPr lvl="0"/>
            <a:r>
              <a:rPr lang="ru-RU" dirty="0"/>
              <a:t>Появление машин (траффик) генерируется внешним, по отношению к контроллерам, процессом</a:t>
            </a:r>
          </a:p>
          <a:p>
            <a:pPr lvl="0"/>
            <a:r>
              <a:rPr lang="ru-RU" dirty="0"/>
              <a:t>Появление машин происходит по всем направлениям независимо друг от друга (нет заранее определенной очередности возникновения машин на направлениях)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80B3-43CF-4E34-A55F-944DDF96AABE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976693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Пересечения – разделяемый ресурс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Разделяемые ресурсы (конкурентные пересечения) описываются каналами единичной емкости и принимающие элементы типа </a:t>
            </a:r>
            <a:r>
              <a:rPr lang="en-US" b="1" dirty="0" err="1" smtClean="0"/>
              <a:t>bool</a:t>
            </a:r>
            <a:endParaRPr lang="ru-RU" dirty="0" smtClean="0"/>
          </a:p>
          <a:p>
            <a:r>
              <a:rPr lang="ru-RU" dirty="0"/>
              <a:t>З</a:t>
            </a:r>
            <a:r>
              <a:rPr lang="ru-RU" dirty="0" smtClean="0"/>
              <a:t>ахват </a:t>
            </a:r>
            <a:r>
              <a:rPr lang="ru-RU" dirty="0"/>
              <a:t>ресурсы означает получение из канала значения </a:t>
            </a:r>
            <a:r>
              <a:rPr lang="en-US" b="1" dirty="0" smtClean="0"/>
              <a:t>true</a:t>
            </a:r>
            <a:endParaRPr lang="ru-RU" b="1" dirty="0" smtClean="0"/>
          </a:p>
          <a:p>
            <a:r>
              <a:rPr lang="ru-RU" dirty="0"/>
              <a:t>Н</a:t>
            </a:r>
            <a:r>
              <a:rPr lang="ru-RU" dirty="0" smtClean="0"/>
              <a:t>екоторые </a:t>
            </a:r>
            <a:r>
              <a:rPr lang="ru-RU" dirty="0"/>
              <a:t>каналы задают не одно пересечение, а </a:t>
            </a:r>
            <a:r>
              <a:rPr lang="ru-RU" dirty="0" smtClean="0"/>
              <a:t>несколько</a:t>
            </a:r>
          </a:p>
          <a:p>
            <a:r>
              <a:rPr lang="ru-RU" dirty="0" smtClean="0"/>
              <a:t>В системе присутствуют следующие каналы:</a:t>
            </a:r>
          </a:p>
          <a:p>
            <a:pPr lvl="1"/>
            <a:r>
              <a:rPr lang="en-US" b="1" dirty="0" err="1"/>
              <a:t>chan</a:t>
            </a:r>
            <a:r>
              <a:rPr lang="en-US" b="1" dirty="0"/>
              <a:t> NS_WN_EW = [1] of {</a:t>
            </a:r>
            <a:r>
              <a:rPr lang="en-US" b="1" dirty="0" err="1"/>
              <a:t>bool</a:t>
            </a:r>
            <a:r>
              <a:rPr lang="en-US" b="1" dirty="0"/>
              <a:t>};</a:t>
            </a:r>
            <a:endParaRPr lang="ru-RU" dirty="0"/>
          </a:p>
          <a:p>
            <a:pPr lvl="1"/>
            <a:r>
              <a:rPr lang="en-US" b="1" dirty="0" err="1"/>
              <a:t>chan</a:t>
            </a:r>
            <a:r>
              <a:rPr lang="en-US" b="1" dirty="0"/>
              <a:t> NS_WN_SW = [1] of {</a:t>
            </a:r>
            <a:r>
              <a:rPr lang="en-US" b="1" dirty="0" err="1"/>
              <a:t>bool</a:t>
            </a:r>
            <a:r>
              <a:rPr lang="en-US" b="1" dirty="0"/>
              <a:t>};</a:t>
            </a:r>
            <a:endParaRPr lang="ru-RU" dirty="0"/>
          </a:p>
          <a:p>
            <a:pPr lvl="1"/>
            <a:r>
              <a:rPr lang="en-US" b="1" dirty="0" err="1"/>
              <a:t>chan</a:t>
            </a:r>
            <a:r>
              <a:rPr lang="en-US" b="1" dirty="0"/>
              <a:t> NE_WN_EW = [1] of {</a:t>
            </a:r>
            <a:r>
              <a:rPr lang="en-US" b="1" dirty="0" err="1"/>
              <a:t>bool</a:t>
            </a:r>
            <a:r>
              <a:rPr lang="en-US" b="1" dirty="0"/>
              <a:t>};</a:t>
            </a:r>
            <a:endParaRPr lang="ru-RU" dirty="0"/>
          </a:p>
          <a:p>
            <a:pPr lvl="1"/>
            <a:r>
              <a:rPr lang="en-US" b="1" dirty="0" err="1"/>
              <a:t>chan</a:t>
            </a:r>
            <a:r>
              <a:rPr lang="en-US" b="1" dirty="0"/>
              <a:t> NE_ES = [1] of {</a:t>
            </a:r>
            <a:r>
              <a:rPr lang="en-US" b="1" dirty="0" err="1"/>
              <a:t>bool</a:t>
            </a:r>
            <a:r>
              <a:rPr lang="en-US" b="1" dirty="0"/>
              <a:t>};</a:t>
            </a:r>
            <a:endParaRPr lang="ru-RU" dirty="0"/>
          </a:p>
          <a:p>
            <a:pPr lvl="1"/>
            <a:r>
              <a:rPr lang="en-US" b="1" dirty="0" err="1"/>
              <a:t>chan</a:t>
            </a:r>
            <a:r>
              <a:rPr lang="en-US" b="1" dirty="0"/>
              <a:t> ES_SW = [1] of {</a:t>
            </a:r>
            <a:r>
              <a:rPr lang="en-US" b="1" dirty="0" err="1"/>
              <a:t>bool</a:t>
            </a:r>
            <a:r>
              <a:rPr lang="en-US" b="1" dirty="0"/>
              <a:t>};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80B3-43CF-4E34-A55F-944DDF96AABE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436791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Проверяемые свойства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Безопасность</a:t>
            </a:r>
          </a:p>
          <a:p>
            <a:pPr lvl="1"/>
            <a:r>
              <a:rPr lang="ru-RU" dirty="0"/>
              <a:t>Никогда не будет такой ситуации, что на данном направлении будет гореть зеленый свет, и на всех, пересекающих это направление дорогах, тоже будет </a:t>
            </a:r>
            <a:r>
              <a:rPr lang="ru-RU" dirty="0" smtClean="0"/>
              <a:t>зеленый</a:t>
            </a:r>
          </a:p>
          <a:p>
            <a:pPr lvl="1"/>
            <a:r>
              <a:rPr lang="ru-RU" dirty="0" smtClean="0"/>
              <a:t>Пример: </a:t>
            </a:r>
            <a:r>
              <a:rPr lang="en-US" dirty="0" smtClean="0"/>
              <a:t>{[] </a:t>
            </a:r>
            <a:r>
              <a:rPr lang="en-US" dirty="0"/>
              <a:t>!</a:t>
            </a:r>
            <a:r>
              <a:rPr lang="en-US" dirty="0" err="1"/>
              <a:t>pNS_S</a:t>
            </a:r>
            <a:r>
              <a:rPr lang="en-US" dirty="0" smtClean="0"/>
              <a:t>}</a:t>
            </a:r>
            <a:r>
              <a:rPr lang="ru-RU" dirty="0" smtClean="0"/>
              <a:t> при: </a:t>
            </a:r>
            <a:endParaRPr lang="ru-RU" dirty="0" smtClean="0"/>
          </a:p>
          <a:p>
            <a:pPr marL="914400" lvl="2" indent="0">
              <a:buNone/>
            </a:pPr>
            <a:r>
              <a:rPr lang="en-US" b="1" dirty="0" err="1"/>
              <a:t>pNS_S</a:t>
            </a:r>
            <a:r>
              <a:rPr lang="en-US" b="1" dirty="0"/>
              <a:t> (</a:t>
            </a:r>
            <a:r>
              <a:rPr lang="en-US" b="1" dirty="0" err="1"/>
              <a:t>NS@green</a:t>
            </a:r>
            <a:r>
              <a:rPr lang="en-US" b="1" dirty="0"/>
              <a:t> &amp;&amp; </a:t>
            </a:r>
            <a:r>
              <a:rPr lang="en-US" b="1" dirty="0" err="1"/>
              <a:t>WN@green</a:t>
            </a:r>
            <a:r>
              <a:rPr lang="en-US" b="1" dirty="0"/>
              <a:t> &amp;&amp; </a:t>
            </a:r>
            <a:r>
              <a:rPr lang="en-US" b="1" dirty="0" err="1"/>
              <a:t>SW@green</a:t>
            </a:r>
            <a:r>
              <a:rPr lang="en-US" b="1" dirty="0"/>
              <a:t> &amp;&amp; </a:t>
            </a:r>
            <a:r>
              <a:rPr lang="en-US" b="1" dirty="0" err="1"/>
              <a:t>EW@green</a:t>
            </a:r>
            <a:r>
              <a:rPr lang="en-US" b="1" dirty="0"/>
              <a:t>)</a:t>
            </a:r>
            <a:endParaRPr lang="ru-RU" dirty="0" smtClean="0"/>
          </a:p>
          <a:p>
            <a:r>
              <a:rPr lang="ru-RU" dirty="0" smtClean="0"/>
              <a:t>Живость </a:t>
            </a:r>
            <a:r>
              <a:rPr lang="ru-RU" dirty="0" smtClean="0"/>
              <a:t>и справедливость</a:t>
            </a:r>
          </a:p>
          <a:p>
            <a:pPr lvl="1"/>
            <a:r>
              <a:rPr lang="ru-RU" dirty="0"/>
              <a:t>При наличии ожидающих автомобилей на каком-либо направлении ему обязательно представится возможность проехать (возможно, через какое-то время), при ограничении, что в каждом направлении не движется непрерывный поток </a:t>
            </a:r>
            <a:r>
              <a:rPr lang="ru-RU" dirty="0" smtClean="0"/>
              <a:t>автомобилей</a:t>
            </a:r>
          </a:p>
          <a:p>
            <a:pPr lvl="1"/>
            <a:r>
              <a:rPr lang="ru-RU" dirty="0" smtClean="0"/>
              <a:t>Пример: </a:t>
            </a:r>
            <a:r>
              <a:rPr lang="en-US" b="1" dirty="0" err="1"/>
              <a:t>pNS_S</a:t>
            </a:r>
            <a:r>
              <a:rPr lang="en-US" b="1" dirty="0"/>
              <a:t> (</a:t>
            </a:r>
            <a:r>
              <a:rPr lang="en-US" b="1" dirty="0" err="1"/>
              <a:t>NS@green</a:t>
            </a:r>
            <a:r>
              <a:rPr lang="en-US" b="1" dirty="0"/>
              <a:t> &amp;&amp; </a:t>
            </a:r>
            <a:r>
              <a:rPr lang="en-US" b="1" dirty="0" err="1"/>
              <a:t>WN@green</a:t>
            </a:r>
            <a:r>
              <a:rPr lang="en-US" b="1" dirty="0"/>
              <a:t> &amp;&amp; </a:t>
            </a:r>
            <a:r>
              <a:rPr lang="en-US" b="1" dirty="0" err="1"/>
              <a:t>SW@green</a:t>
            </a:r>
            <a:r>
              <a:rPr lang="en-US" b="1" dirty="0"/>
              <a:t> &amp;&amp; </a:t>
            </a:r>
            <a:r>
              <a:rPr lang="en-US" b="1" dirty="0" err="1"/>
              <a:t>EW@green</a:t>
            </a:r>
            <a:r>
              <a:rPr lang="en-US" b="1" dirty="0" smtClean="0"/>
              <a:t>)</a:t>
            </a:r>
            <a:r>
              <a:rPr lang="ru-RU" b="1" dirty="0" smtClean="0"/>
              <a:t> </a:t>
            </a:r>
            <a:r>
              <a:rPr lang="ru-RU" dirty="0" smtClean="0"/>
              <a:t>при</a:t>
            </a:r>
            <a:r>
              <a:rPr lang="ru-RU" dirty="0" smtClean="0"/>
              <a:t>:</a:t>
            </a:r>
          </a:p>
          <a:p>
            <a:pPr lvl="2"/>
            <a:r>
              <a:rPr lang="en-US" b="1" dirty="0" err="1"/>
              <a:t>pNS_F</a:t>
            </a:r>
            <a:r>
              <a:rPr lang="en-US" b="1" dirty="0"/>
              <a:t> ((</a:t>
            </a:r>
            <a:r>
              <a:rPr lang="en-US" b="1" dirty="0" err="1"/>
              <a:t>NS@green</a:t>
            </a:r>
            <a:r>
              <a:rPr lang="en-US" b="1" dirty="0"/>
              <a:t>) &amp;&amp; </a:t>
            </a:r>
            <a:r>
              <a:rPr lang="en-US" b="1" dirty="0" err="1"/>
              <a:t>gen_t@NSTrue</a:t>
            </a:r>
            <a:r>
              <a:rPr lang="en-US" b="1" dirty="0" smtClean="0"/>
              <a:t>)</a:t>
            </a:r>
            <a:endParaRPr lang="ru-RU" b="1" dirty="0" smtClean="0"/>
          </a:p>
          <a:p>
            <a:pPr lvl="2"/>
            <a:r>
              <a:rPr lang="en-US" b="1" dirty="0" err="1"/>
              <a:t>qNS_L</a:t>
            </a:r>
            <a:r>
              <a:rPr lang="en-US" b="1" dirty="0"/>
              <a:t> (</a:t>
            </a:r>
            <a:r>
              <a:rPr lang="en-US" b="1" dirty="0" err="1"/>
              <a:t>NS@green</a:t>
            </a:r>
            <a:r>
              <a:rPr lang="en-US" b="1" dirty="0"/>
              <a:t>)</a:t>
            </a:r>
            <a:endParaRPr lang="ru-RU" dirty="0" smtClean="0"/>
          </a:p>
          <a:p>
            <a:pPr lvl="2"/>
            <a:r>
              <a:rPr lang="en-US" b="1" dirty="0" err="1"/>
              <a:t>pNS_L</a:t>
            </a:r>
            <a:r>
              <a:rPr lang="en-US" b="1" dirty="0"/>
              <a:t> (</a:t>
            </a:r>
            <a:r>
              <a:rPr lang="en-US" b="1" dirty="0" err="1"/>
              <a:t>gen_t@NSTrue</a:t>
            </a:r>
            <a:r>
              <a:rPr lang="en-US" b="1" dirty="0"/>
              <a:t> &amp;&amp; (</a:t>
            </a:r>
            <a:r>
              <a:rPr lang="en-US" b="1" dirty="0" err="1"/>
              <a:t>NS@red</a:t>
            </a:r>
            <a:r>
              <a:rPr lang="en-US" b="1" dirty="0" smtClean="0"/>
              <a:t>))</a:t>
            </a:r>
            <a:endParaRPr lang="ru-RU" sz="3200" dirty="0"/>
          </a:p>
          <a:p>
            <a:pPr lvl="2"/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80B3-43CF-4E34-A55F-944DDF96AABE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47511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 выводы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Модель удовлетворяет всем свойствам корректности для заданных направлений</a:t>
            </a:r>
          </a:p>
          <a:p>
            <a:r>
              <a:rPr lang="ru-RU" dirty="0" smtClean="0"/>
              <a:t>Были исследованы возможности системы верификации </a:t>
            </a:r>
            <a:r>
              <a:rPr lang="en-US" dirty="0" smtClean="0"/>
              <a:t>SPIN</a:t>
            </a:r>
            <a:endParaRPr lang="ru-RU" dirty="0" smtClean="0"/>
          </a:p>
          <a:p>
            <a:r>
              <a:rPr lang="ru-RU" dirty="0" smtClean="0"/>
              <a:t>Были изучены основы построения моделей на языке </a:t>
            </a:r>
            <a:r>
              <a:rPr lang="en-US" dirty="0" err="1" smtClean="0"/>
              <a:t>Promela</a:t>
            </a:r>
            <a:r>
              <a:rPr lang="ru-RU" dirty="0" smtClean="0"/>
              <a:t> и описания свойств модели с помощью </a:t>
            </a:r>
            <a:r>
              <a:rPr lang="en-US" dirty="0" smtClean="0"/>
              <a:t>LTL</a:t>
            </a:r>
            <a:endParaRPr lang="ru-RU" dirty="0" smtClean="0"/>
          </a:p>
          <a:p>
            <a:r>
              <a:rPr lang="ru-RU" dirty="0" smtClean="0"/>
              <a:t>Полученные знания могут применяться при разработке систем и ПО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80B3-43CF-4E34-A55F-944DDF96AABE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215381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Скругленный">
  <a:themeElements>
    <a:clrScheme name="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E4E1D2"/>
      </a:accent1>
      <a:accent2>
        <a:srgbClr val="BCDCBC"/>
      </a:accent2>
      <a:accent3>
        <a:srgbClr val="FFFFFF"/>
      </a:accent3>
      <a:accent4>
        <a:srgbClr val="000000"/>
      </a:accent4>
      <a:accent5>
        <a:srgbClr val="EFEEE5"/>
      </a:accent5>
      <a:accent6>
        <a:srgbClr val="AAC7AA"/>
      </a:accent6>
      <a:hlink>
        <a:srgbClr val="8D6C4D"/>
      </a:hlink>
      <a:folHlink>
        <a:srgbClr val="B1AFA1"/>
      </a:folHlink>
    </a:clrScheme>
    <a:fontScheme name="3_Скругленный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</a:defRPr>
        </a:defPPr>
      </a:lstStyle>
    </a:lnDef>
  </a:objectDefaults>
  <a:extraClrSchemeLst>
    <a:extraClrScheme>
      <a:clrScheme name="3_Скругленный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Скругленный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Скругленный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Скругленный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Скругленный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Скругленный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Скругленный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Скругленный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Скругленный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Скругленный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Скругленный 1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FF9933"/>
        </a:accent1>
        <a:accent2>
          <a:srgbClr val="99FF99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8AE78A"/>
        </a:accent6>
        <a:hlink>
          <a:srgbClr val="996666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Скругленный 12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FF9933"/>
        </a:accent1>
        <a:accent2>
          <a:srgbClr val="B6E2B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A5CDA5"/>
        </a:accent6>
        <a:hlink>
          <a:srgbClr val="996666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Скругленный 13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FFCC66"/>
        </a:accent1>
        <a:accent2>
          <a:srgbClr val="B6E2B6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A5CDA5"/>
        </a:accent6>
        <a:hlink>
          <a:srgbClr val="996666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Скругленный 14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FFCC66"/>
        </a:accent1>
        <a:accent2>
          <a:srgbClr val="B6E2B6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A5CDA5"/>
        </a:accent6>
        <a:hlink>
          <a:srgbClr val="996666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Скругленный 15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E9C57D"/>
        </a:accent1>
        <a:accent2>
          <a:srgbClr val="BCDCBC"/>
        </a:accent2>
        <a:accent3>
          <a:srgbClr val="FFFFFF"/>
        </a:accent3>
        <a:accent4>
          <a:srgbClr val="000000"/>
        </a:accent4>
        <a:accent5>
          <a:srgbClr val="F2DFBF"/>
        </a:accent5>
        <a:accent6>
          <a:srgbClr val="AAC7AA"/>
        </a:accent6>
        <a:hlink>
          <a:srgbClr val="714B4B"/>
        </a:hlink>
        <a:folHlink>
          <a:srgbClr val="003E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Скругленный 16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E9C57D"/>
        </a:accent1>
        <a:accent2>
          <a:srgbClr val="BCDCBC"/>
        </a:accent2>
        <a:accent3>
          <a:srgbClr val="FFFFFF"/>
        </a:accent3>
        <a:accent4>
          <a:srgbClr val="000000"/>
        </a:accent4>
        <a:accent5>
          <a:srgbClr val="F2DFBF"/>
        </a:accent5>
        <a:accent6>
          <a:srgbClr val="AAC7AA"/>
        </a:accent6>
        <a:hlink>
          <a:srgbClr val="714B4B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6084-12_Lukashin_A</Template>
  <TotalTime>239</TotalTime>
  <Words>564</Words>
  <Application>Microsoft Office PowerPoint</Application>
  <PresentationFormat>A4 Paper (210x297 mm)</PresentationFormat>
  <Paragraphs>81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Rounded MT Bold</vt:lpstr>
      <vt:lpstr>Calibri</vt:lpstr>
      <vt:lpstr>Times New Roman</vt:lpstr>
      <vt:lpstr>Wingdings</vt:lpstr>
      <vt:lpstr>3_Скругленный</vt:lpstr>
      <vt:lpstr>Курсовая работа Разработка контроллера светофоров и его верификация</vt:lpstr>
      <vt:lpstr>Введение</vt:lpstr>
      <vt:lpstr>Описание модели</vt:lpstr>
      <vt:lpstr>Цель и задачи работы</vt:lpstr>
      <vt:lpstr>Вариант</vt:lpstr>
      <vt:lpstr>Основная идея реализации</vt:lpstr>
      <vt:lpstr>Пересечения – разделяемый ресурс</vt:lpstr>
      <vt:lpstr>Проверяемые свойства</vt:lpstr>
      <vt:lpstr>Результаты и выводы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Разработка контроллера светофоров и его верификация</dc:title>
  <dc:creator>tar</dc:creator>
  <cp:lastModifiedBy>tar</cp:lastModifiedBy>
  <cp:revision>42</cp:revision>
  <dcterms:created xsi:type="dcterms:W3CDTF">2013-12-08T11:27:27Z</dcterms:created>
  <dcterms:modified xsi:type="dcterms:W3CDTF">2013-12-16T17:34:15Z</dcterms:modified>
</cp:coreProperties>
</file>