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67" r:id="rId4"/>
    <p:sldId id="258" r:id="rId5"/>
    <p:sldId id="259" r:id="rId6"/>
    <p:sldId id="260" r:id="rId7"/>
    <p:sldId id="268" r:id="rId8"/>
    <p:sldId id="261" r:id="rId9"/>
    <p:sldId id="262" r:id="rId10"/>
    <p:sldId id="263" r:id="rId11"/>
    <p:sldId id="264" r:id="rId12"/>
    <p:sldId id="266" r:id="rId13"/>
  </p:sldIdLst>
  <p:sldSz cx="9144000" cy="5143500" type="screen16x9"/>
  <p:notesSz cx="6858000" cy="9144000"/>
  <p:embeddedFontLst>
    <p:embeddedFont>
      <p:font typeface="Poppins" panose="00000500000000000000" pitchFamily="2" charset="0"/>
      <p:regular r:id="rId15"/>
      <p:bold r:id="rId16"/>
      <p:italic r:id="rId17"/>
      <p:boldItalic r:id="rId18"/>
    </p:embeddedFont>
    <p:embeddedFont>
      <p:font typeface="Poppins Medium" panose="000006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51586bc1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51586bc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4f40d41a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4f40d4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445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959b168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959b168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1586b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1586b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65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51586bc1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51586bc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1586bc1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1586bc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57" name="Google Shape;57;p13"/>
          <p:cNvSpPr txBox="1"/>
          <p:nvPr/>
        </p:nvSpPr>
        <p:spPr>
          <a:xfrm>
            <a:off x="171050" y="2993250"/>
            <a:ext cx="8759700" cy="1942500"/>
          </a:xfrm>
          <a:prstGeom prst="rect">
            <a:avLst/>
          </a:prstGeom>
          <a:noFill/>
          <a:ln>
            <a:noFill/>
          </a:ln>
        </p:spPr>
        <p:txBody>
          <a:bodyPr spcFirstLastPara="1" wrap="square" lIns="91425" tIns="91425" rIns="91425" bIns="91425" anchor="t" anchorCtr="0">
            <a:noAutofit/>
          </a:bodyPr>
          <a:lstStyle/>
          <a:p>
            <a:r>
              <a:rPr lang="en-GB" dirty="0">
                <a:solidFill>
                  <a:schemeClr val="dk2"/>
                </a:solidFill>
              </a:rPr>
              <a:t>Team Name: </a:t>
            </a:r>
            <a:r>
              <a:rPr lang="en-GB" b="1" dirty="0">
                <a:solidFill>
                  <a:schemeClr val="tx1"/>
                </a:solidFill>
                <a:latin typeface="Times New Roman" panose="02020603050405020304" pitchFamily="18" charset="0"/>
                <a:cs typeface="Times New Roman" panose="02020603050405020304" pitchFamily="18" charset="0"/>
              </a:rPr>
              <a:t>ISRO </a:t>
            </a:r>
            <a:r>
              <a:rPr lang="en-IN" b="1" dirty="0">
                <a:solidFill>
                  <a:schemeClr val="tx1"/>
                </a:solidFill>
                <a:highlight>
                  <a:srgbClr val="FFFFFF"/>
                </a:highlight>
                <a:latin typeface="Times New Roman" panose="02020603050405020304" pitchFamily="18" charset="0"/>
                <a:cs typeface="Times New Roman" panose="02020603050405020304" pitchFamily="18" charset="0"/>
              </a:rPr>
              <a:t>R</a:t>
            </a:r>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ockers</a:t>
            </a:r>
          </a:p>
          <a:p>
            <a:endParaRPr lang="en-IN" b="0" i="0" dirty="0">
              <a:solidFill>
                <a:srgbClr val="212529"/>
              </a:solidFill>
              <a:effectLst/>
              <a:highlight>
                <a:srgbClr val="FFFFFF"/>
              </a:highlight>
              <a:latin typeface="Poppins" panose="00000500000000000000" pitchFamily="2" charset="0"/>
            </a:endParaRPr>
          </a:p>
          <a:p>
            <a:pPr marL="0" lvl="0" indent="0" algn="l" rtl="0">
              <a:spcBef>
                <a:spcPts val="0"/>
              </a:spcBef>
              <a:spcAft>
                <a:spcPts val="0"/>
              </a:spcAft>
              <a:buNone/>
            </a:pPr>
            <a:r>
              <a:rPr lang="en-GB" dirty="0">
                <a:solidFill>
                  <a:schemeClr val="dk2"/>
                </a:solidFill>
              </a:rPr>
              <a:t>Name of College(s)/University(s): </a:t>
            </a:r>
            <a:r>
              <a:rPr lang="en-GB" dirty="0">
                <a:solidFill>
                  <a:schemeClr val="tx1"/>
                </a:solidFill>
                <a:latin typeface="Times New Roman" panose="02020603050405020304" pitchFamily="18" charset="0"/>
                <a:cs typeface="Times New Roman" panose="02020603050405020304" pitchFamily="18" charset="0"/>
              </a:rPr>
              <a:t>Shiv Nadar University, Chennai </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dk2"/>
              </a:solidFill>
            </a:endParaRPr>
          </a:p>
          <a:p>
            <a:pPr marL="0" lvl="0" indent="0" algn="l" rtl="0">
              <a:spcBef>
                <a:spcPts val="0"/>
              </a:spcBef>
              <a:spcAft>
                <a:spcPts val="0"/>
              </a:spcAft>
              <a:buNone/>
            </a:pPr>
            <a:r>
              <a:rPr lang="en-GB" dirty="0">
                <a:solidFill>
                  <a:schemeClr val="dk2"/>
                </a:solidFill>
              </a:rPr>
              <a:t>Team Members Details:</a:t>
            </a:r>
            <a:endParaRPr dirty="0">
              <a:solidFill>
                <a:schemeClr val="dk2"/>
              </a:solidFill>
            </a:endParaRPr>
          </a:p>
          <a:p>
            <a:pPr marL="457200" lvl="0" indent="-323850" algn="l" rtl="0">
              <a:spcBef>
                <a:spcPts val="0"/>
              </a:spcBef>
              <a:spcAft>
                <a:spcPts val="0"/>
              </a:spcAft>
              <a:buClr>
                <a:schemeClr val="dk2"/>
              </a:buClr>
              <a:buSzPts val="1500"/>
              <a:buAutoNum type="arabicPeriod"/>
            </a:pPr>
            <a:r>
              <a:rPr lang="en-GB" dirty="0" err="1">
                <a:solidFill>
                  <a:schemeClr val="tx1"/>
                </a:solidFill>
                <a:latin typeface="Times New Roman" panose="02020603050405020304" pitchFamily="18" charset="0"/>
                <a:cs typeface="Times New Roman" panose="02020603050405020304" pitchFamily="18" charset="0"/>
              </a:rPr>
              <a:t>Kayalvizhi</a:t>
            </a:r>
            <a:r>
              <a:rPr lang="en-GB" dirty="0">
                <a:solidFill>
                  <a:schemeClr val="tx1"/>
                </a:solidFill>
                <a:latin typeface="Times New Roman" panose="02020603050405020304" pitchFamily="18" charset="0"/>
                <a:cs typeface="Times New Roman" panose="02020603050405020304" pitchFamily="18" charset="0"/>
              </a:rPr>
              <a:t> S</a:t>
            </a:r>
            <a:endParaRPr dirty="0">
              <a:solidFill>
                <a:schemeClr val="tx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Clr>
                <a:schemeClr val="dk2"/>
              </a:buClr>
              <a:buSzPts val="1500"/>
              <a:buAutoNum type="arabicPeriod"/>
            </a:pPr>
            <a:r>
              <a:rPr lang="en-IN" dirty="0">
                <a:solidFill>
                  <a:schemeClr val="tx1"/>
                </a:solidFill>
                <a:latin typeface="Times New Roman" panose="02020603050405020304" pitchFamily="18" charset="0"/>
                <a:cs typeface="Times New Roman" panose="02020603050405020304" pitchFamily="18" charset="0"/>
              </a:rPr>
              <a:t>Hridya Shree R</a:t>
            </a:r>
            <a:endParaRPr dirty="0">
              <a:solidFill>
                <a:schemeClr val="tx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Clr>
                <a:schemeClr val="dk2"/>
              </a:buClr>
              <a:buSzPts val="1500"/>
              <a:buAutoNum type="arabicPeriod"/>
            </a:pPr>
            <a:r>
              <a:rPr lang="en-GB" dirty="0">
                <a:solidFill>
                  <a:schemeClr val="tx1"/>
                </a:solidFill>
                <a:latin typeface="Times New Roman" panose="02020603050405020304" pitchFamily="18" charset="0"/>
                <a:cs typeface="Times New Roman" panose="02020603050405020304" pitchFamily="18" charset="0"/>
              </a:rPr>
              <a:t>N V S Keerthana </a:t>
            </a:r>
            <a:r>
              <a:rPr lang="en-GB" dirty="0" err="1">
                <a:solidFill>
                  <a:schemeClr val="tx1"/>
                </a:solidFill>
                <a:latin typeface="Times New Roman" panose="02020603050405020304" pitchFamily="18" charset="0"/>
                <a:cs typeface="Times New Roman" panose="02020603050405020304" pitchFamily="18" charset="0"/>
              </a:rPr>
              <a:t>Lingamallu</a:t>
            </a:r>
            <a:endParaRPr dirty="0">
              <a:solidFill>
                <a:schemeClr val="tx1"/>
              </a:solidFill>
              <a:latin typeface="Times New Roman" panose="02020603050405020304" pitchFamily="18" charset="0"/>
              <a:cs typeface="Times New Roman" panose="02020603050405020304" pitchFamily="18" charset="0"/>
            </a:endParaRPr>
          </a:p>
          <a:p>
            <a:pPr marL="133350" lvl="0" algn="l" rtl="0">
              <a:spcBef>
                <a:spcPts val="0"/>
              </a:spcBef>
              <a:spcAft>
                <a:spcPts val="0"/>
              </a:spcAft>
              <a:buClr>
                <a:schemeClr val="dk2"/>
              </a:buClr>
              <a:buSzPts val="1500"/>
            </a:pPr>
            <a:endParaRPr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0"/>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13" name="Google Shape;113;p20"/>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00" dirty="0">
                <a:solidFill>
                  <a:srgbClr val="616161"/>
                </a:solidFill>
                <a:latin typeface="Poppins Medium"/>
                <a:ea typeface="Poppins Medium"/>
                <a:cs typeface="Poppins Medium"/>
                <a:sym typeface="Poppins Medium"/>
              </a:rPr>
              <a:t>Wireframes/Mock diagrams of the proposed solution (optional)</a:t>
            </a:r>
            <a:endParaRPr sz="1800" dirty="0">
              <a:solidFill>
                <a:schemeClr val="dk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09A723E9-A6BE-F138-7A2F-D6ABE2CE4607}"/>
              </a:ext>
            </a:extLst>
          </p:cNvPr>
          <p:cNvPicPr>
            <a:picLocks noChangeAspect="1"/>
          </p:cNvPicPr>
          <p:nvPr/>
        </p:nvPicPr>
        <p:blipFill>
          <a:blip r:embed="rId4"/>
          <a:stretch>
            <a:fillRect/>
          </a:stretch>
        </p:blipFill>
        <p:spPr>
          <a:xfrm>
            <a:off x="854742" y="1316698"/>
            <a:ext cx="8133008" cy="593032"/>
          </a:xfrm>
          <a:prstGeom prst="rect">
            <a:avLst/>
          </a:prstGeom>
        </p:spPr>
      </p:pic>
      <p:pic>
        <p:nvPicPr>
          <p:cNvPr id="5" name="Picture 4">
            <a:extLst>
              <a:ext uri="{FF2B5EF4-FFF2-40B4-BE49-F238E27FC236}">
                <a16:creationId xmlns:a16="http://schemas.microsoft.com/office/drawing/2014/main" id="{2CA5C610-2967-36F1-D62A-AB7D3D6DBE61}"/>
              </a:ext>
            </a:extLst>
          </p:cNvPr>
          <p:cNvPicPr>
            <a:picLocks noChangeAspect="1"/>
          </p:cNvPicPr>
          <p:nvPr/>
        </p:nvPicPr>
        <p:blipFill>
          <a:blip r:embed="rId5"/>
          <a:stretch>
            <a:fillRect/>
          </a:stretch>
        </p:blipFill>
        <p:spPr>
          <a:xfrm>
            <a:off x="178100" y="2345191"/>
            <a:ext cx="2151941" cy="1908148"/>
          </a:xfrm>
          <a:prstGeom prst="rect">
            <a:avLst/>
          </a:prstGeom>
        </p:spPr>
      </p:pic>
      <p:pic>
        <p:nvPicPr>
          <p:cNvPr id="7" name="Picture 6">
            <a:extLst>
              <a:ext uri="{FF2B5EF4-FFF2-40B4-BE49-F238E27FC236}">
                <a16:creationId xmlns:a16="http://schemas.microsoft.com/office/drawing/2014/main" id="{3A1F16CC-8672-912B-623D-7C0C2DE21673}"/>
              </a:ext>
            </a:extLst>
          </p:cNvPr>
          <p:cNvPicPr>
            <a:picLocks noChangeAspect="1"/>
          </p:cNvPicPr>
          <p:nvPr/>
        </p:nvPicPr>
        <p:blipFill>
          <a:blip r:embed="rId6"/>
          <a:stretch>
            <a:fillRect/>
          </a:stretch>
        </p:blipFill>
        <p:spPr>
          <a:xfrm>
            <a:off x="2813705" y="2169684"/>
            <a:ext cx="5453833" cy="828383"/>
          </a:xfrm>
          <a:prstGeom prst="rect">
            <a:avLst/>
          </a:prstGeom>
        </p:spPr>
      </p:pic>
      <p:pic>
        <p:nvPicPr>
          <p:cNvPr id="9" name="Picture 8">
            <a:extLst>
              <a:ext uri="{FF2B5EF4-FFF2-40B4-BE49-F238E27FC236}">
                <a16:creationId xmlns:a16="http://schemas.microsoft.com/office/drawing/2014/main" id="{1EE1BEE7-F99D-61D1-4305-C93FE305F0EF}"/>
              </a:ext>
            </a:extLst>
          </p:cNvPr>
          <p:cNvPicPr>
            <a:picLocks noChangeAspect="1"/>
          </p:cNvPicPr>
          <p:nvPr/>
        </p:nvPicPr>
        <p:blipFill>
          <a:blip r:embed="rId7"/>
          <a:stretch>
            <a:fillRect/>
          </a:stretch>
        </p:blipFill>
        <p:spPr>
          <a:xfrm>
            <a:off x="2746021" y="3494217"/>
            <a:ext cx="1694041" cy="1396504"/>
          </a:xfrm>
          <a:prstGeom prst="rect">
            <a:avLst/>
          </a:prstGeom>
        </p:spPr>
      </p:pic>
      <p:sp>
        <p:nvSpPr>
          <p:cNvPr id="11" name="TextBox 10">
            <a:extLst>
              <a:ext uri="{FF2B5EF4-FFF2-40B4-BE49-F238E27FC236}">
                <a16:creationId xmlns:a16="http://schemas.microsoft.com/office/drawing/2014/main" id="{1A0CE9EA-1224-3194-ECE7-8C4772E5A52C}"/>
              </a:ext>
            </a:extLst>
          </p:cNvPr>
          <p:cNvSpPr txBox="1"/>
          <p:nvPr/>
        </p:nvSpPr>
        <p:spPr>
          <a:xfrm>
            <a:off x="178101" y="2023585"/>
            <a:ext cx="2151941"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1. </a:t>
            </a:r>
            <a:r>
              <a:rPr lang="en-IN" sz="1100" b="1" dirty="0">
                <a:latin typeface="Times New Roman" panose="02020603050405020304" pitchFamily="18" charset="0"/>
                <a:cs typeface="Times New Roman" panose="02020603050405020304" pitchFamily="18" charset="0"/>
              </a:rPr>
              <a:t>Dashboard Overview</a:t>
            </a:r>
            <a:endParaRPr lang="en-IN"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CA110F2-8A71-00A3-D9FB-3C97281D7983}"/>
              </a:ext>
            </a:extLst>
          </p:cNvPr>
          <p:cNvSpPr txBox="1"/>
          <p:nvPr/>
        </p:nvSpPr>
        <p:spPr>
          <a:xfrm>
            <a:off x="134400" y="4394190"/>
            <a:ext cx="2151941"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2. </a:t>
            </a:r>
            <a:r>
              <a:rPr lang="en-US" sz="1100" b="1" dirty="0">
                <a:latin typeface="Times New Roman" panose="02020603050405020304" pitchFamily="18" charset="0"/>
                <a:cs typeface="Times New Roman" panose="02020603050405020304" pitchFamily="18" charset="0"/>
              </a:rPr>
              <a:t>Image Upload and Processing</a:t>
            </a:r>
            <a:endParaRPr lang="en-IN" sz="11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735065F-FE4C-5611-73E5-8B70E7FF2417}"/>
              </a:ext>
            </a:extLst>
          </p:cNvPr>
          <p:cNvSpPr txBox="1"/>
          <p:nvPr/>
        </p:nvSpPr>
        <p:spPr>
          <a:xfrm>
            <a:off x="2704564" y="3104132"/>
            <a:ext cx="1867436"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3. </a:t>
            </a:r>
            <a:r>
              <a:rPr lang="en-IN" sz="1100" b="1" dirty="0">
                <a:latin typeface="Times New Roman" panose="02020603050405020304" pitchFamily="18" charset="0"/>
                <a:cs typeface="Times New Roman" panose="02020603050405020304" pitchFamily="18" charset="0"/>
              </a:rPr>
              <a:t>Crater Detection Results</a:t>
            </a:r>
            <a:endParaRPr lang="en-IN" sz="11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0855300-2FB1-DDA9-D030-A4A9A095FA5F}"/>
              </a:ext>
            </a:extLst>
          </p:cNvPr>
          <p:cNvSpPr txBox="1"/>
          <p:nvPr/>
        </p:nvSpPr>
        <p:spPr>
          <a:xfrm>
            <a:off x="4440062" y="3574893"/>
            <a:ext cx="2374985"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4. </a:t>
            </a:r>
            <a:r>
              <a:rPr lang="en-IN" sz="1100" b="1" dirty="0">
                <a:latin typeface="Times New Roman" panose="02020603050405020304" pitchFamily="18" charset="0"/>
                <a:cs typeface="Times New Roman" panose="02020603050405020304" pitchFamily="18" charset="0"/>
              </a:rPr>
              <a:t>Crater Feature Analysis</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Solution Brief (Overall)</a:t>
            </a:r>
            <a:endParaRPr sz="1800" dirty="0">
              <a:solidFill>
                <a:schemeClr val="dk1"/>
              </a:solidFill>
              <a:latin typeface="Poppins"/>
              <a:ea typeface="Poppins"/>
              <a:cs typeface="Poppins"/>
              <a:sym typeface="Poppins"/>
            </a:endParaRPr>
          </a:p>
        </p:txBody>
      </p:sp>
      <p:sp>
        <p:nvSpPr>
          <p:cNvPr id="3" name="TextBox 2">
            <a:extLst>
              <a:ext uri="{FF2B5EF4-FFF2-40B4-BE49-F238E27FC236}">
                <a16:creationId xmlns:a16="http://schemas.microsoft.com/office/drawing/2014/main" id="{66F29506-34B3-8DE0-9F25-103655105CAC}"/>
              </a:ext>
            </a:extLst>
          </p:cNvPr>
          <p:cNvSpPr txBox="1"/>
          <p:nvPr/>
        </p:nvSpPr>
        <p:spPr>
          <a:xfrm>
            <a:off x="148101" y="1440830"/>
            <a:ext cx="8430051" cy="2123658"/>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Our lunar crater detection solution combines advanced deep learning and image processing techniques to offer a comprehensive framework for </a:t>
            </a:r>
            <a:r>
              <a:rPr lang="en-IN" sz="1200" dirty="0" err="1">
                <a:latin typeface="Times New Roman" panose="02020603050405020304" pitchFamily="18" charset="0"/>
                <a:cs typeface="Times New Roman" panose="02020603050405020304" pitchFamily="18" charset="0"/>
              </a:rPr>
              <a:t>analyzing</a:t>
            </a:r>
            <a:r>
              <a:rPr lang="en-IN" sz="1200" dirty="0">
                <a:latin typeface="Times New Roman" panose="02020603050405020304" pitchFamily="18" charset="0"/>
                <a:cs typeface="Times New Roman" panose="02020603050405020304" pitchFamily="18" charset="0"/>
              </a:rPr>
              <a:t> lunar craters. Utilizing models like U-Net and Mask R-CNN, the system automates crater detection and segmentation with high accuracy, accommodating various sizes and complexities. Key features include precise geometric measurements and detailed morphological analysis, enhancing our understanding of crater formation and evolution.</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The solution integrates with existing lunar crater databases for effective validation and cross-referencing, enriching datasets with new findings. Customizable detection parameters and size thresholds allow adaptability to different research needs and datasets. Interactive visualization tools enable researchers to explore and validate detected craters, facilitating analysis and insight generation.</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Overall, this approach addresses the shortcomings of traditional methods, providing crucial insights into lunar geology, resource potential, and impact history, thereby propelling advancements in planetary science and exploration.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rotWithShape="1">
          <a:blip r:embed="rId3">
            <a:alphaModFix/>
          </a:blip>
          <a:srcRect/>
          <a:stretch/>
        </p:blipFill>
        <p:spPr>
          <a:xfrm>
            <a:off x="798" y="0"/>
            <a:ext cx="91424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54356" y="688619"/>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600" dirty="0">
                <a:solidFill>
                  <a:schemeClr val="dk1"/>
                </a:solidFill>
                <a:latin typeface="Poppins"/>
                <a:ea typeface="Poppins"/>
                <a:cs typeface="Poppins"/>
                <a:sym typeface="Poppins"/>
              </a:rPr>
              <a:t>Detailed solution and Approach (250-300 words)</a:t>
            </a:r>
            <a:endParaRPr sz="1600" dirty="0">
              <a:latin typeface="Poppins"/>
              <a:ea typeface="Poppins"/>
              <a:cs typeface="Poppins"/>
              <a:sym typeface="Poppins"/>
            </a:endParaRPr>
          </a:p>
        </p:txBody>
      </p:sp>
      <p:sp>
        <p:nvSpPr>
          <p:cNvPr id="3" name="TextBox 2">
            <a:extLst>
              <a:ext uri="{FF2B5EF4-FFF2-40B4-BE49-F238E27FC236}">
                <a16:creationId xmlns:a16="http://schemas.microsoft.com/office/drawing/2014/main" id="{72C5CBC3-DBB8-B68A-BED7-292B516DBF65}"/>
              </a:ext>
            </a:extLst>
          </p:cNvPr>
          <p:cNvSpPr txBox="1"/>
          <p:nvPr/>
        </p:nvSpPr>
        <p:spPr>
          <a:xfrm>
            <a:off x="2245179" y="2181098"/>
            <a:ext cx="4653642" cy="307777"/>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43314D8-5E97-EAF5-058F-773C1CAE6850}"/>
              </a:ext>
            </a:extLst>
          </p:cNvPr>
          <p:cNvSpPr txBox="1"/>
          <p:nvPr/>
        </p:nvSpPr>
        <p:spPr>
          <a:xfrm>
            <a:off x="54356" y="1055890"/>
            <a:ext cx="8782912" cy="4131900"/>
          </a:xfrm>
          <a:prstGeom prst="rect">
            <a:avLst/>
          </a:prstGeom>
          <a:noFill/>
        </p:spPr>
        <p:txBody>
          <a:bodyPr wrap="square">
            <a:spAutoFit/>
          </a:bodyPr>
          <a:lstStyle/>
          <a:p>
            <a:r>
              <a:rPr lang="en-US" sz="1050" b="1" u="sng" dirty="0">
                <a:latin typeface="Times New Roman" panose="02020603050405020304" pitchFamily="18" charset="0"/>
                <a:cs typeface="Times New Roman" panose="02020603050405020304" pitchFamily="18" charset="0"/>
              </a:rPr>
              <a:t>Data Preprocessing</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Image Acquisition and Preparation: Obtain the LRO WAC global mosaic and Chandrayaan-2 TMC nadir images. Perform normalization, noise reduction, and resolution adjustment to ensure compatibility between datasets.</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2. Contrast Enhancement: Enhance image contrast to highlight subtle features. Apply Gaussian and median filtering to reduce noise and correct geometric distortions using affine and perspective transformations.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Crater Detection Using Deep Learning</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Model Implementation: Employ a U-Net-based convolutional neural network with ResNet18 as the backbone. Pre-trained on ImageNet, this model is fine-tuned on annotated lunar crater datasets for improved accuracy.</a:t>
            </a:r>
          </a:p>
          <a:p>
            <a:r>
              <a:rPr lang="en-US" sz="1050" dirty="0">
                <a:latin typeface="Times New Roman" panose="02020603050405020304" pitchFamily="18" charset="0"/>
                <a:cs typeface="Times New Roman" panose="02020603050405020304" pitchFamily="18" charset="0"/>
              </a:rPr>
              <a:t>2. Multi-Scale Feature Extraction: The U-Net model extracts features at various scales to detect craters of different sizes and complexities.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Crater Segmentation</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Instance Segmentation: Refine crater detection results using Mask R-CNN to ensure precise segmentation and boundary definition.</a:t>
            </a:r>
          </a:p>
          <a:p>
            <a:r>
              <a:rPr lang="en-US" sz="1050" dirty="0">
                <a:latin typeface="Times New Roman" panose="02020603050405020304" pitchFamily="18" charset="0"/>
                <a:cs typeface="Times New Roman" panose="02020603050405020304" pitchFamily="18" charset="0"/>
              </a:rPr>
              <a:t>2. Post-Processing: Remove false positives and enhance segmentation results.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Spatial Resolution Handling</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Resolution Adjustment: Develop algorithms to handle resolution differences between Chandrayaan-2 TMC (5m) and LRO WAC (100m) images, using downscaling or upscaling techniques.</a:t>
            </a: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54356" y="688619"/>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600" dirty="0">
                <a:solidFill>
                  <a:schemeClr val="dk1"/>
                </a:solidFill>
                <a:latin typeface="Poppins"/>
                <a:ea typeface="Poppins"/>
                <a:cs typeface="Poppins"/>
                <a:sym typeface="Poppins"/>
              </a:rPr>
              <a:t>Detailed solution and Approach (250-300 words)</a:t>
            </a:r>
            <a:endParaRPr sz="1600" dirty="0">
              <a:latin typeface="Poppins"/>
              <a:ea typeface="Poppins"/>
              <a:cs typeface="Poppins"/>
              <a:sym typeface="Poppins"/>
            </a:endParaRPr>
          </a:p>
        </p:txBody>
      </p:sp>
      <p:sp>
        <p:nvSpPr>
          <p:cNvPr id="3" name="TextBox 2">
            <a:extLst>
              <a:ext uri="{FF2B5EF4-FFF2-40B4-BE49-F238E27FC236}">
                <a16:creationId xmlns:a16="http://schemas.microsoft.com/office/drawing/2014/main" id="{72C5CBC3-DBB8-B68A-BED7-292B516DBF65}"/>
              </a:ext>
            </a:extLst>
          </p:cNvPr>
          <p:cNvSpPr txBox="1"/>
          <p:nvPr/>
        </p:nvSpPr>
        <p:spPr>
          <a:xfrm>
            <a:off x="2245179" y="2181098"/>
            <a:ext cx="4653642" cy="307777"/>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43314D8-5E97-EAF5-058F-773C1CAE6850}"/>
              </a:ext>
            </a:extLst>
          </p:cNvPr>
          <p:cNvSpPr txBox="1"/>
          <p:nvPr/>
        </p:nvSpPr>
        <p:spPr>
          <a:xfrm>
            <a:off x="109950" y="1261319"/>
            <a:ext cx="8782912" cy="3647152"/>
          </a:xfrm>
          <a:prstGeom prst="rect">
            <a:avLst/>
          </a:prstGeom>
          <a:noFill/>
        </p:spPr>
        <p:txBody>
          <a:bodyPr wrap="square">
            <a:spAutoFit/>
          </a:bodyPr>
          <a:lstStyle/>
          <a:p>
            <a:r>
              <a:rPr lang="en-US" sz="1050" b="1" u="sng" dirty="0">
                <a:latin typeface="Times New Roman" panose="02020603050405020304" pitchFamily="18" charset="0"/>
                <a:cs typeface="Times New Roman" panose="02020603050405020304" pitchFamily="18" charset="0"/>
              </a:rPr>
              <a:t>Template Matching and Location Extraction</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Advanced Techniques: Utilize wavelet and Hough transforms for enhanced feature detection. Implement correlation-based methods to match crater templates with the global mosaic and extract precise coordinates.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Morphological Analysis and CSFD Calculation</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Feature Extraction: Measure crater attributes such as diameter and depth. Calculate Crater Size Frequency Distribution (CSFD) to estimate surface ages and analyze crater density.</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Software Development</a:t>
            </a:r>
          </a:p>
          <a:p>
            <a:endParaRPr lang="en-US" sz="1050" b="1" u="sng"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Interface Creation: Develop a user-friendly software interface for data input, processing, and visualization of crater locations and attributes.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Crater Catalog Matching</a:t>
            </a:r>
          </a:p>
          <a:p>
            <a:endParaRPr lang="en-US" sz="1050" b="1" u="sng"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Feature-Based Matching: Compare crater features with a lunar catalog using feature-based matching and nearest neighbor search algorithms.</a:t>
            </a:r>
          </a:p>
          <a:p>
            <a:r>
              <a:rPr lang="en-US" sz="1050" dirty="0">
                <a:latin typeface="Times New Roman" panose="02020603050405020304" pitchFamily="18" charset="0"/>
                <a:cs typeface="Times New Roman" panose="02020603050405020304" pitchFamily="18" charset="0"/>
              </a:rPr>
              <a:t>2. Metadata Integration: Integrate matched data for detailed crater insights and relationships.</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This comprehensive approach ensures accurate detection, segmentation, and analysis of lunar craters, supported by advanced image processing and deep learning techniques.</a:t>
            </a:r>
            <a:endParaRPr lang="en-IN"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7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73" name="Google Shape;73;p15"/>
          <p:cNvSpPr txBox="1"/>
          <p:nvPr/>
        </p:nvSpPr>
        <p:spPr>
          <a:xfrm>
            <a:off x="67950" y="731375"/>
            <a:ext cx="8680350" cy="43795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Tools and Technology Used (50 words)</a:t>
            </a:r>
            <a:endParaRPr sz="1800" dirty="0">
              <a:solidFill>
                <a:schemeClr val="dk2"/>
              </a:solidFill>
              <a:latin typeface="Poppins"/>
              <a:ea typeface="Poppins"/>
              <a:cs typeface="Poppins"/>
              <a:sym typeface="Poppins"/>
            </a:endParaRPr>
          </a:p>
        </p:txBody>
      </p:sp>
      <p:sp>
        <p:nvSpPr>
          <p:cNvPr id="4" name="TextBox 3">
            <a:extLst>
              <a:ext uri="{FF2B5EF4-FFF2-40B4-BE49-F238E27FC236}">
                <a16:creationId xmlns:a16="http://schemas.microsoft.com/office/drawing/2014/main" id="{59498DDB-F3F7-48D9-19AC-544EE1623A79}"/>
              </a:ext>
            </a:extLst>
          </p:cNvPr>
          <p:cNvSpPr txBox="1"/>
          <p:nvPr/>
        </p:nvSpPr>
        <p:spPr>
          <a:xfrm>
            <a:off x="109950" y="1152475"/>
            <a:ext cx="8638350" cy="261610"/>
          </a:xfrm>
          <a:prstGeom prst="rect">
            <a:avLst/>
          </a:prstGeom>
          <a:noFill/>
        </p:spPr>
        <p:txBody>
          <a:bodyPr wrap="square">
            <a:spAutoFit/>
          </a:bodyPr>
          <a:lstStyle/>
          <a:p>
            <a:endParaRPr lang="en-IN"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331403-E36D-5F70-1EA8-9BF798FDD833}"/>
              </a:ext>
            </a:extLst>
          </p:cNvPr>
          <p:cNvSpPr txBox="1"/>
          <p:nvPr/>
        </p:nvSpPr>
        <p:spPr>
          <a:xfrm>
            <a:off x="109950" y="1169325"/>
            <a:ext cx="8580875" cy="3808735"/>
          </a:xfrm>
          <a:prstGeom prst="rect">
            <a:avLst/>
          </a:prstGeom>
          <a:noFill/>
        </p:spPr>
        <p:txBody>
          <a:bodyPr wrap="square">
            <a:spAutoFit/>
          </a:bodyPr>
          <a:lstStyle/>
          <a:p>
            <a:r>
              <a:rPr lang="en-IN" sz="1050" dirty="0">
                <a:latin typeface="Times New Roman" panose="02020603050405020304" pitchFamily="18" charset="0"/>
                <a:cs typeface="Times New Roman" panose="02020603050405020304" pitchFamily="18" charset="0"/>
              </a:rPr>
              <a:t>Our solution leverages a robust blend of tools and technologies to achieve exceptional accuracy and efficiency. At its core is a powerful Python-based environment, optimized by integrating:</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Deep Learning Frameworks: TensorFlow/</a:t>
            </a:r>
            <a:r>
              <a:rPr lang="en-IN" sz="1050" u="sng" dirty="0" err="1">
                <a:latin typeface="Times New Roman" panose="02020603050405020304" pitchFamily="18" charset="0"/>
                <a:cs typeface="Times New Roman" panose="02020603050405020304" pitchFamily="18" charset="0"/>
              </a:rPr>
              <a:t>Keras</a:t>
            </a:r>
            <a:r>
              <a:rPr lang="en-IN" sz="1050" u="sng" dirty="0">
                <a:latin typeface="Times New Roman" panose="02020603050405020304" pitchFamily="18" charset="0"/>
                <a:cs typeface="Times New Roman" panose="02020603050405020304" pitchFamily="18" charset="0"/>
              </a:rPr>
              <a:t>, </a:t>
            </a:r>
            <a:r>
              <a:rPr lang="en-IN" sz="1050" u="sng" dirty="0" err="1">
                <a:latin typeface="Times New Roman" panose="02020603050405020304" pitchFamily="18" charset="0"/>
                <a:cs typeface="Times New Roman" panose="02020603050405020304" pitchFamily="18" charset="0"/>
              </a:rPr>
              <a:t>PyTorch</a:t>
            </a:r>
            <a:endParaRPr lang="en-IN" sz="1050" u="sng"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TensorFlow/</a:t>
            </a:r>
            <a:r>
              <a:rPr lang="en-IN" sz="1050" dirty="0" err="1">
                <a:latin typeface="Times New Roman" panose="02020603050405020304" pitchFamily="18" charset="0"/>
                <a:cs typeface="Times New Roman" panose="02020603050405020304" pitchFamily="18" charset="0"/>
              </a:rPr>
              <a:t>Keras</a:t>
            </a:r>
            <a:r>
              <a:rPr lang="en-IN" sz="1050" dirty="0">
                <a:latin typeface="Times New Roman" panose="02020603050405020304" pitchFamily="18" charset="0"/>
                <a:cs typeface="Times New Roman" panose="02020603050405020304" pitchFamily="18" charset="0"/>
              </a:rPr>
              <a:t> supports rapid prototyping and model training, while </a:t>
            </a:r>
            <a:r>
              <a:rPr lang="en-IN" sz="1050" dirty="0" err="1">
                <a:latin typeface="Times New Roman" panose="02020603050405020304" pitchFamily="18" charset="0"/>
                <a:cs typeface="Times New Roman" panose="02020603050405020304" pitchFamily="18" charset="0"/>
              </a:rPr>
              <a:t>PyTorch</a:t>
            </a:r>
            <a:r>
              <a:rPr lang="en-IN" sz="1050" dirty="0">
                <a:latin typeface="Times New Roman" panose="02020603050405020304" pitchFamily="18" charset="0"/>
                <a:cs typeface="Times New Roman" panose="02020603050405020304" pitchFamily="18" charset="0"/>
              </a:rPr>
              <a:t> offers advanced optimization and flexibility.</a:t>
            </a:r>
          </a:p>
          <a:p>
            <a:r>
              <a:rPr lang="en-IN" sz="1050" dirty="0">
                <a:latin typeface="Times New Roman" panose="02020603050405020304" pitchFamily="18" charset="0"/>
                <a:cs typeface="Times New Roman" panose="02020603050405020304" pitchFamily="18" charset="0"/>
              </a:rPr>
              <a:t>- These frameworks implement the </a:t>
            </a:r>
            <a:r>
              <a:rPr lang="en-IN" sz="1050" u="sng" dirty="0">
                <a:latin typeface="Times New Roman" panose="02020603050405020304" pitchFamily="18" charset="0"/>
                <a:cs typeface="Times New Roman" panose="02020603050405020304" pitchFamily="18" charset="0"/>
              </a:rPr>
              <a:t>U-Net model </a:t>
            </a:r>
            <a:r>
              <a:rPr lang="en-IN" sz="1050" dirty="0">
                <a:latin typeface="Times New Roman" panose="02020603050405020304" pitchFamily="18" charset="0"/>
                <a:cs typeface="Times New Roman" panose="02020603050405020304" pitchFamily="18" charset="0"/>
              </a:rPr>
              <a:t>for crater detection and </a:t>
            </a:r>
            <a:r>
              <a:rPr lang="en-IN" sz="1050" u="sng" dirty="0">
                <a:latin typeface="Times New Roman" panose="02020603050405020304" pitchFamily="18" charset="0"/>
                <a:cs typeface="Times New Roman" panose="02020603050405020304" pitchFamily="18" charset="0"/>
              </a:rPr>
              <a:t>Mask R-CNN </a:t>
            </a:r>
            <a:r>
              <a:rPr lang="en-IN" sz="1050" dirty="0">
                <a:latin typeface="Times New Roman" panose="02020603050405020304" pitchFamily="18" charset="0"/>
                <a:cs typeface="Times New Roman" panose="02020603050405020304" pitchFamily="18" charset="0"/>
              </a:rPr>
              <a:t>for instance segmentation, providing efficient GPU acceleration and extensive tools for model development.</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Computer Vision Libraries: OpenCV, Scikit-image, </a:t>
            </a:r>
            <a:r>
              <a:rPr lang="en-IN" sz="1050" u="sng" dirty="0" err="1">
                <a:latin typeface="Times New Roman" panose="02020603050405020304" pitchFamily="18" charset="0"/>
                <a:cs typeface="Times New Roman" panose="02020603050405020304" pitchFamily="18" charset="0"/>
              </a:rPr>
              <a:t>Albumentations</a:t>
            </a:r>
            <a:endParaRPr lang="en-IN" sz="1050" u="sng"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OpenCV is used for real-time image processing, feature extraction, and geometric transformations.</a:t>
            </a:r>
          </a:p>
          <a:p>
            <a:r>
              <a:rPr lang="en-IN" sz="1050" dirty="0">
                <a:latin typeface="Times New Roman" panose="02020603050405020304" pitchFamily="18" charset="0"/>
                <a:cs typeface="Times New Roman" panose="02020603050405020304" pitchFamily="18" charset="0"/>
              </a:rPr>
              <a:t>- Scikit-image handles tasks like contrast enhancement, noise reduction, and geometric correction.</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Albumentations</a:t>
            </a:r>
            <a:r>
              <a:rPr lang="en-IN" sz="1050" dirty="0">
                <a:latin typeface="Times New Roman" panose="02020603050405020304" pitchFamily="18" charset="0"/>
                <a:cs typeface="Times New Roman" panose="02020603050405020304" pitchFamily="18" charset="0"/>
              </a:rPr>
              <a:t> is employed for robust data augmentation.</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Geospatial Data Handling: GDAL, </a:t>
            </a:r>
            <a:r>
              <a:rPr lang="en-IN" sz="1050" u="sng" dirty="0" err="1">
                <a:latin typeface="Times New Roman" panose="02020603050405020304" pitchFamily="18" charset="0"/>
                <a:cs typeface="Times New Roman" panose="02020603050405020304" pitchFamily="18" charset="0"/>
              </a:rPr>
              <a:t>GeoPandas</a:t>
            </a:r>
            <a:endParaRPr lang="en-IN" sz="1050" u="sng"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GDAL manages lunar Digital Elevation Model (DEM) data, facilitating integration with deep learning models.</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GeoPandas</a:t>
            </a:r>
            <a:r>
              <a:rPr lang="en-IN" sz="1050" dirty="0">
                <a:latin typeface="Times New Roman" panose="02020603050405020304" pitchFamily="18" charset="0"/>
                <a:cs typeface="Times New Roman" panose="02020603050405020304" pitchFamily="18" charset="0"/>
              </a:rPr>
              <a:t> is used for spatial data analysis and coordinate transformation.</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Explainable AI (XAI)</a:t>
            </a:r>
          </a:p>
          <a:p>
            <a:endParaRPr lang="en-IN" sz="1050" u="sng"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Libraries like SHAP or LIME help interpret model predictions, enhancing transparency and reliability.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81" name="Google Shape;81;p16"/>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dirty="0">
                <a:solidFill>
                  <a:srgbClr val="616161"/>
                </a:solidFill>
                <a:latin typeface="Poppins Medium"/>
                <a:ea typeface="Poppins Medium"/>
                <a:cs typeface="Poppins Medium"/>
                <a:sym typeface="Poppins Medium"/>
              </a:rPr>
              <a:t>Opportunity should be able to explain the following: </a:t>
            </a:r>
            <a:r>
              <a:rPr lang="en-US" dirty="0">
                <a:solidFill>
                  <a:schemeClr val="accent5">
                    <a:lumMod val="50000"/>
                  </a:schemeClr>
                </a:solidFill>
              </a:rPr>
              <a:t>Unique aspects and solution effectiveness</a:t>
            </a:r>
            <a:endParaRPr dirty="0">
              <a:solidFill>
                <a:schemeClr val="accent5">
                  <a:lumMod val="50000"/>
                </a:schemeClr>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E2D7DA4B-3388-7B69-3F78-71890E154E9B}"/>
              </a:ext>
            </a:extLst>
          </p:cNvPr>
          <p:cNvSpPr txBox="1"/>
          <p:nvPr/>
        </p:nvSpPr>
        <p:spPr>
          <a:xfrm>
            <a:off x="198322" y="1526000"/>
            <a:ext cx="8747351" cy="2862322"/>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Our solution revolutionizes lunar crater analysis by integrating deep learning and image processing in a unique and comprehensive manner. Unlike existing methods that focus solely on 2D crater detection, we incorporate multi-spectral image fusion and crater evolution modeling, providing an unmatched holistic framework.</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Key differentiators include the integration of multi-spectral data, which enables detailed extraction of crater composition, mineralogy, and thermal properties. Additionally, our crater evolution modeling offers insights into the geological history of the lunar surface and identifies regions of interest for further exploration.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unique selling points of our solution are:</a:t>
            </a:r>
          </a:p>
          <a:p>
            <a:pPr>
              <a:buFont typeface="+mj-lt"/>
              <a:buAutoNum type="arabicPeriod"/>
            </a:pPr>
            <a:r>
              <a:rPr lang="en-US" sz="1200" dirty="0">
                <a:latin typeface="Times New Roman" panose="02020603050405020304" pitchFamily="18" charset="0"/>
                <a:cs typeface="Times New Roman" panose="02020603050405020304" pitchFamily="18" charset="0"/>
              </a:rPr>
              <a:t>Detailed extraction of crater composition and morphology.</a:t>
            </a:r>
          </a:p>
          <a:p>
            <a:pPr>
              <a:buFont typeface="+mj-lt"/>
              <a:buAutoNum type="arabicPeriod"/>
            </a:pPr>
            <a:r>
              <a:rPr lang="en-US" sz="1200" dirty="0">
                <a:latin typeface="Times New Roman" panose="02020603050405020304" pitchFamily="18" charset="0"/>
                <a:cs typeface="Times New Roman" panose="02020603050405020304" pitchFamily="18" charset="0"/>
              </a:rPr>
              <a:t>Guidance for future lunar exploration and resource utilization.</a:t>
            </a:r>
          </a:p>
          <a:p>
            <a:pPr>
              <a:buFont typeface="+mj-lt"/>
              <a:buAutoNum type="arabicPeriod"/>
            </a:pPr>
            <a:r>
              <a:rPr lang="en-US" sz="1200" dirty="0">
                <a:latin typeface="Times New Roman" panose="02020603050405020304" pitchFamily="18" charset="0"/>
                <a:cs typeface="Times New Roman" panose="02020603050405020304" pitchFamily="18" charset="0"/>
              </a:rPr>
              <a:t>A comprehensive framework offering extensive information for understanding the lunar surface.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By addressing the limitations of existing approaches and providing a data-driven, comprehensive solution, our lunar crater analysis framework significantly advances planetary science and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Proposed architecture/user diagram</a:t>
            </a:r>
            <a:endParaRPr sz="1800" dirty="0">
              <a:solidFill>
                <a:schemeClr val="dk2"/>
              </a:solidFill>
              <a:latin typeface="Poppins"/>
              <a:ea typeface="Poppins"/>
              <a:cs typeface="Poppins"/>
              <a:sym typeface="Poppins"/>
            </a:endParaRPr>
          </a:p>
        </p:txBody>
      </p:sp>
      <p:pic>
        <p:nvPicPr>
          <p:cNvPr id="9" name="Picture 8">
            <a:extLst>
              <a:ext uri="{FF2B5EF4-FFF2-40B4-BE49-F238E27FC236}">
                <a16:creationId xmlns:a16="http://schemas.microsoft.com/office/drawing/2014/main" id="{BF4E8525-DF1F-5B72-1CEE-30DBBC7AA85A}"/>
              </a:ext>
            </a:extLst>
          </p:cNvPr>
          <p:cNvPicPr>
            <a:picLocks noChangeAspect="1"/>
          </p:cNvPicPr>
          <p:nvPr/>
        </p:nvPicPr>
        <p:blipFill>
          <a:blip r:embed="rId4"/>
          <a:stretch>
            <a:fillRect/>
          </a:stretch>
        </p:blipFill>
        <p:spPr>
          <a:xfrm>
            <a:off x="311700" y="1478350"/>
            <a:ext cx="8226993" cy="856978"/>
          </a:xfrm>
          <a:prstGeom prst="rect">
            <a:avLst/>
          </a:prstGeom>
        </p:spPr>
      </p:pic>
      <p:pic>
        <p:nvPicPr>
          <p:cNvPr id="11" name="Picture 10">
            <a:extLst>
              <a:ext uri="{FF2B5EF4-FFF2-40B4-BE49-F238E27FC236}">
                <a16:creationId xmlns:a16="http://schemas.microsoft.com/office/drawing/2014/main" id="{D0984B25-45D7-428C-89CE-40543CC7CA91}"/>
              </a:ext>
            </a:extLst>
          </p:cNvPr>
          <p:cNvPicPr>
            <a:picLocks noChangeAspect="1"/>
          </p:cNvPicPr>
          <p:nvPr/>
        </p:nvPicPr>
        <p:blipFill>
          <a:blip r:embed="rId5"/>
          <a:stretch>
            <a:fillRect/>
          </a:stretch>
        </p:blipFill>
        <p:spPr>
          <a:xfrm>
            <a:off x="311701" y="2470078"/>
            <a:ext cx="8226992" cy="831270"/>
          </a:xfrm>
          <a:prstGeom prst="rect">
            <a:avLst/>
          </a:prstGeom>
        </p:spPr>
      </p:pic>
      <p:pic>
        <p:nvPicPr>
          <p:cNvPr id="13" name="Picture 12">
            <a:extLst>
              <a:ext uri="{FF2B5EF4-FFF2-40B4-BE49-F238E27FC236}">
                <a16:creationId xmlns:a16="http://schemas.microsoft.com/office/drawing/2014/main" id="{C2BDA527-D6E5-E196-52F0-159650803532}"/>
              </a:ext>
            </a:extLst>
          </p:cNvPr>
          <p:cNvPicPr>
            <a:picLocks noChangeAspect="1"/>
          </p:cNvPicPr>
          <p:nvPr/>
        </p:nvPicPr>
        <p:blipFill>
          <a:blip r:embed="rId6"/>
          <a:stretch>
            <a:fillRect/>
          </a:stretch>
        </p:blipFill>
        <p:spPr>
          <a:xfrm>
            <a:off x="311700" y="3665152"/>
            <a:ext cx="8317146" cy="667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endParaRPr sz="1800" dirty="0">
              <a:solidFill>
                <a:schemeClr val="dk2"/>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C44D8447-47C9-A899-52C7-F44436479A82}"/>
              </a:ext>
            </a:extLst>
          </p:cNvPr>
          <p:cNvPicPr>
            <a:picLocks noChangeAspect="1"/>
          </p:cNvPicPr>
          <p:nvPr/>
        </p:nvPicPr>
        <p:blipFill>
          <a:blip r:embed="rId4"/>
          <a:stretch>
            <a:fillRect/>
          </a:stretch>
        </p:blipFill>
        <p:spPr>
          <a:xfrm>
            <a:off x="2328362" y="1095313"/>
            <a:ext cx="4597758" cy="3658514"/>
          </a:xfrm>
          <a:prstGeom prst="rect">
            <a:avLst/>
          </a:prstGeom>
        </p:spPr>
      </p:pic>
    </p:spTree>
    <p:extLst>
      <p:ext uri="{BB962C8B-B14F-4D97-AF65-F5344CB8AC3E}">
        <p14:creationId xmlns:p14="http://schemas.microsoft.com/office/powerpoint/2010/main" val="13660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97" name="Google Shape;97;p18"/>
          <p:cNvSpPr txBox="1"/>
          <p:nvPr/>
        </p:nvSpPr>
        <p:spPr>
          <a:xfrm>
            <a:off x="102203" y="677563"/>
            <a:ext cx="8845200" cy="417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List of features offered by the solution</a:t>
            </a:r>
            <a:endParaRPr sz="1800" dirty="0">
              <a:solidFill>
                <a:srgbClr val="616161"/>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35BB266A-B55F-C928-BA37-42862EFF3155}"/>
              </a:ext>
            </a:extLst>
          </p:cNvPr>
          <p:cNvSpPr txBox="1"/>
          <p:nvPr/>
        </p:nvSpPr>
        <p:spPr>
          <a:xfrm>
            <a:off x="115904" y="1062325"/>
            <a:ext cx="8373300" cy="3970318"/>
          </a:xfrm>
          <a:prstGeom prst="rect">
            <a:avLst/>
          </a:prstGeom>
          <a:noFill/>
        </p:spPr>
        <p:txBody>
          <a:bodyPr wrap="square">
            <a:spAutoFit/>
          </a:bodyPr>
          <a:lstStyle/>
          <a:p>
            <a:r>
              <a:rPr lang="en-IN" sz="1050" dirty="0">
                <a:latin typeface="Times New Roman" panose="02020603050405020304" pitchFamily="18" charset="0"/>
                <a:cs typeface="Times New Roman" panose="02020603050405020304" pitchFamily="18" charset="0"/>
              </a:rPr>
              <a:t>Automated Crater Detection and Segmentation:</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Utilizes deep learning models like U-Net and Mask R-CNN for efficient detection and segmentation of craters of varying sizes and complexities.</a:t>
            </a:r>
          </a:p>
          <a:p>
            <a:r>
              <a:rPr lang="en-IN" sz="1050" dirty="0">
                <a:latin typeface="Times New Roman" panose="02020603050405020304" pitchFamily="18" charset="0"/>
                <a:cs typeface="Times New Roman" panose="02020603050405020304" pitchFamily="18" charset="0"/>
              </a:rPr>
              <a:t>- Employs multi-scale feature extraction to capture crater details at different resolutions.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Accurate Crater Measurement and Characterization:</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Computes precise geometric measurements such as diameter, depth, area, and volume.</a:t>
            </a:r>
          </a:p>
          <a:p>
            <a:r>
              <a:rPr lang="en-IN" sz="1050" dirty="0">
                <a:latin typeface="Times New Roman" panose="02020603050405020304" pitchFamily="18" charset="0"/>
                <a:cs typeface="Times New Roman" panose="02020603050405020304" pitchFamily="18" charset="0"/>
              </a:rPr>
              <a:t>- Extracts morphological features like circularity and ellipticity, and generates 3D models for enhanced analysis.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Integration with Lunar Crater Databases: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Matches detected craters with existing lunar crater </a:t>
            </a:r>
            <a:r>
              <a:rPr lang="en-IN" sz="1050" dirty="0" err="1">
                <a:latin typeface="Times New Roman" panose="02020603050405020304" pitchFamily="18" charset="0"/>
                <a:cs typeface="Times New Roman" panose="02020603050405020304" pitchFamily="18" charset="0"/>
              </a:rPr>
              <a:t>catalogs</a:t>
            </a:r>
            <a:r>
              <a:rPr lang="en-IN" sz="1050" dirty="0">
                <a:latin typeface="Times New Roman" panose="02020603050405020304" pitchFamily="18" charset="0"/>
                <a:cs typeface="Times New Roman" panose="02020603050405020304" pitchFamily="18" charset="0"/>
              </a:rPr>
              <a:t> for additional metadata and validation.</a:t>
            </a:r>
          </a:p>
          <a:p>
            <a:r>
              <a:rPr lang="en-IN" sz="1050" dirty="0">
                <a:latin typeface="Times New Roman" panose="02020603050405020304" pitchFamily="18" charset="0"/>
                <a:cs typeface="Times New Roman" panose="02020603050405020304" pitchFamily="18" charset="0"/>
              </a:rPr>
              <a:t>- Enhances the reliability of results by cross-referencing with known features.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Customizable Detection Parameters: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Allows users to adjust detection sensitivity and set size thresholds for targeted analysis.</a:t>
            </a:r>
          </a:p>
          <a:p>
            <a:r>
              <a:rPr lang="en-IN" sz="1050" dirty="0">
                <a:latin typeface="Times New Roman" panose="02020603050405020304" pitchFamily="18" charset="0"/>
                <a:cs typeface="Times New Roman" panose="02020603050405020304" pitchFamily="18" charset="0"/>
              </a:rPr>
              <a:t>- Optimizes parameters for different regions or datasets for adaptability.</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Visualization Tools for Analysis and Validation:</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Provides interactive tools for exploring detected craters and generating reports.</a:t>
            </a:r>
          </a:p>
          <a:p>
            <a:r>
              <a:rPr lang="en-IN" sz="1050" dirty="0">
                <a:latin typeface="Times New Roman" panose="02020603050405020304" pitchFamily="18" charset="0"/>
                <a:cs typeface="Times New Roman" panose="02020603050405020304" pitchFamily="18" charset="0"/>
              </a:rPr>
              <a:t>- Enables overlaying detected craters on lunar images for performance evaluation and comparison with ground truth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05" name="Google Shape;105;p19"/>
          <p:cNvSpPr txBox="1"/>
          <p:nvPr/>
        </p:nvSpPr>
        <p:spPr>
          <a:xfrm>
            <a:off x="134400" y="806350"/>
            <a:ext cx="8610355" cy="43002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Process flow diagram or Use-case diagram</a:t>
            </a:r>
            <a:endParaRPr sz="1800" dirty="0">
              <a:solidFill>
                <a:srgbClr val="616161"/>
              </a:solidFill>
              <a:latin typeface="Poppins Medium"/>
              <a:ea typeface="Poppins Medium"/>
              <a:cs typeface="Poppins Medium"/>
              <a:sym typeface="Poppins Medium"/>
            </a:endParaRPr>
          </a:p>
          <a:p>
            <a:pPr marL="0" lvl="0" indent="0" algn="l" rtl="0">
              <a:lnSpc>
                <a:spcPct val="115000"/>
              </a:lnSpc>
              <a:spcBef>
                <a:spcPts val="1200"/>
              </a:spcBef>
              <a:spcAft>
                <a:spcPts val="1200"/>
              </a:spcAft>
              <a:buNone/>
            </a:pPr>
            <a:endParaRPr sz="1800" dirty="0">
              <a:solidFill>
                <a:schemeClr val="dk1"/>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F087E001-633C-A199-D541-B6E0B8B93229}"/>
              </a:ext>
            </a:extLst>
          </p:cNvPr>
          <p:cNvPicPr>
            <a:picLocks noChangeAspect="1"/>
          </p:cNvPicPr>
          <p:nvPr/>
        </p:nvPicPr>
        <p:blipFill>
          <a:blip r:embed="rId4"/>
          <a:stretch>
            <a:fillRect/>
          </a:stretch>
        </p:blipFill>
        <p:spPr>
          <a:xfrm>
            <a:off x="2672366" y="1302706"/>
            <a:ext cx="3657600" cy="362829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1175</Words>
  <Application>Microsoft Office PowerPoint</Application>
  <PresentationFormat>On-screen Show (16:9)</PresentationFormat>
  <Paragraphs>118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Poppins</vt:lpstr>
      <vt:lpstr>Times New Roman</vt:lpstr>
      <vt:lpstr>Poppins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Keerthana Lingamallu</dc:creator>
  <cp:lastModifiedBy>Keerthana Lingamallu</cp:lastModifiedBy>
  <cp:revision>2</cp:revision>
  <dcterms:modified xsi:type="dcterms:W3CDTF">2024-07-26T16:18:00Z</dcterms:modified>
</cp:coreProperties>
</file>