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03d76286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003d76286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donut charts provide a visual for what payment methods are preferred from both the restaurants and the customers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Left - Restaurants prefer Debit/Credit at about 60% over Cash at about 38%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Right - Customers prefer to use cash at 74% over credit or debit which is about 26%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to note: This is data from 2012 - has probably changed since then especially since phones can now do a lot of this for us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f30ae18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f30ae18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a few charts for cuisine ratings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our data, we were able to conclude that the top rated category is Japanese, but the most common cuisine is Mexican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summary statistics table shows the average rating for each of these categories and the bar chart shows these ratings in a more detailed visualization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fb692b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fb692b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put together a summary table to showcase all of the ratings by characteristics in order to compare them…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03d76286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003d76286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003d76286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003d76286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03d76286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003d76286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03d7628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03d7628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003d76286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003d76286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003d76286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003d76286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003d76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003d76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30ae18e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30ae18e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003d7628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003d7628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70ea73f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070ea73f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003dc04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003dc04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00817a1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00817a1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003d762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003d762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Bella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05ac136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05ac136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30ae18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30ae18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30ae1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30ae1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Emily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(number of variables) in parentheses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03d7628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03d7628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30ae1b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30ae1b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03d7628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03d7628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30ae18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f30ae18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Emily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fb692b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fb692b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Emily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232/restaurant+consumer+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Ratings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Bella Lin, Emilie Baek, Emily Bates, Makenzie Kalebick, Tara Grey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Method Preference in 2012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26750"/>
            <a:ext cx="4260300" cy="323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6761"/>
            <a:ext cx="4092150" cy="3182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0" y="636725"/>
            <a:ext cx="40713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users, cash is the preferred payment type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Cash: 74%	Credit/Debit: 26%</a:t>
            </a:r>
            <a:endParaRPr sz="16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500700" y="636725"/>
            <a:ext cx="40713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Credit/Debit preferred payment type for restaurants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Other: checks, gift cards, etc.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l="5517" r="10751"/>
          <a:stretch/>
        </p:blipFill>
        <p:spPr>
          <a:xfrm>
            <a:off x="0" y="2159600"/>
            <a:ext cx="3071925" cy="28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 Ratings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275" y="2159600"/>
            <a:ext cx="3376721" cy="28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300" y="2525363"/>
            <a:ext cx="2489400" cy="21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517700"/>
            <a:ext cx="85206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rated categories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rated is Japanese while the most common is Mexican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Donut Chart -&gt; Amount of restaurants for these cuisines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 -&gt; Average rating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Graph -&gt; Visual representation of the ratings for each category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1387650" y="4384550"/>
            <a:ext cx="6100500" cy="454200"/>
          </a:xfrm>
          <a:prstGeom prst="rect">
            <a:avLst/>
          </a:prstGeom>
          <a:noFill/>
          <a:ln w="28575" cap="flat" cmpd="sng">
            <a:solidFill>
              <a:srgbClr val="F197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by Characteristics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500700" y="2760325"/>
            <a:ext cx="40713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Alcohol: Average rating is highest for full bar, lowest for no alcohol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Dress Code: Highest average rating for formal, lowest is for informal</a:t>
            </a:r>
            <a:endParaRPr sz="17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00" y="789137"/>
            <a:ext cx="7346400" cy="177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4572000" y="2760325"/>
            <a:ext cx="40713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Ambience: Equal ratings for familiar and quiet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Price: Higher priced restaurants have an overall higher rating with lower priced at the bottom</a:t>
            </a:r>
            <a:endParaRPr sz="1600"/>
          </a:p>
        </p:txBody>
      </p:sp>
      <p:sp>
        <p:nvSpPr>
          <p:cNvPr id="160" name="Google Shape;160;p24"/>
          <p:cNvSpPr txBox="1"/>
          <p:nvPr/>
        </p:nvSpPr>
        <p:spPr>
          <a:xfrm>
            <a:off x="1387650" y="4379300"/>
            <a:ext cx="6100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rated characteristic overall… Formal Dress Code!</a:t>
            </a:r>
            <a:endParaRPr sz="18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5" y="2951881"/>
            <a:ext cx="4240375" cy="1302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Recommendations Based on Characteristics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725" y="1198588"/>
            <a:ext cx="4240375" cy="12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5">
            <a:alphaModFix/>
          </a:blip>
          <a:srcRect l="-6069" t="3700" r="6069" b="-3700"/>
          <a:stretch/>
        </p:blipFill>
        <p:spPr>
          <a:xfrm>
            <a:off x="4283925" y="2885080"/>
            <a:ext cx="4548375" cy="143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6">
            <a:alphaModFix/>
          </a:blip>
          <a:srcRect t="15746"/>
          <a:stretch/>
        </p:blipFill>
        <p:spPr>
          <a:xfrm>
            <a:off x="488375" y="1288075"/>
            <a:ext cx="3887025" cy="13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543000" y="1968225"/>
            <a:ext cx="2656800" cy="15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488375" y="3629675"/>
            <a:ext cx="3689100" cy="15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4572000" y="3580150"/>
            <a:ext cx="4111200" cy="15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4506725" y="1883688"/>
            <a:ext cx="3689100" cy="15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Restaurants Based on Ratings (rating&gt;1.75)</a:t>
            </a:r>
            <a:endParaRPr/>
          </a:p>
        </p:txBody>
      </p:sp>
      <p:grpSp>
        <p:nvGrpSpPr>
          <p:cNvPr id="179" name="Google Shape;179;p26"/>
          <p:cNvGrpSpPr/>
          <p:nvPr/>
        </p:nvGrpSpPr>
        <p:grpSpPr>
          <a:xfrm>
            <a:off x="413175" y="1684325"/>
            <a:ext cx="8360275" cy="2352675"/>
            <a:chOff x="413175" y="1684325"/>
            <a:chExt cx="8360275" cy="2352675"/>
          </a:xfrm>
        </p:grpSpPr>
        <p:pic>
          <p:nvPicPr>
            <p:cNvPr id="180" name="Google Shape;18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6450" y="1684325"/>
              <a:ext cx="2667000" cy="235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6"/>
            <p:cNvPicPr preferRelativeResize="0"/>
            <p:nvPr/>
          </p:nvPicPr>
          <p:blipFill rotWithShape="1">
            <a:blip r:embed="rId4">
              <a:alphaModFix/>
            </a:blip>
            <a:srcRect t="-6769" r="-5540"/>
            <a:stretch/>
          </p:blipFill>
          <p:spPr>
            <a:xfrm>
              <a:off x="3174663" y="1826263"/>
              <a:ext cx="2794675" cy="189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175" y="1766300"/>
              <a:ext cx="2473625" cy="2011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Restaurants Based on Alcohol (rating&gt;1.5)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6400"/>
            <a:ext cx="4025175" cy="3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176" y="2393300"/>
            <a:ext cx="3257575" cy="23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325" y="1296400"/>
            <a:ext cx="28575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Restaurants Based on Ambience (rating&gt;1.5)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0" y="2016400"/>
            <a:ext cx="31813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050" y="1152475"/>
            <a:ext cx="2656450" cy="35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Restaurants Based on Dress Code (rating&gt;1.5)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00" y="1033525"/>
            <a:ext cx="2689575" cy="36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275" y="1513925"/>
            <a:ext cx="30956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81663"/>
            <a:ext cx="31242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311700" y="24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Budget vs Restaurants Price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25" y="1152475"/>
            <a:ext cx="3195817" cy="350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950" y="1152475"/>
            <a:ext cx="3260838" cy="36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Restaurant Based on Budget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0" y="1439125"/>
            <a:ext cx="3025251" cy="23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025" y="1439127"/>
            <a:ext cx="2902675" cy="230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578" y="1442813"/>
            <a:ext cx="2848797" cy="22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Outline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Business Problem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Description &amp; Overview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Importation &amp; Inspection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Cleaning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Joins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Visualizations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Conclusion and Recommendations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Good Restaurants Attributes (Rating = 2)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675" y="1304825"/>
            <a:ext cx="21717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125" y="2815913"/>
            <a:ext cx="29813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225" y="2815913"/>
            <a:ext cx="30289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450" y="1395313"/>
            <a:ext cx="25908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 to Calculate Average Ratings  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150" y="1188900"/>
            <a:ext cx="4353949" cy="3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7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Top 6 Restaurants Based on Ratings (Rating &gt;= 1.75 and Food Ratings &gt;=1.8)</a:t>
            </a:r>
            <a:endParaRPr sz="1920"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25" y="689225"/>
            <a:ext cx="5978849" cy="43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238400" y="33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9 Highest Rated Restaurants Based on Good Reviews</a:t>
            </a:r>
            <a:endParaRPr sz="22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 (Total number of ratings &gt;= 10)</a:t>
            </a:r>
            <a:endParaRPr sz="2220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13" y="1146875"/>
            <a:ext cx="6885787" cy="393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Suggestions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 Las Mananitas is the highest rated restaurant in all categories.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user have medium budget for restaurants.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 setting restaurants usually have higher ratings.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recent data might have different approach for rating, different payment methods.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analysis can include digital wallet payment (Apple Pay/Venmo), wifi availability, QR code menu, food delivery services, promotions,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review can also be taken into consideration such as Yelp and Google.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2064750" y="1865850"/>
            <a:ext cx="50145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Questions?</a:t>
            </a:r>
            <a:endParaRPr sz="7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Business Problem</a:t>
            </a:r>
            <a:endParaRPr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85650"/>
            <a:ext cx="8520600" cy="3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Customers in Mexico are curious which restaurants are the top rated based on different characteristics.</a:t>
            </a:r>
            <a:endParaRPr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How we will assist: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top-rated restaurants 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Assessing service rating, food quality rating, and overall rating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features of restaurants based on different rating conditions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rating </a:t>
            </a:r>
            <a:r>
              <a:rPr lang="en" b="1">
                <a:solidFill>
                  <a:srgbClr val="5F6368"/>
                </a:solidFill>
                <a:highlight>
                  <a:srgbClr val="FFFFFF"/>
                </a:highlight>
              </a:rPr>
              <a:t> ≥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en"/>
              <a:t> 1.75, top 10, etc.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Price, cuisine, alcohol served or not, dress code, ambience, etc.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tailored recommendations for customers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Budget and preferences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&amp; Overview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Data: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Accepted methods of payment (2)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Cuisines (2)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Hours open (3)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Parking options (2)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Geographic information and other attributes (21)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Data: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Cuisines (2)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Payment method (2)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Varied consumer information - user profile (19)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Rating Data: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Ratings (5)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49625" y="4129050"/>
            <a:ext cx="833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Data Source: </a:t>
            </a:r>
            <a:endParaRPr sz="1200" b="1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Medelln, R., &amp; Serna, J. (2012, March 8). </a:t>
            </a:r>
            <a:r>
              <a:rPr lang="en" sz="1200" i="1">
                <a:solidFill>
                  <a:srgbClr val="666666"/>
                </a:solidFill>
              </a:rPr>
              <a:t>Restaurant &amp; Consumer Data</a:t>
            </a:r>
            <a:r>
              <a:rPr lang="en" sz="1200">
                <a:solidFill>
                  <a:srgbClr val="666666"/>
                </a:solidFill>
              </a:rPr>
              <a:t>. UCI Machine Learning Repository.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https://archive.ics.uci.edu/dataset/232/restaurant+consumer+data</a:t>
            </a:r>
            <a:r>
              <a:rPr lang="en" sz="1200">
                <a:solidFill>
                  <a:srgbClr val="666666"/>
                </a:solidFill>
              </a:rPr>
              <a:t>  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Importation &amp; Inspection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permanent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and storing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 Frequency Reports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25" y="1098400"/>
            <a:ext cx="4380899" cy="3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 SQL Queries: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Recoding ‘?’ to missing values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Recoding slp, s.l.p., SLP, etc. to San Luis Potosi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Applying PROPCASE() and UPCASE()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Discarding and rearranging variables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Replacing underscores with spaces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Imputing missing value for state and country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50" y="258150"/>
            <a:ext cx="3574326" cy="1165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>
            <a:off x="6775688" y="1423163"/>
            <a:ext cx="150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437" y="3796425"/>
            <a:ext cx="2201574" cy="11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5137" y="1880437"/>
            <a:ext cx="1025987" cy="13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6">
            <a:alphaModFix/>
          </a:blip>
          <a:srcRect r="54877"/>
          <a:stretch/>
        </p:blipFill>
        <p:spPr>
          <a:xfrm>
            <a:off x="5066050" y="1866198"/>
            <a:ext cx="1709650" cy="135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5953738" y="3284963"/>
            <a:ext cx="1500" cy="35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149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PROC SQL Queries: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Grouping payment methods into 4 categories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3" y="2564465"/>
            <a:ext cx="1925175" cy="20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275" y="3002537"/>
            <a:ext cx="2174750" cy="122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5419200" y="3552938"/>
            <a:ext cx="3459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360" y="2968513"/>
            <a:ext cx="2397275" cy="1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867750" y="2202700"/>
            <a:ext cx="79008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One-Way Freq Reports Before:  			One-Way Freq Reports After:              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627288" y="4577825"/>
            <a:ext cx="1785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Payment methods accepted by restaurants</a:t>
            </a:r>
            <a:endParaRPr sz="1100" i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903025" y="4345275"/>
            <a:ext cx="1785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Payment methods used by customers</a:t>
            </a:r>
            <a:endParaRPr sz="1100" i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408100" y="4257075"/>
            <a:ext cx="19251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Proxima Nova"/>
                <a:ea typeface="Proxima Nova"/>
                <a:cs typeface="Proxima Nova"/>
                <a:sym typeface="Proxima Nova"/>
              </a:rPr>
              <a:t>Cleaned payment methods accepted by Restaurants</a:t>
            </a:r>
            <a:endParaRPr sz="1100" i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12100" cy="18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PROC SQL Queries: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 rating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Transposing from long to wide format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32" y="2031574"/>
            <a:ext cx="2061093" cy="10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225" y="3660250"/>
            <a:ext cx="7465498" cy="101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4753275" y="3202338"/>
            <a:ext cx="0" cy="36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650" y="128888"/>
            <a:ext cx="2813625" cy="10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5749" y="1628525"/>
            <a:ext cx="2873426" cy="9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 flipH="1">
            <a:off x="7608113" y="1254725"/>
            <a:ext cx="8700" cy="37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our Data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place ID or restaurant ID for joining restaurant-related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User ID for joining customer related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Summarized ratings from each user as averages for each restaurant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25" y="863550"/>
            <a:ext cx="5595976" cy="361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Proxima Nova</vt:lpstr>
      <vt:lpstr>Arial</vt:lpstr>
      <vt:lpstr>Spearmint</vt:lpstr>
      <vt:lpstr>Restaurant Ratings Analysis</vt:lpstr>
      <vt:lpstr>Outline</vt:lpstr>
      <vt:lpstr>Business Problem</vt:lpstr>
      <vt:lpstr>Data Description &amp; Overview</vt:lpstr>
      <vt:lpstr>Data Importation &amp; Inspection</vt:lpstr>
      <vt:lpstr>Data Cleaning</vt:lpstr>
      <vt:lpstr>Data Cleaning</vt:lpstr>
      <vt:lpstr>Data Cleaning</vt:lpstr>
      <vt:lpstr>Joining our Data</vt:lpstr>
      <vt:lpstr>Payment Method Preference in 2012</vt:lpstr>
      <vt:lpstr>Cuisine Ratings</vt:lpstr>
      <vt:lpstr>Ratings by Characteristics</vt:lpstr>
      <vt:lpstr>Restaurant Recommendations Based on Characteristics</vt:lpstr>
      <vt:lpstr>Best Restaurants Based on Ratings (rating&gt;1.75)</vt:lpstr>
      <vt:lpstr>Best Restaurants Based on Alcohol (rating&gt;1.5)</vt:lpstr>
      <vt:lpstr>Best Restaurants Based on Ambience (rating&gt;1.5)</vt:lpstr>
      <vt:lpstr>Best Restaurants Based on Dress Code (rating&gt;1.5)</vt:lpstr>
      <vt:lpstr>User Budget vs Restaurants Price</vt:lpstr>
      <vt:lpstr>Best Restaurant Based on Budget</vt:lpstr>
      <vt:lpstr>Analysis of Good Restaurants Attributes (Rating = 2)</vt:lpstr>
      <vt:lpstr>Subqueries to Calculate Average Ratings  </vt:lpstr>
      <vt:lpstr>Top 6 Restaurants Based on Ratings (Rating &gt;= 1.75 and Food Ratings &gt;=1.8)</vt:lpstr>
      <vt:lpstr>9 Highest Rated Restaurants Based on Good Reviews  (Total number of ratings &gt;= 10)</vt:lpstr>
      <vt:lpstr>Conclusion and Suggestions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Ratings Analysis</dc:title>
  <cp:lastModifiedBy>Tara Grey</cp:lastModifiedBy>
  <cp:revision>1</cp:revision>
  <dcterms:modified xsi:type="dcterms:W3CDTF">2023-12-11T21:39:48Z</dcterms:modified>
</cp:coreProperties>
</file>