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747775"/>
          </p15:clr>
        </p15:guide>
        <p15:guide id="2" pos="69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69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48100" y="4765280"/>
            <a:ext cx="20449500" cy="131367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400"/>
              <a:buNone/>
              <a:defRPr sz="19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48080" y="18138400"/>
            <a:ext cx="20449500" cy="5072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48080" y="7079200"/>
            <a:ext cx="20449500" cy="125664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4800"/>
              <a:buNone/>
              <a:defRPr sz="44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48080" y="20174240"/>
            <a:ext cx="20449500" cy="83250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48080" y="13765440"/>
            <a:ext cx="20449500" cy="53874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4808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597760" y="7375840"/>
            <a:ext cx="9599700" cy="218649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58800" lvl="0" marL="45720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48080" y="3555840"/>
            <a:ext cx="6739200" cy="483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48080" y="8893440"/>
            <a:ext cx="6739200" cy="203481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1pPr>
            <a:lvl2pPr indent="-514350" lvl="1" marL="9144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2pPr>
            <a:lvl3pPr indent="-514350" lvl="2" marL="13716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3pPr>
            <a:lvl4pPr indent="-514350" lvl="3" marL="18288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4pPr>
            <a:lvl5pPr indent="-514350" lvl="4" marL="22860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5pPr>
            <a:lvl6pPr indent="-514350" lvl="5" marL="27432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6pPr>
            <a:lvl7pPr indent="-514350" lvl="6" marL="3200400">
              <a:spcBef>
                <a:spcPts val="0"/>
              </a:spcBef>
              <a:spcAft>
                <a:spcPts val="0"/>
              </a:spcAft>
              <a:buSzPts val="4500"/>
              <a:buChar char="●"/>
              <a:defRPr sz="4500"/>
            </a:lvl7pPr>
            <a:lvl8pPr indent="-514350" lvl="7" marL="3657600">
              <a:spcBef>
                <a:spcPts val="0"/>
              </a:spcBef>
              <a:spcAft>
                <a:spcPts val="0"/>
              </a:spcAft>
              <a:buSzPts val="4500"/>
              <a:buChar char="○"/>
              <a:defRPr sz="4500"/>
            </a:lvl8pPr>
            <a:lvl9pPr indent="-514350" lvl="8" marL="4114800">
              <a:spcBef>
                <a:spcPts val="0"/>
              </a:spcBef>
              <a:spcAft>
                <a:spcPts val="0"/>
              </a:spcAft>
              <a:buSzPts val="4500"/>
              <a:buChar char="■"/>
              <a:defRPr sz="4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76600" y="2880960"/>
            <a:ext cx="15282600" cy="261810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972800" y="-800"/>
            <a:ext cx="109728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1325" lIns="341325" spcFirstLastPara="1" rIns="341325" wrap="square" tIns="341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37200" y="7892320"/>
            <a:ext cx="9708600" cy="9486600"/>
          </a:xfrm>
          <a:prstGeom prst="rect">
            <a:avLst/>
          </a:prstGeom>
        </p:spPr>
        <p:txBody>
          <a:bodyPr anchorCtr="0" anchor="b" bIns="341325" lIns="341325" spcFirstLastPara="1" rIns="341325" wrap="square" tIns="3413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700"/>
              <a:buNone/>
              <a:defRPr sz="157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37200" y="17939680"/>
            <a:ext cx="9708600" cy="7904700"/>
          </a:xfrm>
          <a:prstGeom prst="rect">
            <a:avLst/>
          </a:prstGeom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854800" y="4634080"/>
            <a:ext cx="9208800" cy="23648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/>
            </a:lvl1pPr>
            <a:lvl2pPr indent="-558800" lvl="1" marL="9144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2pPr>
            <a:lvl3pPr indent="-558800" lvl="2" marL="13716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3pPr>
            <a:lvl4pPr indent="-558800" lvl="3" marL="18288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4pPr>
            <a:lvl5pPr indent="-558800" lvl="4" marL="22860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5pPr>
            <a:lvl6pPr indent="-558800" lvl="5" marL="27432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6pPr>
            <a:lvl7pPr indent="-558800" lvl="6" marL="3200400">
              <a:spcBef>
                <a:spcPts val="0"/>
              </a:spcBef>
              <a:spcAft>
                <a:spcPts val="0"/>
              </a:spcAft>
              <a:buSzPts val="5200"/>
              <a:buChar char="●"/>
              <a:defRPr/>
            </a:lvl7pPr>
            <a:lvl8pPr indent="-558800" lvl="7" marL="3657600">
              <a:spcBef>
                <a:spcPts val="0"/>
              </a:spcBef>
              <a:spcAft>
                <a:spcPts val="0"/>
              </a:spcAft>
              <a:buSzPts val="5200"/>
              <a:buChar char="○"/>
              <a:defRPr/>
            </a:lvl8pPr>
            <a:lvl9pPr indent="-558800" lvl="8" marL="4114800">
              <a:spcBef>
                <a:spcPts val="0"/>
              </a:spcBef>
              <a:spcAft>
                <a:spcPts val="0"/>
              </a:spcAft>
              <a:buSzPts val="5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48080" y="27075680"/>
            <a:ext cx="14397000" cy="38727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48080" y="2848160"/>
            <a:ext cx="20449500" cy="3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None/>
              <a:defRPr sz="10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48080" y="7375840"/>
            <a:ext cx="204495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1325" lIns="341325" spcFirstLastPara="1" rIns="341325" wrap="square" tIns="341325">
            <a:normAutofit/>
          </a:bodyPr>
          <a:lstStyle>
            <a:lvl1pPr indent="-6540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1pPr>
            <a:lvl2pPr indent="-558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2pPr>
            <a:lvl3pPr indent="-558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3pPr>
            <a:lvl4pPr indent="-558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4pPr>
            <a:lvl5pPr indent="-558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5pPr>
            <a:lvl6pPr indent="-558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6pPr>
            <a:lvl7pPr indent="-558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●"/>
              <a:defRPr sz="5200">
                <a:solidFill>
                  <a:schemeClr val="dk2"/>
                </a:solidFill>
              </a:defRPr>
            </a:lvl7pPr>
            <a:lvl8pPr indent="-558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○"/>
              <a:defRPr sz="5200">
                <a:solidFill>
                  <a:schemeClr val="dk2"/>
                </a:solidFill>
              </a:defRPr>
            </a:lvl8pPr>
            <a:lvl9pPr indent="-558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Char char="■"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0333899" y="29844588"/>
            <a:ext cx="1317000" cy="25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1325" lIns="341325" spcFirstLastPara="1" rIns="341325" wrap="square" tIns="341325">
            <a:normAutofit/>
          </a:bodyPr>
          <a:lstStyle>
            <a:lvl1pPr lvl="0" algn="r">
              <a:buNone/>
              <a:defRPr sz="3700">
                <a:solidFill>
                  <a:schemeClr val="dk2"/>
                </a:solidFill>
              </a:defRPr>
            </a:lvl1pPr>
            <a:lvl2pPr lvl="1" algn="r">
              <a:buNone/>
              <a:defRPr sz="3700">
                <a:solidFill>
                  <a:schemeClr val="dk2"/>
                </a:solidFill>
              </a:defRPr>
            </a:lvl2pPr>
            <a:lvl3pPr lvl="2" algn="r">
              <a:buNone/>
              <a:defRPr sz="3700">
                <a:solidFill>
                  <a:schemeClr val="dk2"/>
                </a:solidFill>
              </a:defRPr>
            </a:lvl3pPr>
            <a:lvl4pPr lvl="3" algn="r">
              <a:buNone/>
              <a:defRPr sz="3700">
                <a:solidFill>
                  <a:schemeClr val="dk2"/>
                </a:solidFill>
              </a:defRPr>
            </a:lvl4pPr>
            <a:lvl5pPr lvl="4" algn="r">
              <a:buNone/>
              <a:defRPr sz="3700">
                <a:solidFill>
                  <a:schemeClr val="dk2"/>
                </a:solidFill>
              </a:defRPr>
            </a:lvl5pPr>
            <a:lvl6pPr lvl="5" algn="r">
              <a:buNone/>
              <a:defRPr sz="3700">
                <a:solidFill>
                  <a:schemeClr val="dk2"/>
                </a:solidFill>
              </a:defRPr>
            </a:lvl6pPr>
            <a:lvl7pPr lvl="6" algn="r">
              <a:buNone/>
              <a:defRPr sz="3700">
                <a:solidFill>
                  <a:schemeClr val="dk2"/>
                </a:solidFill>
              </a:defRPr>
            </a:lvl7pPr>
            <a:lvl8pPr lvl="7" algn="r">
              <a:buNone/>
              <a:defRPr sz="3700">
                <a:solidFill>
                  <a:schemeClr val="dk2"/>
                </a:solidFill>
              </a:defRPr>
            </a:lvl8pPr>
            <a:lvl9pPr lvl="8" algn="r">
              <a:buNone/>
              <a:defRPr sz="3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11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038" y="512125"/>
            <a:ext cx="219129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 u="sng">
                <a:latin typeface="Times New Roman"/>
                <a:ea typeface="Times New Roman"/>
                <a:cs typeface="Times New Roman"/>
                <a:sym typeface="Times New Roman"/>
              </a:rPr>
              <a:t>Analyzing Co-Occurring Bias in YOLOV5</a:t>
            </a:r>
            <a:endParaRPr b="1" sz="50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Guanyi Cao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Tara Shukla</a:t>
            </a:r>
            <a:r>
              <a:rPr lang="en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Molly Taylor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imes New Roman"/>
                <a:ea typeface="Times New Roman"/>
                <a:cs typeface="Times New Roman"/>
                <a:sym typeface="Times New Roman"/>
              </a:rPr>
              <a:t>COS429: Computer Vision</a:t>
            </a: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Princeton University</a:t>
            </a:r>
            <a:endParaRPr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923350" y="3012750"/>
            <a:ext cx="20105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>
            <a:off x="923350" y="3386725"/>
            <a:ext cx="8018100" cy="997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b="1" sz="5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23350" y="4499425"/>
            <a:ext cx="8537400" cy="7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context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surrounding elements in an image, helps models identify objects of interest – but they also lead to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contextual bias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Contextual bias causes a model to rely on an object’s surroundings rather than the object itself, i.e., recognizing a skateboard only when a person is present.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may also "hallucinate" objects in correlated contexts (e.g. detecting a microwave in a kitchen where there is none).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reduces model credibility and creates significant real-world challenges.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Singh et al. evaluate contextual bias in object 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we investigate contextual bias in object </a:t>
            </a:r>
            <a:r>
              <a:rPr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detection.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0075638" y="10144825"/>
            <a:ext cx="11019000" cy="997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Implementation</a:t>
            </a:r>
            <a:endParaRPr b="1" sz="5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0151838" y="11193125"/>
            <a:ext cx="11019000" cy="6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LcPeriod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Open Images test set to YOLO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lphaLcPeriod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test sets to evaluate performance on co-occurring pairs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model on both datasets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get performance metrics (precision/recall maps) on commonly co-occurring class pairs.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bias for co-occurring pairs (across P/R/map50/map95)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new class-pairs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one object occurs frequently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another in COCO train and determine the most commonly occurring co-occurring class for each class.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76425" y="12982025"/>
            <a:ext cx="85374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 co-occurring bias in the YOLOv5 object detection model, on COCO and Open Images datasets</a:t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model performance on class-pairs that were found to be commonly co-occurring by Singh et al.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additional co-occurring pairs in COCO train set.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bias on co-occurring class-pairs.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9719600" y="3064363"/>
            <a:ext cx="75300" cy="1385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 rot="10800000">
            <a:off x="923350" y="11643150"/>
            <a:ext cx="853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949338" y="17314500"/>
            <a:ext cx="20052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/>
          <p:nvPr/>
        </p:nvSpPr>
        <p:spPr>
          <a:xfrm>
            <a:off x="949338" y="17491325"/>
            <a:ext cx="20052300" cy="997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Findings</a:t>
            </a:r>
            <a:endParaRPr b="1" sz="5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010650" y="18529350"/>
            <a:ext cx="110190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After evaluating YOLOv5 on the COCO validation set and Open Images test set, we find that the model is indeed impacted by co-occurring bias.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183000" y="11894800"/>
            <a:ext cx="8018100" cy="997500"/>
          </a:xfrm>
          <a:prstGeom prst="roundRect">
            <a:avLst>
              <a:gd fmla="val 16667" name="adj"/>
            </a:avLst>
          </a:prstGeom>
          <a:solidFill>
            <a:srgbClr val="741B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1" sz="50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10075650" y="9525225"/>
            <a:ext cx="1101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Figure 1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Visualization of co-occurrences from training on the COCO dataset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2225" y="3241625"/>
            <a:ext cx="10110417" cy="628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950" y="20215379"/>
            <a:ext cx="6140699" cy="28392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151950" y="19838475"/>
            <a:ext cx="6140700" cy="415500"/>
          </a:xfrm>
          <a:prstGeom prst="rect">
            <a:avLst/>
          </a:prstGeom>
          <a:solidFill>
            <a:srgbClr val="A0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546"/>
                </a:solidFill>
                <a:latin typeface="Roboto"/>
                <a:ea typeface="Roboto"/>
                <a:cs typeface="Roboto"/>
                <a:sym typeface="Roboto"/>
              </a:rPr>
              <a:t>Open Image Co-Occurrence Bias </a:t>
            </a:r>
            <a:endParaRPr b="1" sz="1500">
              <a:solidFill>
                <a:srgbClr val="4445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950" y="23668150"/>
            <a:ext cx="6166425" cy="27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1151950" y="23244503"/>
            <a:ext cx="6166500" cy="415500"/>
          </a:xfrm>
          <a:prstGeom prst="rect">
            <a:avLst/>
          </a:prstGeom>
          <a:solidFill>
            <a:srgbClr val="A0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546"/>
                </a:solidFill>
                <a:latin typeface="Roboto"/>
                <a:ea typeface="Roboto"/>
                <a:cs typeface="Roboto"/>
                <a:sym typeface="Roboto"/>
              </a:rPr>
              <a:t>COCO</a:t>
            </a:r>
            <a:r>
              <a:rPr b="1" lang="en" sz="1500">
                <a:solidFill>
                  <a:srgbClr val="444546"/>
                </a:solidFill>
                <a:latin typeface="Roboto"/>
                <a:ea typeface="Roboto"/>
                <a:cs typeface="Roboto"/>
                <a:sym typeface="Roboto"/>
              </a:rPr>
              <a:t> Co-Occurrence Bias</a:t>
            </a:r>
            <a:endParaRPr b="1" sz="1500">
              <a:solidFill>
                <a:srgbClr val="4445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40175" y="23122638"/>
            <a:ext cx="5879476" cy="6867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74;p13"/>
          <p:cNvCxnSpPr/>
          <p:nvPr/>
        </p:nvCxnSpPr>
        <p:spPr>
          <a:xfrm>
            <a:off x="11897475" y="18737950"/>
            <a:ext cx="11100" cy="1240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5" name="Google Shape;75;p13"/>
          <p:cNvSpPr txBox="1"/>
          <p:nvPr/>
        </p:nvSpPr>
        <p:spPr>
          <a:xfrm>
            <a:off x="13440175" y="22673763"/>
            <a:ext cx="5879400" cy="431100"/>
          </a:xfrm>
          <a:prstGeom prst="rect">
            <a:avLst/>
          </a:prstGeom>
          <a:solidFill>
            <a:srgbClr val="356854"/>
          </a:solidFill>
          <a:ln cap="flat" cmpd="sng" w="9525">
            <a:solidFill>
              <a:srgbClr val="3568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Most Common Co-Occurring Classes (COCO)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165025" y="21296044"/>
            <a:ext cx="6127500" cy="257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158496" y="21040734"/>
            <a:ext cx="6127500" cy="257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7414600" y="19816350"/>
            <a:ext cx="4316700" cy="6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Bias: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Open Images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Spoon+Bowl, Potted plant + vase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COCO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Baseball glove + person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○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Highest mAP95 bias, indicating model depends heavily on contextual cues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Bias:</a:t>
            </a: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Person-related objects: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Open Images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Wine glass, handbag, tennis racket, skateboard, baseball glove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COCO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: handbag, remote, tennis racket, baseball glove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12302150" y="18551788"/>
            <a:ext cx="8458200" cy="4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Times New Roman"/>
                <a:ea typeface="Times New Roman"/>
                <a:cs typeface="Times New Roman"/>
                <a:sym typeface="Times New Roman"/>
              </a:rPr>
              <a:t>Based on frequency of occurrence, we determined the most commonly co-occurring class for each of the 80 classes in the COCO training dataset. 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“Person”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is the most commonly occurring class for </a:t>
            </a: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63.75%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of the 80 classes in COCO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Contextual co-occurrence: </a:t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Traffic light, fire hydrant, stop sign, parking meter → car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○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Wine glass, fork, knife, bowl → dining table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2145050" y="30237488"/>
            <a:ext cx="90258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latin typeface="Times New Roman"/>
                <a:ea typeface="Times New Roman"/>
                <a:cs typeface="Times New Roman"/>
                <a:sym typeface="Times New Roman"/>
              </a:rPr>
              <a:t>Future Work:</a:t>
            </a:r>
            <a:endParaRPr b="1" sz="23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Explore fine-tuning approaches that would improve the model’s ability to detect an object in the 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absence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of its co-occurring object.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Build datasets that better represent co-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occurring</a:t>
            </a: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 objects out of context.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158496" y="26012392"/>
            <a:ext cx="6127500" cy="2574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3000" y="27229833"/>
            <a:ext cx="9674551" cy="170680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/>
        </p:nvSpPr>
        <p:spPr>
          <a:xfrm>
            <a:off x="1151950" y="29093850"/>
            <a:ext cx="993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1183000" y="26860850"/>
            <a:ext cx="9674400" cy="415500"/>
          </a:xfrm>
          <a:prstGeom prst="rect">
            <a:avLst/>
          </a:prstGeom>
          <a:solidFill>
            <a:srgbClr val="A0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44546"/>
                </a:solidFill>
                <a:latin typeface="Roboto"/>
                <a:ea typeface="Roboto"/>
                <a:cs typeface="Roboto"/>
                <a:sym typeface="Roboto"/>
              </a:rPr>
              <a:t>COCO Biases — Our Co-Occurrence Pairs</a:t>
            </a:r>
            <a:endParaRPr b="1" sz="1500">
              <a:solidFill>
                <a:srgbClr val="4445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761050" y="32244550"/>
            <a:ext cx="195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K. Singh, D. Majahan, K. Grauman, Y. J. Lee, M. Feiszli and D. Ghadiyaram. (2020). Don't Judge an Object by Its Context: Learning to Overcome Contextual Bias. </a:t>
            </a: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 IEEE/CVF Conference on Computer Vision and Pattern Recognition (CVPR)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https://arxiv.org/abs/2001.03152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8">
            <a:alphaModFix/>
          </a:blip>
          <a:srcRect b="0" l="0" r="35757" t="0"/>
          <a:stretch/>
        </p:blipFill>
        <p:spPr>
          <a:xfrm>
            <a:off x="12267400" y="14239700"/>
            <a:ext cx="4021499" cy="15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1025" y="29227555"/>
            <a:ext cx="4316700" cy="172958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010650" y="30984075"/>
            <a:ext cx="4021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 definition visualization [1]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772425" y="29155075"/>
            <a:ext cx="725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Co-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Occurrence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Pairs Definition: COCO-STUFF [1]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50450" y="29595925"/>
            <a:ext cx="3163375" cy="7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4868375" y="30377713"/>
            <a:ext cx="612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Co-Occurrence Pairs Definition: COCO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93925" y="30795725"/>
            <a:ext cx="2837620" cy="74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5168675" y="31434550"/>
            <a:ext cx="6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most frequently co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occurring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with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8">
            <a:alphaModFix/>
          </a:blip>
          <a:srcRect b="0" l="83540" r="0" t="0"/>
          <a:stretch/>
        </p:blipFill>
        <p:spPr>
          <a:xfrm>
            <a:off x="16288900" y="14349900"/>
            <a:ext cx="1030349" cy="15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