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3" r:id="rId2"/>
    <p:sldId id="257" r:id="rId3"/>
    <p:sldId id="259" r:id="rId4"/>
    <p:sldId id="281" r:id="rId5"/>
    <p:sldId id="284" r:id="rId6"/>
    <p:sldId id="260" r:id="rId7"/>
    <p:sldId id="294" r:id="rId8"/>
    <p:sldId id="262" r:id="rId9"/>
    <p:sldId id="279" r:id="rId10"/>
    <p:sldId id="264" r:id="rId11"/>
    <p:sldId id="270" r:id="rId12"/>
    <p:sldId id="271" r:id="rId13"/>
    <p:sldId id="285" r:id="rId14"/>
    <p:sldId id="272" r:id="rId15"/>
    <p:sldId id="291" r:id="rId16"/>
    <p:sldId id="292" r:id="rId17"/>
    <p:sldId id="290" r:id="rId18"/>
    <p:sldId id="280" r:id="rId19"/>
    <p:sldId id="265" r:id="rId20"/>
    <p:sldId id="266" r:id="rId21"/>
    <p:sldId id="267" r:id="rId22"/>
    <p:sldId id="269" r:id="rId23"/>
    <p:sldId id="293"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B219D-CFAE-43C6-9DBF-AE829AA31D51}"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54F53C-F140-4751-8E1B-539A20283322}" type="slidenum">
              <a:rPr lang="en-IN" smtClean="0"/>
              <a:t>‹#›</a:t>
            </a:fld>
            <a:endParaRPr lang="en-IN"/>
          </a:p>
        </p:txBody>
      </p:sp>
    </p:spTree>
    <p:extLst>
      <p:ext uri="{BB962C8B-B14F-4D97-AF65-F5344CB8AC3E}">
        <p14:creationId xmlns:p14="http://schemas.microsoft.com/office/powerpoint/2010/main" val="233055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CDFB1E-FAA6-4BFA-B3DF-A7408862B6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65778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DFB1E-FAA6-4BFA-B3DF-A7408862B6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170966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DFB1E-FAA6-4BFA-B3DF-A7408862B6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1277238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tIns="0" rIns="0" bIns="0" anchor="ctr">
            <a:sp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US" sz="3200" b="0" strike="noStrike" spc="-1">
              <a:latin typeface="Arial"/>
            </a:endParaRPr>
          </a:p>
        </p:txBody>
      </p:sp>
    </p:spTree>
    <p:extLst>
      <p:ext uri="{BB962C8B-B14F-4D97-AF65-F5344CB8AC3E}">
        <p14:creationId xmlns:p14="http://schemas.microsoft.com/office/powerpoint/2010/main" val="106395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CDFB1E-FAA6-4BFA-B3DF-A7408862B6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10187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DFB1E-FAA6-4BFA-B3DF-A7408862B6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146540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CDFB1E-FAA6-4BFA-B3DF-A7408862B6C9}"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863925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CDFB1E-FAA6-4BFA-B3DF-A7408862B6C9}"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3994403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CDFB1E-FAA6-4BFA-B3DF-A7408862B6C9}"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314102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DFB1E-FAA6-4BFA-B3DF-A7408862B6C9}"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723427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DFB1E-FAA6-4BFA-B3DF-A7408862B6C9}"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334362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DFB1E-FAA6-4BFA-B3DF-A7408862B6C9}"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A98053-1E68-48D7-A4FD-653EDCCA31B2}" type="slidenum">
              <a:rPr lang="en-IN" smtClean="0"/>
              <a:t>‹#›</a:t>
            </a:fld>
            <a:endParaRPr lang="en-IN"/>
          </a:p>
        </p:txBody>
      </p:sp>
    </p:spTree>
    <p:extLst>
      <p:ext uri="{BB962C8B-B14F-4D97-AF65-F5344CB8AC3E}">
        <p14:creationId xmlns:p14="http://schemas.microsoft.com/office/powerpoint/2010/main" val="333655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DFB1E-FAA6-4BFA-B3DF-A7408862B6C9}" type="datetimeFigureOut">
              <a:rPr lang="en-IN" smtClean="0"/>
              <a:t>21-04-2025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98053-1E68-48D7-A4FD-653EDCCA31B2}" type="slidenum">
              <a:rPr lang="en-IN" smtClean="0"/>
              <a:t>‹#›</a:t>
            </a:fld>
            <a:endParaRPr lang="en-IN"/>
          </a:p>
        </p:txBody>
      </p:sp>
    </p:spTree>
    <p:extLst>
      <p:ext uri="{BB962C8B-B14F-4D97-AF65-F5344CB8AC3E}">
        <p14:creationId xmlns:p14="http://schemas.microsoft.com/office/powerpoint/2010/main" val="2689913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523880" y="1122480"/>
            <a:ext cx="9143640" cy="2387160"/>
          </a:xfrm>
          <a:prstGeom prst="rect">
            <a:avLst/>
          </a:prstGeom>
          <a:noFill/>
          <a:ln>
            <a:noFill/>
          </a:ln>
        </p:spPr>
        <p:txBody>
          <a:bodyPr anchor="b">
            <a:noAutofit/>
          </a:bodyPr>
          <a:lstStyle/>
          <a:p>
            <a:pPr algn="ctr">
              <a:lnSpc>
                <a:spcPct val="90000"/>
              </a:lnSpc>
            </a:pPr>
            <a:r>
              <a:rPr lang="en-US" sz="6000" b="1" strike="noStrike" spc="-1">
                <a:solidFill>
                  <a:srgbClr val="000000"/>
                </a:solidFill>
                <a:latin typeface="Calibri Light"/>
              </a:rPr>
              <a:t>AI-Driven Voice Assistant For  Student Study Guidance</a:t>
            </a:r>
            <a:endParaRPr lang="en-US" sz="6000" b="0" strike="noStrike" spc="-1">
              <a:solidFill>
                <a:srgbClr val="000000"/>
              </a:solidFill>
              <a:latin typeface="Calibri"/>
            </a:endParaRPr>
          </a:p>
        </p:txBody>
      </p:sp>
      <p:sp>
        <p:nvSpPr>
          <p:cNvPr id="42" name="TextShape 2"/>
          <p:cNvSpPr txBox="1"/>
          <p:nvPr/>
        </p:nvSpPr>
        <p:spPr>
          <a:xfrm>
            <a:off x="1523880" y="3602160"/>
            <a:ext cx="9143640" cy="1655280"/>
          </a:xfrm>
          <a:prstGeom prst="rect">
            <a:avLst/>
          </a:prstGeom>
          <a:noFill/>
          <a:ln>
            <a:noFill/>
          </a:ln>
        </p:spPr>
        <p:txBody>
          <a:bodyPr lIns="91440" tIns="45720" rIns="91440" bIns="45720" anchor="t">
            <a:noAutofit/>
          </a:bodyPr>
          <a:lstStyle/>
          <a:p>
            <a:pPr algn="ctr">
              <a:lnSpc>
                <a:spcPct val="90000"/>
              </a:lnSpc>
              <a:spcBef>
                <a:spcPts val="1001"/>
              </a:spcBef>
            </a:pPr>
            <a:r>
              <a:rPr lang="en-US" sz="2400" b="0" strike="noStrike" spc="-1" dirty="0">
                <a:solidFill>
                  <a:srgbClr val="000000"/>
                </a:solidFill>
                <a:latin typeface="Calibri"/>
              </a:rPr>
              <a:t>G.Sneha-411721205046  </a:t>
            </a:r>
            <a:endParaRPr lang="en-US" sz="2400" spc="-1">
              <a:solidFill>
                <a:srgbClr val="000000"/>
              </a:solidFill>
              <a:latin typeface="Arial"/>
            </a:endParaRPr>
          </a:p>
          <a:p>
            <a:pPr algn="ctr">
              <a:lnSpc>
                <a:spcPct val="90000"/>
              </a:lnSpc>
              <a:spcBef>
                <a:spcPts val="1001"/>
              </a:spcBef>
            </a:pPr>
            <a:r>
              <a:rPr lang="en-US" sz="2400" spc="-1" dirty="0">
                <a:solidFill>
                  <a:srgbClr val="000000"/>
                </a:solidFill>
                <a:latin typeface="Calibri"/>
              </a:rPr>
              <a:t>             </a:t>
            </a:r>
            <a:r>
              <a:rPr lang="en-US" sz="2400" b="0" strike="noStrike" spc="-1" dirty="0">
                <a:solidFill>
                  <a:srgbClr val="000000"/>
                </a:solidFill>
                <a:latin typeface="Calibri"/>
              </a:rPr>
              <a:t>Tara </a:t>
            </a:r>
            <a:r>
              <a:rPr lang="en-US" sz="2400" spc="-1" dirty="0" err="1">
                <a:solidFill>
                  <a:srgbClr val="000000"/>
                </a:solidFill>
                <a:latin typeface="Calibri"/>
              </a:rPr>
              <a:t>Mrithula</a:t>
            </a:r>
            <a:r>
              <a:rPr lang="en-US" sz="2400" b="0" strike="noStrike" spc="-1" dirty="0" err="1">
                <a:solidFill>
                  <a:srgbClr val="000000"/>
                </a:solidFill>
                <a:latin typeface="Calibri"/>
              </a:rPr>
              <a:t>.R</a:t>
            </a:r>
            <a:r>
              <a:rPr lang="en-US" sz="2400" b="0" strike="noStrike" spc="-1" dirty="0">
                <a:solidFill>
                  <a:srgbClr val="000000"/>
                </a:solidFill>
                <a:latin typeface="Calibri"/>
              </a:rPr>
              <a:t> -411721205051</a:t>
            </a:r>
            <a:endParaRPr lang="en-US" sz="2400" b="0" strike="noStrike" spc="-1">
              <a:latin typeface="Arial"/>
            </a:endParaRPr>
          </a:p>
          <a:p>
            <a:pPr algn="ctr">
              <a:lnSpc>
                <a:spcPct val="90000"/>
              </a:lnSpc>
              <a:spcBef>
                <a:spcPts val="1001"/>
              </a:spcBef>
            </a:pPr>
            <a:endParaRPr lang="en-US" sz="1600" b="0" strike="noStrike" spc="-1" dirty="0">
              <a:latin typeface="Arial"/>
            </a:endParaRPr>
          </a:p>
          <a:p>
            <a:pPr algn="ctr">
              <a:lnSpc>
                <a:spcPct val="90000"/>
              </a:lnSpc>
              <a:spcBef>
                <a:spcPts val="1001"/>
              </a:spcBef>
            </a:pPr>
            <a:endParaRPr lang="en-US" sz="1600" b="0" strike="noStrike" spc="-1" dirty="0">
              <a:latin typeface="Arial"/>
            </a:endParaRPr>
          </a:p>
          <a:p>
            <a:pPr algn="ctr">
              <a:lnSpc>
                <a:spcPct val="90000"/>
              </a:lnSpc>
              <a:spcBef>
                <a:spcPts val="1001"/>
              </a:spcBef>
            </a:pPr>
            <a:r>
              <a:rPr lang="en-US" sz="1600" b="0" strike="noStrike" spc="-1" dirty="0">
                <a:solidFill>
                  <a:srgbClr val="000000"/>
                </a:solidFill>
                <a:latin typeface="Calibri"/>
              </a:rPr>
              <a:t>                                                     </a:t>
            </a:r>
            <a:r>
              <a:rPr lang="en-US" sz="2000" b="0" strike="noStrike" spc="-1" dirty="0">
                <a:solidFill>
                  <a:srgbClr val="000000"/>
                </a:solidFill>
                <a:latin typeface="Calibri"/>
              </a:rPr>
              <a:t>Guided by,</a:t>
            </a:r>
            <a:endParaRPr lang="en-US" sz="2000" b="0" strike="noStrike" spc="-1" dirty="0">
              <a:latin typeface="Arial"/>
            </a:endParaRPr>
          </a:p>
          <a:p>
            <a:pPr algn="ctr">
              <a:lnSpc>
                <a:spcPct val="90000"/>
              </a:lnSpc>
              <a:spcBef>
                <a:spcPts val="1001"/>
              </a:spcBef>
            </a:pPr>
            <a:r>
              <a:rPr lang="en-US" sz="2000" b="0" strike="noStrike" spc="-1" dirty="0">
                <a:solidFill>
                  <a:srgbClr val="000000"/>
                </a:solidFill>
                <a:latin typeface="Calibri"/>
              </a:rPr>
              <a:t>                                                                                        </a:t>
            </a:r>
            <a:r>
              <a:rPr lang="en-US" sz="2000" spc="-1" dirty="0" err="1">
                <a:solidFill>
                  <a:srgbClr val="000000"/>
                </a:solidFill>
                <a:latin typeface="Calibri"/>
              </a:rPr>
              <a:t>Mrs.B.Latha</a:t>
            </a:r>
            <a:r>
              <a:rPr lang="en-US" sz="2000" spc="-1" dirty="0">
                <a:solidFill>
                  <a:srgbClr val="000000"/>
                </a:solidFill>
                <a:latin typeface="Calibri"/>
              </a:rPr>
              <a:t>,</a:t>
            </a:r>
            <a:r>
              <a:rPr lang="en-US" sz="2000" b="0" strike="noStrike" spc="-1" dirty="0">
                <a:solidFill>
                  <a:srgbClr val="000000"/>
                </a:solidFill>
                <a:latin typeface="Calibri"/>
              </a:rPr>
              <a:t> </a:t>
            </a:r>
            <a:r>
              <a:rPr lang="en-US" sz="2000" spc="-1" dirty="0">
                <a:solidFill>
                  <a:srgbClr val="000000"/>
                </a:solidFill>
                <a:latin typeface="Calibri"/>
              </a:rPr>
              <a:t> </a:t>
            </a:r>
            <a:r>
              <a:rPr lang="en-US" sz="2000" b="0" strike="noStrike" spc="-1" dirty="0">
                <a:solidFill>
                  <a:srgbClr val="000000"/>
                </a:solidFill>
                <a:latin typeface="Calibri"/>
              </a:rPr>
              <a:t>Associate </a:t>
            </a:r>
            <a:r>
              <a:rPr lang="en-US" sz="2000" spc="-1" dirty="0">
                <a:solidFill>
                  <a:srgbClr val="000000"/>
                </a:solidFill>
                <a:latin typeface="Calibri"/>
              </a:rPr>
              <a:t>Professor ,IT</a:t>
            </a:r>
            <a:endParaRPr lang="en-US" sz="2000" b="0" strike="noStrike" spc="-1">
              <a:latin typeface="Arial"/>
            </a:endParaRPr>
          </a:p>
          <a:p>
            <a:pPr algn="ctr">
              <a:lnSpc>
                <a:spcPct val="90000"/>
              </a:lnSpc>
              <a:spcBef>
                <a:spcPts val="1001"/>
              </a:spcBef>
            </a:pPr>
            <a:endParaRPr lang="en-US" sz="2400" b="0" strike="noStrike" spc="-1">
              <a:latin typeface="Arial"/>
            </a:endParaRPr>
          </a:p>
        </p:txBody>
      </p:sp>
      <p:pic>
        <p:nvPicPr>
          <p:cNvPr id="43" name="Picture 2"/>
          <p:cNvPicPr/>
          <p:nvPr/>
        </p:nvPicPr>
        <p:blipFill>
          <a:blip r:embed="rId2"/>
          <a:stretch/>
        </p:blipFill>
        <p:spPr>
          <a:xfrm>
            <a:off x="66600" y="111240"/>
            <a:ext cx="1337400" cy="1328760"/>
          </a:xfrm>
          <a:prstGeom prst="rect">
            <a:avLst/>
          </a:prstGeom>
          <a:ln>
            <a:noFill/>
          </a:ln>
        </p:spPr>
      </p:pic>
      <p:pic>
        <p:nvPicPr>
          <p:cNvPr id="44" name="Picture 6"/>
          <p:cNvPicPr/>
          <p:nvPr/>
        </p:nvPicPr>
        <p:blipFill>
          <a:blip r:embed="rId3"/>
          <a:stretch/>
        </p:blipFill>
        <p:spPr>
          <a:xfrm>
            <a:off x="10438560" y="0"/>
            <a:ext cx="1870920" cy="149652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METHODOLOGY</a:t>
            </a:r>
          </a:p>
        </p:txBody>
      </p:sp>
      <p:sp>
        <p:nvSpPr>
          <p:cNvPr id="3" name="Subtitle 2"/>
          <p:cNvSpPr>
            <a:spLocks noGrp="1"/>
          </p:cNvSpPr>
          <p:nvPr>
            <p:ph type="subTitle" idx="1"/>
          </p:nvPr>
        </p:nvSpPr>
        <p:spPr>
          <a:xfrm>
            <a:off x="1048871" y="1174376"/>
            <a:ext cx="10399058" cy="3033482"/>
          </a:xfrm>
        </p:spPr>
        <p:txBody>
          <a:bodyPr>
            <a:normAutofit fontScale="25000" lnSpcReduction="20000"/>
          </a:bodyPr>
          <a:lstStyle/>
          <a:p>
            <a:pPr algn="l"/>
            <a:r>
              <a:rPr lang="en-US" sz="11200" dirty="0">
                <a:latin typeface="Times New Roman" panose="02020603050405020304" pitchFamily="18" charset="0"/>
                <a:cs typeface="Times New Roman" panose="02020603050405020304" pitchFamily="18" charset="0"/>
              </a:rPr>
              <a:t>      </a:t>
            </a:r>
            <a:r>
              <a:rPr lang="en-US" sz="11200" b="1" dirty="0">
                <a:latin typeface="Times New Roman" panose="02020603050405020304" pitchFamily="18" charset="0"/>
                <a:cs typeface="Times New Roman" panose="02020603050405020304" pitchFamily="18" charset="0"/>
              </a:rPr>
              <a:t>System Workflow and High-Level Architecture</a:t>
            </a:r>
          </a:p>
          <a:p>
            <a:pPr algn="l"/>
            <a:r>
              <a:rPr lang="en-US" sz="9600" b="1" dirty="0">
                <a:latin typeface="Times New Roman" panose="02020603050405020304" pitchFamily="18" charset="0"/>
                <a:cs typeface="Times New Roman" panose="02020603050405020304" pitchFamily="18" charset="0"/>
              </a:rPr>
              <a:t>1. Voice Input</a:t>
            </a:r>
          </a:p>
          <a:p>
            <a:pPr algn="l"/>
            <a:r>
              <a:rPr lang="en-US" sz="9600" dirty="0">
                <a:latin typeface="Times New Roman" panose="02020603050405020304" pitchFamily="18" charset="0"/>
                <a:cs typeface="Times New Roman" panose="02020603050405020304" pitchFamily="18" charset="0"/>
              </a:rPr>
              <a:t>- Student provides voice input (query, emotion, command)</a:t>
            </a:r>
          </a:p>
          <a:p>
            <a:pPr algn="l"/>
            <a:r>
              <a:rPr lang="en-US" sz="9600" dirty="0">
                <a:latin typeface="Times New Roman" panose="02020603050405020304" pitchFamily="18" charset="0"/>
                <a:cs typeface="Times New Roman" panose="02020603050405020304" pitchFamily="18" charset="0"/>
              </a:rPr>
              <a:t>- Captured using mic and sent to STT (Whisper AI)</a:t>
            </a:r>
          </a:p>
          <a:p>
            <a:pPr algn="l"/>
            <a:endParaRPr lang="en-US" sz="9600" dirty="0">
              <a:latin typeface="Times New Roman" panose="02020603050405020304" pitchFamily="18" charset="0"/>
              <a:cs typeface="Times New Roman" panose="02020603050405020304" pitchFamily="18" charset="0"/>
            </a:endParaRPr>
          </a:p>
          <a:p>
            <a:pPr algn="l"/>
            <a:r>
              <a:rPr lang="en-US" sz="9600" b="1" dirty="0">
                <a:latin typeface="Times New Roman" panose="02020603050405020304" pitchFamily="18" charset="0"/>
                <a:cs typeface="Times New Roman" panose="02020603050405020304" pitchFamily="18" charset="0"/>
              </a:rPr>
              <a:t>2. Preprocessing Agent</a:t>
            </a:r>
          </a:p>
          <a:p>
            <a:pPr algn="l"/>
            <a:r>
              <a:rPr lang="en-US" sz="9600" dirty="0">
                <a:latin typeface="Times New Roman" panose="02020603050405020304" pitchFamily="18" charset="0"/>
                <a:cs typeface="Times New Roman" panose="02020603050405020304" pitchFamily="18" charset="0"/>
              </a:rPr>
              <a:t>- Converts speech to text</a:t>
            </a:r>
          </a:p>
          <a:p>
            <a:pPr algn="l"/>
            <a:r>
              <a:rPr lang="en-US" sz="9600" dirty="0">
                <a:latin typeface="Times New Roman" panose="02020603050405020304" pitchFamily="18" charset="0"/>
                <a:cs typeface="Times New Roman" panose="02020603050405020304" pitchFamily="18" charset="0"/>
              </a:rPr>
              <a:t>- Extracts emotional cues (</a:t>
            </a:r>
            <a:r>
              <a:rPr lang="en-US" sz="9600" dirty="0" err="1">
                <a:latin typeface="Times New Roman" panose="02020603050405020304" pitchFamily="18" charset="0"/>
                <a:cs typeface="Times New Roman" panose="02020603050405020304" pitchFamily="18" charset="0"/>
              </a:rPr>
              <a:t>Librosa</a:t>
            </a:r>
            <a:r>
              <a:rPr lang="en-US" sz="9600" dirty="0">
                <a:latin typeface="Times New Roman" panose="02020603050405020304" pitchFamily="18" charset="0"/>
                <a:cs typeface="Times New Roman" panose="02020603050405020304" pitchFamily="18" charset="0"/>
              </a:rPr>
              <a:t>, MFCC)</a:t>
            </a:r>
          </a:p>
          <a:p>
            <a:pPr algn="l"/>
            <a:r>
              <a:rPr lang="en-US" sz="9600" dirty="0">
                <a:latin typeface="Times New Roman" panose="02020603050405020304" pitchFamily="18" charset="0"/>
                <a:cs typeface="Times New Roman" panose="02020603050405020304" pitchFamily="18" charset="0"/>
              </a:rPr>
              <a:t>- Analyzes tone + keywords using NLP (</a:t>
            </a:r>
            <a:r>
              <a:rPr lang="en-US" sz="9600" dirty="0" err="1">
                <a:latin typeface="Times New Roman" panose="02020603050405020304" pitchFamily="18" charset="0"/>
                <a:cs typeface="Times New Roman" panose="02020603050405020304" pitchFamily="18" charset="0"/>
              </a:rPr>
              <a:t>spaCy</a:t>
            </a:r>
            <a:r>
              <a:rPr lang="en-US" sz="9600" dirty="0">
                <a:latin typeface="Times New Roman" panose="02020603050405020304" pitchFamily="18" charset="0"/>
                <a:cs typeface="Times New Roman" panose="02020603050405020304" pitchFamily="18" charset="0"/>
              </a:rPr>
              <a:t>, </a:t>
            </a:r>
            <a:r>
              <a:rPr lang="en-US" sz="9600" dirty="0" err="1">
                <a:latin typeface="Times New Roman" panose="02020603050405020304" pitchFamily="18" charset="0"/>
                <a:cs typeface="Times New Roman" panose="02020603050405020304" pitchFamily="18" charset="0"/>
              </a:rPr>
              <a:t>RoBERTa</a:t>
            </a:r>
            <a:r>
              <a:rPr lang="en-US" sz="9600" dirty="0">
                <a:latin typeface="Times New Roman" panose="02020603050405020304" pitchFamily="18" charset="0"/>
                <a:cs typeface="Times New Roman" panose="02020603050405020304" pitchFamily="18" charset="0"/>
              </a:rPr>
              <a:t>)</a:t>
            </a:r>
          </a:p>
          <a:p>
            <a:pPr algn="l"/>
            <a:endParaRPr lang="en-US" sz="9600" dirty="0">
              <a:latin typeface="Times New Roman" panose="02020603050405020304" pitchFamily="18" charset="0"/>
              <a:cs typeface="Times New Roman" panose="02020603050405020304" pitchFamily="18" charset="0"/>
            </a:endParaRPr>
          </a:p>
          <a:p>
            <a:pPr algn="l"/>
            <a:r>
              <a:rPr lang="en-US" sz="9600" b="1" dirty="0">
                <a:latin typeface="Times New Roman" panose="02020603050405020304" pitchFamily="18" charset="0"/>
                <a:cs typeface="Times New Roman" panose="02020603050405020304" pitchFamily="18" charset="0"/>
              </a:rPr>
              <a:t>3. Orchestrator (Supervisor Agent)</a:t>
            </a:r>
          </a:p>
          <a:p>
            <a:pPr algn="l"/>
            <a:r>
              <a:rPr lang="en-US" sz="9600" dirty="0">
                <a:latin typeface="Times New Roman" panose="02020603050405020304" pitchFamily="18" charset="0"/>
                <a:cs typeface="Times New Roman" panose="02020603050405020304" pitchFamily="18" charset="0"/>
              </a:rPr>
              <a:t>- Receives structured input</a:t>
            </a:r>
          </a:p>
          <a:p>
            <a:pPr algn="l"/>
            <a:r>
              <a:rPr lang="en-US" sz="9600" dirty="0">
                <a:latin typeface="Times New Roman" panose="02020603050405020304" pitchFamily="18" charset="0"/>
                <a:cs typeface="Times New Roman" panose="02020603050405020304" pitchFamily="18" charset="0"/>
              </a:rPr>
              <a:t>- Assesses learner state</a:t>
            </a:r>
          </a:p>
          <a:p>
            <a:pPr algn="l"/>
            <a:r>
              <a:rPr lang="en-US" sz="9600" dirty="0">
                <a:latin typeface="Times New Roman" panose="02020603050405020304" pitchFamily="18" charset="0"/>
                <a:cs typeface="Times New Roman" panose="02020603050405020304" pitchFamily="18" charset="0"/>
              </a:rPr>
              <a:t>- Routes to appropriate agent(s)</a:t>
            </a:r>
          </a:p>
          <a:p>
            <a:pPr algn="l"/>
            <a:endParaRPr lang="en-IN" sz="9600" dirty="0">
              <a:latin typeface="Times New Roman" panose="02020603050405020304" pitchFamily="18" charset="0"/>
              <a:cs typeface="Times New Roman" panose="02020603050405020304" pitchFamily="18" charset="0"/>
            </a:endParaRPr>
          </a:p>
        </p:txBody>
      </p:sp>
      <p:pic>
        <p:nvPicPr>
          <p:cNvPr id="1026" name="Picture 2" descr="Anna Universit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08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C15F2-5FC2-CA3A-A540-D7A5937D6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8B88B-420F-93CC-215C-23FBD5D857B4}"/>
              </a:ext>
            </a:extLst>
          </p:cNvPr>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METHODOLOGY</a:t>
            </a:r>
          </a:p>
        </p:txBody>
      </p:sp>
      <p:sp>
        <p:nvSpPr>
          <p:cNvPr id="3" name="Subtitle 2">
            <a:extLst>
              <a:ext uri="{FF2B5EF4-FFF2-40B4-BE49-F238E27FC236}">
                <a16:creationId xmlns:a16="http://schemas.microsoft.com/office/drawing/2014/main" id="{0CD08407-EC12-0881-D106-41D20D5CCCFD}"/>
              </a:ext>
            </a:extLst>
          </p:cNvPr>
          <p:cNvSpPr>
            <a:spLocks noGrp="1"/>
          </p:cNvSpPr>
          <p:nvPr>
            <p:ph type="subTitle" idx="1"/>
          </p:nvPr>
        </p:nvSpPr>
        <p:spPr>
          <a:xfrm>
            <a:off x="1497106" y="1703293"/>
            <a:ext cx="4715435" cy="3033482"/>
          </a:xfrm>
        </p:spPr>
        <p:txBody>
          <a:bodyPr>
            <a:noAutofit/>
          </a:bodyPr>
          <a:lstStyle/>
          <a:p>
            <a:pPr algn="l"/>
            <a:r>
              <a:rPr lang="en-IN" sz="1800" b="1" dirty="0">
                <a:latin typeface="Times New Roman" panose="02020603050405020304" pitchFamily="18" charset="0"/>
                <a:cs typeface="Times New Roman" panose="02020603050405020304" pitchFamily="18" charset="0"/>
              </a:rPr>
              <a:t>4. Multi-Agent System</a:t>
            </a:r>
          </a:p>
          <a:p>
            <a:pPr algn="l"/>
            <a:r>
              <a:rPr lang="en-IN" sz="1800" dirty="0">
                <a:latin typeface="Times New Roman" panose="02020603050405020304" pitchFamily="18" charset="0"/>
                <a:cs typeface="Times New Roman" panose="02020603050405020304" pitchFamily="18" charset="0"/>
              </a:rPr>
              <a:t>- Pedagogical Agent: RAG-based explanations</a:t>
            </a:r>
          </a:p>
          <a:p>
            <a:pPr algn="l"/>
            <a:r>
              <a:rPr lang="en-IN" sz="1800" dirty="0">
                <a:latin typeface="Times New Roman" panose="02020603050405020304" pitchFamily="18" charset="0"/>
                <a:cs typeface="Times New Roman" panose="02020603050405020304" pitchFamily="18" charset="0"/>
              </a:rPr>
              <a:t>- Motivational Agent: Encouragement based on emotion</a:t>
            </a:r>
          </a:p>
          <a:p>
            <a:pPr algn="l"/>
            <a:r>
              <a:rPr lang="en-IN" sz="1800" dirty="0">
                <a:latin typeface="Times New Roman" panose="02020603050405020304" pitchFamily="18" charset="0"/>
                <a:cs typeface="Times New Roman" panose="02020603050405020304" pitchFamily="18" charset="0"/>
              </a:rPr>
              <a:t>- Cognitive Strategy Agent: Pomodoro, prioritization</a:t>
            </a:r>
          </a:p>
          <a:p>
            <a:pPr algn="l"/>
            <a:r>
              <a:rPr lang="en-IN" sz="1800" dirty="0">
                <a:latin typeface="Times New Roman" panose="02020603050405020304" pitchFamily="18" charset="0"/>
                <a:cs typeface="Times New Roman" panose="02020603050405020304" pitchFamily="18" charset="0"/>
              </a:rPr>
              <a:t>- Meta-Cognitive Agent: Self-monitoring tactics</a:t>
            </a:r>
          </a:p>
          <a:p>
            <a:pPr algn="l"/>
            <a:r>
              <a:rPr lang="en-IN" sz="1800" dirty="0">
                <a:latin typeface="Times New Roman" panose="02020603050405020304" pitchFamily="18" charset="0"/>
                <a:cs typeface="Times New Roman" panose="02020603050405020304" pitchFamily="18" charset="0"/>
              </a:rPr>
              <a:t>- Engagement Agent: Re-engagement logic</a:t>
            </a:r>
          </a:p>
          <a:p>
            <a:pPr algn="l"/>
            <a:endParaRPr lang="en-IN" sz="1800" dirty="0">
              <a:latin typeface="Times New Roman" panose="02020603050405020304" pitchFamily="18" charset="0"/>
              <a:cs typeface="Times New Roman" panose="02020603050405020304" pitchFamily="18" charset="0"/>
            </a:endParaRPr>
          </a:p>
          <a:p>
            <a:pPr algn="l"/>
            <a:r>
              <a:rPr lang="en-IN" sz="1800" b="1" dirty="0">
                <a:latin typeface="Times New Roman" panose="02020603050405020304" pitchFamily="18" charset="0"/>
                <a:cs typeface="Times New Roman" panose="02020603050405020304" pitchFamily="18" charset="0"/>
              </a:rPr>
              <a:t>5. RAG + Teacher Model</a:t>
            </a:r>
          </a:p>
          <a:p>
            <a:pPr algn="l"/>
            <a:r>
              <a:rPr lang="en-IN" sz="1800" dirty="0">
                <a:latin typeface="Times New Roman" panose="02020603050405020304" pitchFamily="18" charset="0"/>
                <a:cs typeface="Times New Roman" panose="02020603050405020304" pitchFamily="18" charset="0"/>
              </a:rPr>
              <a:t>- Retrieves textbook data + diagrams</a:t>
            </a:r>
          </a:p>
          <a:p>
            <a:pPr algn="l"/>
            <a:r>
              <a:rPr lang="en-IN" sz="1800" dirty="0">
                <a:latin typeface="Times New Roman" panose="02020603050405020304" pitchFamily="18" charset="0"/>
                <a:cs typeface="Times New Roman" panose="02020603050405020304" pitchFamily="18" charset="0"/>
              </a:rPr>
              <a:t>- LLM creates teacher-style response</a:t>
            </a:r>
          </a:p>
          <a:p>
            <a:pPr algn="l"/>
            <a:endParaRPr lang="en-IN" sz="1600" dirty="0"/>
          </a:p>
          <a:p>
            <a:pPr algn="l"/>
            <a:endParaRPr lang="en-IN" sz="1600" dirty="0"/>
          </a:p>
        </p:txBody>
      </p:sp>
      <p:pic>
        <p:nvPicPr>
          <p:cNvPr id="1026" name="Picture 2" descr="Anna University - Wikipedia">
            <a:extLst>
              <a:ext uri="{FF2B5EF4-FFF2-40B4-BE49-F238E27FC236}">
                <a16:creationId xmlns:a16="http://schemas.microsoft.com/office/drawing/2014/main" id="{9645B64C-64DB-A5F0-6AD7-E4D9D82790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23F2C1CD-8643-345B-F678-B8C40A8744B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236DD96-6490-FD3A-23E7-C5AC71909BFF}"/>
              </a:ext>
            </a:extLst>
          </p:cNvPr>
          <p:cNvSpPr txBox="1"/>
          <p:nvPr/>
        </p:nvSpPr>
        <p:spPr>
          <a:xfrm>
            <a:off x="6934873" y="1813172"/>
            <a:ext cx="4545105" cy="1754326"/>
          </a:xfrm>
          <a:prstGeom prst="rect">
            <a:avLst/>
          </a:prstGeom>
          <a:noFill/>
        </p:spPr>
        <p:txBody>
          <a:bodyPr wrap="square" rtlCol="0">
            <a:spAutoFit/>
          </a:bodyPr>
          <a:lstStyle/>
          <a:p>
            <a:pPr algn="l"/>
            <a:r>
              <a:rPr lang="en-IN" b="1" dirty="0">
                <a:latin typeface="Times New Roman" panose="02020603050405020304" pitchFamily="18" charset="0"/>
                <a:cs typeface="Times New Roman" panose="02020603050405020304" pitchFamily="18" charset="0"/>
              </a:rPr>
              <a:t>6. Output Response Layer</a:t>
            </a:r>
          </a:p>
          <a:p>
            <a:pPr algn="l"/>
            <a:r>
              <a:rPr lang="en-IN" dirty="0">
                <a:latin typeface="Times New Roman" panose="02020603050405020304" pitchFamily="18" charset="0"/>
                <a:cs typeface="Times New Roman" panose="02020603050405020304" pitchFamily="18" charset="0"/>
              </a:rPr>
              <a:t>- Converts to speech (GTTS / </a:t>
            </a:r>
            <a:r>
              <a:rPr lang="en-IN" dirty="0" err="1">
                <a:latin typeface="Times New Roman" panose="02020603050405020304" pitchFamily="18" charset="0"/>
                <a:cs typeface="Times New Roman" panose="02020603050405020304" pitchFamily="18" charset="0"/>
              </a:rPr>
              <a:t>Tacotron</a:t>
            </a:r>
            <a:r>
              <a:rPr lang="en-IN" dirty="0">
                <a:latin typeface="Times New Roman" panose="02020603050405020304" pitchFamily="18" charset="0"/>
                <a:cs typeface="Times New Roman" panose="02020603050405020304" pitchFamily="18" charset="0"/>
              </a:rPr>
              <a:t>)</a:t>
            </a:r>
          </a:p>
          <a:p>
            <a:pPr algn="l"/>
            <a:r>
              <a:rPr lang="en-IN" dirty="0">
                <a:latin typeface="Times New Roman" panose="02020603050405020304" pitchFamily="18" charset="0"/>
                <a:cs typeface="Times New Roman" panose="02020603050405020304" pitchFamily="18" charset="0"/>
              </a:rPr>
              <a:t>- Visual + audio sent to student interface</a:t>
            </a:r>
          </a:p>
          <a:p>
            <a:pPr algn="l"/>
            <a:endParaRPr lang="en-IN" dirty="0">
              <a:latin typeface="Times New Roman" panose="02020603050405020304" pitchFamily="18" charset="0"/>
              <a:cs typeface="Times New Roman" panose="02020603050405020304" pitchFamily="18" charset="0"/>
            </a:endParaRPr>
          </a:p>
          <a:p>
            <a:pPr algn="l"/>
            <a:r>
              <a:rPr lang="en-IN" b="1" dirty="0">
                <a:latin typeface="Times New Roman" panose="02020603050405020304" pitchFamily="18" charset="0"/>
                <a:cs typeface="Times New Roman" panose="02020603050405020304" pitchFamily="18" charset="0"/>
              </a:rPr>
              <a:t>7. Feedback Loop</a:t>
            </a:r>
          </a:p>
          <a:p>
            <a:pPr algn="l"/>
            <a:r>
              <a:rPr lang="en-IN" dirty="0">
                <a:latin typeface="Times New Roman" panose="02020603050405020304" pitchFamily="18" charset="0"/>
                <a:cs typeface="Times New Roman" panose="02020603050405020304" pitchFamily="18" charset="0"/>
              </a:rPr>
              <a:t>- Tracks feedback, updates learner profile</a:t>
            </a:r>
          </a:p>
        </p:txBody>
      </p:sp>
    </p:spTree>
    <p:extLst>
      <p:ext uri="{BB962C8B-B14F-4D97-AF65-F5344CB8AC3E}">
        <p14:creationId xmlns:p14="http://schemas.microsoft.com/office/powerpoint/2010/main" val="3312762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40067-565F-AAC5-F6BB-C08315ADD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38A0F-7431-EFCE-3238-52A0BECF6C9C}"/>
              </a:ext>
            </a:extLst>
          </p:cNvPr>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METHODOLOGY</a:t>
            </a:r>
          </a:p>
        </p:txBody>
      </p:sp>
      <p:sp>
        <p:nvSpPr>
          <p:cNvPr id="3" name="Subtitle 2">
            <a:extLst>
              <a:ext uri="{FF2B5EF4-FFF2-40B4-BE49-F238E27FC236}">
                <a16:creationId xmlns:a16="http://schemas.microsoft.com/office/drawing/2014/main" id="{58176C19-C3CE-EEDE-D345-60E7DCC9A1A6}"/>
              </a:ext>
            </a:extLst>
          </p:cNvPr>
          <p:cNvSpPr>
            <a:spLocks noGrp="1"/>
          </p:cNvSpPr>
          <p:nvPr>
            <p:ph type="subTitle" idx="1"/>
          </p:nvPr>
        </p:nvSpPr>
        <p:spPr>
          <a:xfrm>
            <a:off x="1048871" y="1174376"/>
            <a:ext cx="10399058" cy="3033482"/>
          </a:xfrm>
        </p:spPr>
        <p:txBody>
          <a:bodyPr>
            <a:noAutofit/>
          </a:bodyPr>
          <a:lstStyle/>
          <a:p>
            <a:pPr algn="l"/>
            <a:r>
              <a:rPr lang="en-US" b="1" dirty="0">
                <a:latin typeface="Times New Roman" panose="02020603050405020304" pitchFamily="18" charset="0"/>
                <a:cs typeface="Times New Roman" panose="02020603050405020304" pitchFamily="18" charset="0"/>
              </a:rPr>
              <a:t>			AI Engine – Core Functionalities</a:t>
            </a:r>
          </a:p>
          <a:p>
            <a:pPr algn="l">
              <a:buNone/>
            </a:pPr>
            <a:r>
              <a:rPr lang="en-US" b="1" dirty="0"/>
              <a:t>Adaptive Study Schedule Generator (CBA‑Driven)</a:t>
            </a:r>
          </a:p>
          <a:p>
            <a:pPr algn="l">
              <a:buFont typeface="Arial" panose="020B0604020202020204" pitchFamily="34" charset="0"/>
              <a:buChar char="•"/>
            </a:pPr>
            <a:r>
              <a:rPr lang="en-US" b="1" dirty="0"/>
              <a:t>Dynamic Scheduling:</a:t>
            </a:r>
            <a:br>
              <a:rPr lang="en-US" dirty="0"/>
            </a:br>
            <a:r>
              <a:rPr lang="en-US" dirty="0"/>
              <a:t>Creates personalized study plans based on each student’s Cognitive Load Index, Error Frequency, and time availability.</a:t>
            </a:r>
          </a:p>
          <a:p>
            <a:pPr algn="l">
              <a:buFont typeface="Arial" panose="020B0604020202020204" pitchFamily="34" charset="0"/>
              <a:buChar char="•"/>
            </a:pPr>
            <a:r>
              <a:rPr lang="en-US" b="1" dirty="0"/>
              <a:t>Iterative Refinement:</a:t>
            </a:r>
            <a:br>
              <a:rPr lang="en-US" dirty="0"/>
            </a:br>
            <a:r>
              <a:rPr lang="en-US" dirty="0"/>
              <a:t>Instead of a generic reinforcement learning loop, the system </a:t>
            </a:r>
            <a:r>
              <a:rPr lang="en-US" i="1" dirty="0"/>
              <a:t>continuously</a:t>
            </a:r>
            <a:r>
              <a:rPr lang="en-US" dirty="0"/>
              <a:t> re-checks CBA metrics (e.g., engagement, fatigue) to adjust task order, break intervals, and difficulty levels.</a:t>
            </a:r>
          </a:p>
          <a:p>
            <a:pPr algn="l">
              <a:buFont typeface="Arial" panose="020B0604020202020204" pitchFamily="34" charset="0"/>
              <a:buChar char="•"/>
            </a:pPr>
            <a:r>
              <a:rPr lang="en-US" b="1" dirty="0"/>
              <a:t>Fatigue &amp; Confidence Adjustments:</a:t>
            </a:r>
            <a:br>
              <a:rPr lang="en-US" dirty="0"/>
            </a:br>
            <a:r>
              <a:rPr lang="en-US" dirty="0"/>
              <a:t>If a student’s Fatigue Index is high, the system slots in lighter or motivational tasks. If the Confidence Score is low, it schedules reviews of foundational material.</a:t>
            </a:r>
          </a:p>
        </p:txBody>
      </p:sp>
      <p:pic>
        <p:nvPicPr>
          <p:cNvPr id="1026" name="Picture 2" descr="Anna University - Wikipedia">
            <a:extLst>
              <a:ext uri="{FF2B5EF4-FFF2-40B4-BE49-F238E27FC236}">
                <a16:creationId xmlns:a16="http://schemas.microsoft.com/office/drawing/2014/main" id="{B55175D5-8994-76BA-58E8-937940F715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01C3880D-9F4C-8885-D5B2-CF5F1C46E0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347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65076-8516-6806-2558-6B8EE3904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9974F-6855-A89F-19A5-0486B8302164}"/>
              </a:ext>
            </a:extLst>
          </p:cNvPr>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METHODOLOGY</a:t>
            </a:r>
          </a:p>
        </p:txBody>
      </p:sp>
      <p:sp>
        <p:nvSpPr>
          <p:cNvPr id="3" name="Subtitle 2">
            <a:extLst>
              <a:ext uri="{FF2B5EF4-FFF2-40B4-BE49-F238E27FC236}">
                <a16:creationId xmlns:a16="http://schemas.microsoft.com/office/drawing/2014/main" id="{CA1F6747-B7E6-0D0F-D41C-C592EA7C32B3}"/>
              </a:ext>
            </a:extLst>
          </p:cNvPr>
          <p:cNvSpPr>
            <a:spLocks noGrp="1"/>
          </p:cNvSpPr>
          <p:nvPr>
            <p:ph type="subTitle" idx="1"/>
          </p:nvPr>
        </p:nvSpPr>
        <p:spPr>
          <a:xfrm>
            <a:off x="1048871" y="1174376"/>
            <a:ext cx="10399058" cy="3033482"/>
          </a:xfrm>
        </p:spPr>
        <p:txBody>
          <a:bodyPr>
            <a:noAutofit/>
          </a:bodyPr>
          <a:lstStyle/>
          <a:p>
            <a:pPr algn="l"/>
            <a:r>
              <a:rPr lang="en-US" b="1" dirty="0">
                <a:latin typeface="Times New Roman" panose="02020603050405020304" pitchFamily="18" charset="0"/>
                <a:cs typeface="Times New Roman" panose="02020603050405020304" pitchFamily="18" charset="0"/>
              </a:rPr>
              <a:t>			AI Engine – Core Functionalities</a:t>
            </a:r>
          </a:p>
          <a:p>
            <a:pPr algn="l">
              <a:buNone/>
            </a:pPr>
            <a:r>
              <a:rPr lang="en-US" b="1" dirty="0"/>
              <a:t>CBA‑Based Task Prioritization</a:t>
            </a:r>
          </a:p>
          <a:p>
            <a:pPr algn="l">
              <a:buFont typeface="Arial" panose="020B0604020202020204" pitchFamily="34" charset="0"/>
              <a:buChar char="•"/>
            </a:pPr>
            <a:r>
              <a:rPr lang="en-US" b="1" dirty="0"/>
              <a:t>Behavioral Insights:</a:t>
            </a:r>
            <a:br>
              <a:rPr lang="en-US" dirty="0"/>
            </a:br>
            <a:r>
              <a:rPr lang="en-US" dirty="0"/>
              <a:t>Replaces the simple “urgent vs. important” matrix with </a:t>
            </a:r>
            <a:r>
              <a:rPr lang="en-US" i="1" dirty="0"/>
              <a:t>CBA metrics</a:t>
            </a:r>
            <a:r>
              <a:rPr lang="en-US" dirty="0"/>
              <a:t>. For example, if Conceptual Gap Probability is high on certain tasks, the system flags them as </a:t>
            </a:r>
            <a:r>
              <a:rPr lang="en-US" i="1" dirty="0"/>
              <a:t>high priority</a:t>
            </a:r>
            <a:r>
              <a:rPr lang="en-US" dirty="0"/>
              <a:t>—even if they aren’t “urgent” in a classical sense.</a:t>
            </a:r>
          </a:p>
          <a:p>
            <a:pPr algn="l">
              <a:buFont typeface="Arial" panose="020B0604020202020204" pitchFamily="34" charset="0"/>
              <a:buChar char="•"/>
            </a:pPr>
            <a:r>
              <a:rPr lang="en-US" b="1" dirty="0"/>
              <a:t>Personalized Path:</a:t>
            </a:r>
            <a:br>
              <a:rPr lang="en-US" dirty="0"/>
            </a:br>
            <a:r>
              <a:rPr lang="en-US" dirty="0"/>
              <a:t>Tasks that align with a student’s Growth Mindset Index (GMI) or show potential for big learning gains are given top priority, ensuring each session tackles the </a:t>
            </a:r>
            <a:r>
              <a:rPr lang="en-US" i="1" dirty="0"/>
              <a:t>most impactful</a:t>
            </a:r>
            <a:r>
              <a:rPr lang="en-US" dirty="0"/>
              <a:t> areas first.</a:t>
            </a:r>
          </a:p>
          <a:p>
            <a:pPr algn="l">
              <a:buFont typeface="Arial" panose="020B0604020202020204" pitchFamily="34" charset="0"/>
              <a:buChar char="•"/>
            </a:pPr>
            <a:r>
              <a:rPr lang="en-US" b="1" dirty="0"/>
              <a:t>Proactive Intervention:</a:t>
            </a:r>
            <a:br>
              <a:rPr lang="en-US" dirty="0"/>
            </a:br>
            <a:r>
              <a:rPr lang="en-US" dirty="0"/>
              <a:t>Detects patterns like repeated errors or slipping confidence to re-prioritize tasks immediately and prevent burnout.</a:t>
            </a:r>
          </a:p>
        </p:txBody>
      </p:sp>
      <p:pic>
        <p:nvPicPr>
          <p:cNvPr id="1026" name="Picture 2" descr="Anna University - Wikipedia">
            <a:extLst>
              <a:ext uri="{FF2B5EF4-FFF2-40B4-BE49-F238E27FC236}">
                <a16:creationId xmlns:a16="http://schemas.microsoft.com/office/drawing/2014/main" id="{1353C6A4-C559-CAD8-64F5-DC533E3FA7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F7E22747-A040-6895-A348-CB55139CC6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499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842DD-5961-DD63-AF01-85ABBA869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F8F85-4E0F-366F-E43D-0787D06D460C}"/>
              </a:ext>
            </a:extLst>
          </p:cNvPr>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METHODOLOGY</a:t>
            </a:r>
          </a:p>
        </p:txBody>
      </p:sp>
      <p:sp>
        <p:nvSpPr>
          <p:cNvPr id="3" name="Subtitle 2">
            <a:extLst>
              <a:ext uri="{FF2B5EF4-FFF2-40B4-BE49-F238E27FC236}">
                <a16:creationId xmlns:a16="http://schemas.microsoft.com/office/drawing/2014/main" id="{CA24A1D0-291C-E5C2-6418-32B7BA8B9196}"/>
              </a:ext>
            </a:extLst>
          </p:cNvPr>
          <p:cNvSpPr>
            <a:spLocks noGrp="1"/>
          </p:cNvSpPr>
          <p:nvPr>
            <p:ph type="subTitle" idx="1"/>
          </p:nvPr>
        </p:nvSpPr>
        <p:spPr>
          <a:xfrm>
            <a:off x="1048871" y="1174376"/>
            <a:ext cx="10399058" cy="3033482"/>
          </a:xfrm>
        </p:spPr>
        <p:txBody>
          <a:bodyPr>
            <a:noAutofit/>
          </a:bodyPr>
          <a:lstStyle/>
          <a:p>
            <a:pPr algn="l"/>
            <a:r>
              <a:rPr lang="en-US" sz="2800" b="1" dirty="0"/>
              <a:t>Output and Feedback Mechanism</a:t>
            </a:r>
            <a:endParaRPr lang="en-US" sz="2800" dirty="0"/>
          </a:p>
          <a:p>
            <a:pPr algn="l">
              <a:buFont typeface="Arial" panose="020B0604020202020204" pitchFamily="34" charset="0"/>
              <a:buChar char="•"/>
            </a:pPr>
            <a:r>
              <a:rPr lang="en-US" sz="2800" b="1" dirty="0"/>
              <a:t>Key Features:</a:t>
            </a:r>
            <a:endParaRPr lang="en-US" sz="2800" dirty="0"/>
          </a:p>
          <a:p>
            <a:pPr marL="742950" lvl="1" indent="-285750" algn="l">
              <a:buFont typeface="Arial" panose="020B0604020202020204" pitchFamily="34" charset="0"/>
              <a:buChar char="•"/>
            </a:pPr>
            <a:r>
              <a:rPr lang="en-US" sz="2400" b="1" dirty="0"/>
              <a:t>Natural-Sounding Responses:</a:t>
            </a:r>
            <a:endParaRPr lang="en-US" sz="2400" dirty="0"/>
          </a:p>
          <a:p>
            <a:pPr marL="1143000" lvl="2" indent="-228600" algn="l">
              <a:buFont typeface="Arial" panose="020B0604020202020204" pitchFamily="34" charset="0"/>
              <a:buChar char="•"/>
            </a:pPr>
            <a:r>
              <a:rPr lang="en-US" sz="2000" dirty="0"/>
              <a:t>Converts AI-generated text into speech using </a:t>
            </a:r>
            <a:r>
              <a:rPr lang="en-US" sz="2000" b="1" dirty="0" err="1"/>
              <a:t>WaveNet</a:t>
            </a:r>
            <a:r>
              <a:rPr lang="en-US" sz="2000" dirty="0"/>
              <a:t>, </a:t>
            </a:r>
            <a:r>
              <a:rPr lang="en-US" sz="2000" b="1" dirty="0" err="1"/>
              <a:t>Tacotron</a:t>
            </a:r>
            <a:r>
              <a:rPr lang="en-US" sz="2000" dirty="0"/>
              <a:t>, or </a:t>
            </a:r>
            <a:r>
              <a:rPr lang="en-US" sz="2000" b="1" dirty="0"/>
              <a:t>GTTS</a:t>
            </a:r>
            <a:r>
              <a:rPr lang="en-US" sz="2000" dirty="0"/>
              <a:t>.</a:t>
            </a:r>
          </a:p>
          <a:p>
            <a:pPr marL="1143000" lvl="2" indent="-228600" algn="l">
              <a:buFont typeface="Arial" panose="020B0604020202020204" pitchFamily="34" charset="0"/>
              <a:buChar char="•"/>
            </a:pPr>
            <a:r>
              <a:rPr lang="en-US" sz="2000" dirty="0"/>
              <a:t>Ensures responses are clear and engaging.</a:t>
            </a:r>
          </a:p>
          <a:p>
            <a:pPr marL="742950" lvl="1" indent="-285750" algn="l">
              <a:buFont typeface="Arial" panose="020B0604020202020204" pitchFamily="34" charset="0"/>
              <a:buChar char="•"/>
            </a:pPr>
            <a:r>
              <a:rPr lang="en-US" sz="2400" b="1" dirty="0"/>
              <a:t>Motivational Prompts:</a:t>
            </a:r>
            <a:endParaRPr lang="en-US" sz="2400" dirty="0"/>
          </a:p>
          <a:p>
            <a:pPr marL="1143000" lvl="2" indent="-228600" algn="l">
              <a:buFont typeface="Arial" panose="020B0604020202020204" pitchFamily="34" charset="0"/>
              <a:buChar char="•"/>
            </a:pPr>
            <a:r>
              <a:rPr lang="en-US" sz="2000" dirty="0"/>
              <a:t>Provides task-based encouragement and emotional support.</a:t>
            </a:r>
          </a:p>
          <a:p>
            <a:pPr marL="1143000" lvl="2" indent="-228600" algn="l">
              <a:buFont typeface="Arial" panose="020B0604020202020204" pitchFamily="34" charset="0"/>
              <a:buChar char="•"/>
            </a:pPr>
            <a:r>
              <a:rPr lang="en-US" sz="2000" dirty="0"/>
              <a:t>Dynamically adjusts suggestions based on progress.</a:t>
            </a:r>
          </a:p>
          <a:p>
            <a:pPr marL="742950" lvl="1" indent="-285750" algn="l">
              <a:buFont typeface="Arial" panose="020B0604020202020204" pitchFamily="34" charset="0"/>
              <a:buChar char="•"/>
            </a:pPr>
            <a:r>
              <a:rPr lang="en-US" sz="2400" b="1" dirty="0"/>
              <a:t>Feedback Loop:</a:t>
            </a:r>
            <a:endParaRPr lang="en-US" sz="2400" dirty="0"/>
          </a:p>
          <a:p>
            <a:pPr marL="1143000" lvl="2" indent="-228600" algn="l">
              <a:buFont typeface="Arial" panose="020B0604020202020204" pitchFamily="34" charset="0"/>
              <a:buChar char="•"/>
            </a:pPr>
            <a:r>
              <a:rPr lang="en-US" sz="2000" dirty="0"/>
              <a:t>Collects user feedback to refine the study schedules, recommendations, and motivational prompts.</a:t>
            </a:r>
          </a:p>
          <a:p>
            <a:pPr marL="1143000" lvl="2" indent="-228600" algn="l">
              <a:buFont typeface="Arial" panose="020B0604020202020204" pitchFamily="34" charset="0"/>
              <a:buChar char="•"/>
            </a:pPr>
            <a:r>
              <a:rPr lang="en-US" sz="2000" dirty="0"/>
              <a:t>Uses reinforcement learning to improve system performance over time.</a:t>
            </a:r>
          </a:p>
          <a:p>
            <a:pPr marL="742950" lvl="1" indent="-285750" algn="l">
              <a:buFont typeface="Arial" panose="020B0604020202020204" pitchFamily="34" charset="0"/>
              <a:buChar char="•"/>
            </a:pPr>
            <a:r>
              <a:rPr lang="en-US" sz="2400" b="1" dirty="0"/>
              <a:t>Privacy Preservation:</a:t>
            </a:r>
            <a:endParaRPr lang="en-US" sz="2400" dirty="0"/>
          </a:p>
          <a:p>
            <a:pPr marL="1143000" lvl="2" indent="-228600" algn="l">
              <a:buFont typeface="Arial" panose="020B0604020202020204" pitchFamily="34" charset="0"/>
              <a:buChar char="•"/>
            </a:pPr>
            <a:r>
              <a:rPr lang="en-US" sz="2000" dirty="0"/>
              <a:t>Implements </a:t>
            </a:r>
            <a:r>
              <a:rPr lang="en-US" sz="2000" b="1" dirty="0"/>
              <a:t>Federated Learning</a:t>
            </a:r>
            <a:r>
              <a:rPr lang="en-US" sz="2000" dirty="0"/>
              <a:t> to keep student data secure while enabling personalized learning.</a:t>
            </a:r>
          </a:p>
        </p:txBody>
      </p:sp>
      <p:pic>
        <p:nvPicPr>
          <p:cNvPr id="1026" name="Picture 2" descr="Anna University - Wikipedia">
            <a:extLst>
              <a:ext uri="{FF2B5EF4-FFF2-40B4-BE49-F238E27FC236}">
                <a16:creationId xmlns:a16="http://schemas.microsoft.com/office/drawing/2014/main" id="{6E2E4978-B110-EBB0-DC48-1C6083B22E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5310945B-3AB7-1E1C-3D02-6BA1BD71A5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219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C6D7-55C7-897D-5395-BD69547D6DB1}"/>
            </a:ext>
          </a:extLst>
        </p:cNvPr>
        <p:cNvGrpSpPr/>
        <p:nvPr/>
      </p:nvGrpSpPr>
      <p:grpSpPr>
        <a:xfrm>
          <a:off x="0" y="0"/>
          <a:ext cx="0" cy="0"/>
          <a:chOff x="0" y="0"/>
          <a:chExt cx="0" cy="0"/>
        </a:xfrm>
      </p:grpSpPr>
      <p:pic>
        <p:nvPicPr>
          <p:cNvPr id="1026" name="Picture 2" descr="Anna University - Wikipedia">
            <a:extLst>
              <a:ext uri="{FF2B5EF4-FFF2-40B4-BE49-F238E27FC236}">
                <a16:creationId xmlns:a16="http://schemas.microsoft.com/office/drawing/2014/main" id="{56156EC9-1AB2-911B-F3B0-9D8C93FB93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96" y="0"/>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863F5B38-C731-4583-A33A-0467B4416B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92DCAAC-8805-61BC-3102-DF8E41610C4A}"/>
              </a:ext>
            </a:extLst>
          </p:cNvPr>
          <p:cNvSpPr txBox="1"/>
          <p:nvPr/>
        </p:nvSpPr>
        <p:spPr>
          <a:xfrm>
            <a:off x="1721224" y="1013951"/>
            <a:ext cx="8717501" cy="107721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System Modules – Multi-Agent Architecture (Part 1)</a:t>
            </a:r>
          </a:p>
        </p:txBody>
      </p:sp>
      <p:sp>
        <p:nvSpPr>
          <p:cNvPr id="11" name="TextBox 10">
            <a:extLst>
              <a:ext uri="{FF2B5EF4-FFF2-40B4-BE49-F238E27FC236}">
                <a16:creationId xmlns:a16="http://schemas.microsoft.com/office/drawing/2014/main" id="{B130AD2A-D502-1F17-9735-8D23D77952CE}"/>
              </a:ext>
            </a:extLst>
          </p:cNvPr>
          <p:cNvSpPr txBox="1"/>
          <p:nvPr/>
        </p:nvSpPr>
        <p:spPr>
          <a:xfrm>
            <a:off x="1293158" y="2274838"/>
            <a:ext cx="5520018"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Voice Capture Module</a:t>
            </a:r>
          </a:p>
          <a:p>
            <a:r>
              <a:rPr lang="en-US" sz="2400" dirty="0">
                <a:latin typeface="Times New Roman" panose="02020603050405020304" pitchFamily="18" charset="0"/>
                <a:cs typeface="Times New Roman" panose="02020603050405020304" pitchFamily="18" charset="0"/>
              </a:rPr>
              <a:t>Captures real-time voice, filters noise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Preprocessing Agent</a:t>
            </a:r>
          </a:p>
          <a:p>
            <a:r>
              <a:rPr lang="en-US" sz="2400" dirty="0">
                <a:latin typeface="Times New Roman" panose="02020603050405020304" pitchFamily="18" charset="0"/>
                <a:cs typeface="Times New Roman" panose="02020603050405020304" pitchFamily="18" charset="0"/>
              </a:rPr>
              <a:t>Speech-to-text, emotion + keyword extraction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Orchestrator (Supervisor)</a:t>
            </a:r>
          </a:p>
          <a:p>
            <a:r>
              <a:rPr lang="en-US" sz="2400" dirty="0">
                <a:latin typeface="Times New Roman" panose="02020603050405020304" pitchFamily="18" charset="0"/>
                <a:cs typeface="Times New Roman" panose="02020603050405020304" pitchFamily="18" charset="0"/>
              </a:rPr>
              <a:t>Routes query to agents based on learner state</a:t>
            </a:r>
          </a:p>
        </p:txBody>
      </p:sp>
      <p:sp>
        <p:nvSpPr>
          <p:cNvPr id="13" name="TextBox 12">
            <a:extLst>
              <a:ext uri="{FF2B5EF4-FFF2-40B4-BE49-F238E27FC236}">
                <a16:creationId xmlns:a16="http://schemas.microsoft.com/office/drawing/2014/main" id="{AF306BA7-24F3-09BC-AFC0-F781B1F14DA3}"/>
              </a:ext>
            </a:extLst>
          </p:cNvPr>
          <p:cNvSpPr txBox="1"/>
          <p:nvPr/>
        </p:nvSpPr>
        <p:spPr>
          <a:xfrm>
            <a:off x="6921150" y="2299535"/>
            <a:ext cx="4453218"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Pedagogical Agent</a:t>
            </a:r>
          </a:p>
          <a:p>
            <a:r>
              <a:rPr lang="en-US" sz="2400" dirty="0">
                <a:latin typeface="Times New Roman" panose="02020603050405020304" pitchFamily="18" charset="0"/>
                <a:cs typeface="Times New Roman" panose="02020603050405020304" pitchFamily="18" charset="0"/>
              </a:rPr>
              <a:t>RAG-based content delivery</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Motivational Agent</a:t>
            </a:r>
          </a:p>
          <a:p>
            <a:r>
              <a:rPr lang="en-US" sz="2400" dirty="0">
                <a:latin typeface="Times New Roman" panose="02020603050405020304" pitchFamily="18" charset="0"/>
                <a:cs typeface="Times New Roman" panose="02020603050405020304" pitchFamily="18" charset="0"/>
              </a:rPr>
              <a:t>Provides real-time encouragement</a:t>
            </a:r>
          </a:p>
        </p:txBody>
      </p:sp>
    </p:spTree>
    <p:extLst>
      <p:ext uri="{BB962C8B-B14F-4D97-AF65-F5344CB8AC3E}">
        <p14:creationId xmlns:p14="http://schemas.microsoft.com/office/powerpoint/2010/main" val="70131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A85FE-B13B-0F2C-B81D-60C12CDA287B}"/>
            </a:ext>
          </a:extLst>
        </p:cNvPr>
        <p:cNvGrpSpPr/>
        <p:nvPr/>
      </p:nvGrpSpPr>
      <p:grpSpPr>
        <a:xfrm>
          <a:off x="0" y="0"/>
          <a:ext cx="0" cy="0"/>
          <a:chOff x="0" y="0"/>
          <a:chExt cx="0" cy="0"/>
        </a:xfrm>
      </p:grpSpPr>
      <p:pic>
        <p:nvPicPr>
          <p:cNvPr id="1026" name="Picture 2" descr="Anna University - Wikipedia">
            <a:extLst>
              <a:ext uri="{FF2B5EF4-FFF2-40B4-BE49-F238E27FC236}">
                <a16:creationId xmlns:a16="http://schemas.microsoft.com/office/drawing/2014/main" id="{D6323D3A-BEDD-4D53-A31D-84EB39C31E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96" y="0"/>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473D69B2-F478-333B-0997-27354970D0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F78BFF-AD2C-3D8E-35F4-E47EF5B21CBA}"/>
              </a:ext>
            </a:extLst>
          </p:cNvPr>
          <p:cNvSpPr txBox="1"/>
          <p:nvPr/>
        </p:nvSpPr>
        <p:spPr>
          <a:xfrm>
            <a:off x="1721224" y="1013951"/>
            <a:ext cx="8717501" cy="107721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System Modules – Multi-Agent Architecture (Part 1)</a:t>
            </a:r>
          </a:p>
        </p:txBody>
      </p:sp>
      <p:sp>
        <p:nvSpPr>
          <p:cNvPr id="11" name="TextBox 10">
            <a:extLst>
              <a:ext uri="{FF2B5EF4-FFF2-40B4-BE49-F238E27FC236}">
                <a16:creationId xmlns:a16="http://schemas.microsoft.com/office/drawing/2014/main" id="{0A29D18D-5020-132F-C351-5BCE7A2B9066}"/>
              </a:ext>
            </a:extLst>
          </p:cNvPr>
          <p:cNvSpPr txBox="1"/>
          <p:nvPr/>
        </p:nvSpPr>
        <p:spPr>
          <a:xfrm>
            <a:off x="1006287" y="2091169"/>
            <a:ext cx="6048936" cy="4401205"/>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 Cognitive Agent</a:t>
            </a:r>
          </a:p>
          <a:p>
            <a:r>
              <a:rPr lang="en-IN" sz="2800" dirty="0">
                <a:latin typeface="Times New Roman" panose="02020603050405020304" pitchFamily="18" charset="0"/>
                <a:cs typeface="Times New Roman" panose="02020603050405020304" pitchFamily="18" charset="0"/>
              </a:rPr>
              <a:t>Applies Pomodoro, adjusts based on fatigue</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Meta-Cognitive Agent</a:t>
            </a:r>
          </a:p>
          <a:p>
            <a:r>
              <a:rPr lang="en-IN" sz="2800" dirty="0">
                <a:latin typeface="Times New Roman" panose="02020603050405020304" pitchFamily="18" charset="0"/>
                <a:cs typeface="Times New Roman" panose="02020603050405020304" pitchFamily="18" charset="0"/>
              </a:rPr>
              <a:t>Offers self-learning strategies</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Engagement Agent</a:t>
            </a:r>
          </a:p>
          <a:p>
            <a:r>
              <a:rPr lang="en-IN" sz="2800" dirty="0">
                <a:latin typeface="Times New Roman" panose="02020603050405020304" pitchFamily="18" charset="0"/>
                <a:cs typeface="Times New Roman" panose="02020603050405020304" pitchFamily="18" charset="0"/>
              </a:rPr>
              <a:t>Detects distraction, keeps learner focused</a:t>
            </a:r>
          </a:p>
        </p:txBody>
      </p:sp>
      <p:sp>
        <p:nvSpPr>
          <p:cNvPr id="13" name="TextBox 12">
            <a:extLst>
              <a:ext uri="{FF2B5EF4-FFF2-40B4-BE49-F238E27FC236}">
                <a16:creationId xmlns:a16="http://schemas.microsoft.com/office/drawing/2014/main" id="{82BF0184-C867-D989-4765-03C0F578FD08}"/>
              </a:ext>
            </a:extLst>
          </p:cNvPr>
          <p:cNvSpPr txBox="1"/>
          <p:nvPr/>
        </p:nvSpPr>
        <p:spPr>
          <a:xfrm>
            <a:off x="6921150" y="2299535"/>
            <a:ext cx="4453218" cy="2677656"/>
          </a:xfrm>
          <a:prstGeom prst="rect">
            <a:avLst/>
          </a:prstGeom>
          <a:no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RAG Module</a:t>
            </a:r>
          </a:p>
          <a:p>
            <a:r>
              <a:rPr lang="en-IN" sz="2400" dirty="0">
                <a:latin typeface="Times New Roman" panose="02020603050405020304" pitchFamily="18" charset="0"/>
                <a:cs typeface="Times New Roman" panose="02020603050405020304" pitchFamily="18" charset="0"/>
              </a:rPr>
              <a:t>Retrieves textbook chunks + diagrams</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Teacher LLM</a:t>
            </a:r>
          </a:p>
          <a:p>
            <a:r>
              <a:rPr lang="en-IN" sz="2400" dirty="0">
                <a:latin typeface="Times New Roman" panose="02020603050405020304" pitchFamily="18" charset="0"/>
                <a:cs typeface="Times New Roman" panose="02020603050405020304" pitchFamily="18" charset="0"/>
              </a:rPr>
              <a:t>Generates engaging explanations</a:t>
            </a:r>
          </a:p>
        </p:txBody>
      </p:sp>
    </p:spTree>
    <p:extLst>
      <p:ext uri="{BB962C8B-B14F-4D97-AF65-F5344CB8AC3E}">
        <p14:creationId xmlns:p14="http://schemas.microsoft.com/office/powerpoint/2010/main" val="59423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7471" y="571313"/>
            <a:ext cx="10515600" cy="1325563"/>
          </a:xfrm>
        </p:spPr>
        <p:txBody>
          <a:bodyPr>
            <a:normAutofit/>
          </a:bodyPr>
          <a:lstStyle/>
          <a:p>
            <a:r>
              <a:rPr sz="3600" dirty="0"/>
              <a:t>System Modules – Multi-Agent Architecture (Part 3)</a:t>
            </a:r>
          </a:p>
        </p:txBody>
      </p:sp>
      <p:sp>
        <p:nvSpPr>
          <p:cNvPr id="3" name="Content Placeholder 2"/>
          <p:cNvSpPr>
            <a:spLocks noGrp="1"/>
          </p:cNvSpPr>
          <p:nvPr>
            <p:ph idx="1"/>
          </p:nvPr>
        </p:nvSpPr>
        <p:spPr/>
        <p:txBody>
          <a:bodyPr/>
          <a:lstStyle/>
          <a:p>
            <a:r>
              <a:rPr dirty="0"/>
              <a:t>🔊 TTS Output Module</a:t>
            </a:r>
          </a:p>
          <a:p>
            <a:r>
              <a:rPr dirty="0"/>
              <a:t>Converts response to speech</a:t>
            </a:r>
          </a:p>
          <a:p>
            <a:endParaRPr dirty="0"/>
          </a:p>
          <a:p>
            <a:r>
              <a:rPr dirty="0"/>
              <a:t>📦 Student Progress Tracker</a:t>
            </a:r>
          </a:p>
          <a:p>
            <a:r>
              <a:rPr dirty="0"/>
              <a:t>Logs interaction, emotion, performance</a:t>
            </a:r>
          </a:p>
          <a:p>
            <a:endParaRPr dirty="0"/>
          </a:p>
          <a:p>
            <a:r>
              <a:rPr dirty="0"/>
              <a:t>☁️ GCP Deployment Stack</a:t>
            </a:r>
          </a:p>
          <a:p>
            <a:r>
              <a:rPr dirty="0"/>
              <a:t>Compute Engine / Cloud Run / Cloud SQL / Firebase</a:t>
            </a:r>
          </a:p>
        </p:txBody>
      </p:sp>
      <p:pic>
        <p:nvPicPr>
          <p:cNvPr id="4" name="Picture 2" descr="Anna University - Wikipedia">
            <a:extLst>
              <a:ext uri="{FF2B5EF4-FFF2-40B4-BE49-F238E27FC236}">
                <a16:creationId xmlns:a16="http://schemas.microsoft.com/office/drawing/2014/main" id="{EF9C60DB-1170-18E0-F8CB-F15475056D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96" y="0"/>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29BAAC60-C5D8-874A-CA91-1ABF69BB0371}"/>
              </a:ext>
            </a:extLst>
          </p:cNvPr>
          <p:cNvPicPr/>
          <p:nvPr/>
        </p:nvPicPr>
        <p:blipFill>
          <a:blip r:embed="rId3"/>
          <a:stretch/>
        </p:blipFill>
        <p:spPr>
          <a:xfrm>
            <a:off x="10438560" y="0"/>
            <a:ext cx="1870920" cy="149652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Shape 1"/>
          <p:cNvSpPr txBox="1"/>
          <p:nvPr/>
        </p:nvSpPr>
        <p:spPr>
          <a:xfrm>
            <a:off x="2559960" y="264600"/>
            <a:ext cx="6810480" cy="117540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ALGORITHM/ TECHNIQUES/ TOOLS USED</a:t>
            </a:r>
            <a:endParaRPr lang="en-US" sz="3600" b="0" strike="noStrike" spc="-1">
              <a:solidFill>
                <a:srgbClr val="000000"/>
              </a:solidFill>
              <a:latin typeface="Calibri"/>
            </a:endParaRPr>
          </a:p>
        </p:txBody>
      </p:sp>
      <p:sp>
        <p:nvSpPr>
          <p:cNvPr id="74" name="TextShape 2"/>
          <p:cNvSpPr txBox="1"/>
          <p:nvPr/>
        </p:nvSpPr>
        <p:spPr>
          <a:xfrm>
            <a:off x="374892" y="1871662"/>
            <a:ext cx="5714639" cy="4237086"/>
          </a:xfrm>
          <a:prstGeom prst="rect">
            <a:avLst/>
          </a:prstGeom>
          <a:noFill/>
          <a:ln>
            <a:noFill/>
          </a:ln>
        </p:spPr>
        <p:txBody>
          <a:bodyPr lIns="91440" tIns="45720" rIns="91440" bIns="45720" anchor="t">
            <a:normAutofit fontScale="62500" lnSpcReduction="20000"/>
          </a:bodyPr>
          <a:lstStyle/>
          <a:p>
            <a:pPr>
              <a:lnSpc>
                <a:spcPct val="90000"/>
              </a:lnSpc>
              <a:spcBef>
                <a:spcPts val="1001"/>
              </a:spcBef>
            </a:pPr>
            <a:r>
              <a:rPr lang="en-US" sz="2400" b="0" strike="noStrike" spc="-1" dirty="0">
                <a:solidFill>
                  <a:srgbClr val="000000"/>
                </a:solidFill>
                <a:latin typeface="Calibri"/>
              </a:rPr>
              <a:t> </a:t>
            </a:r>
            <a:endParaRPr lang="en-US" sz="2400" b="0" strike="noStrike" spc="-1" dirty="0">
              <a:latin typeface="Arial"/>
            </a:endParaRPr>
          </a:p>
          <a:p>
            <a:pPr>
              <a:buClr>
                <a:srgbClr val="000000"/>
              </a:buClr>
              <a:buFont typeface="Arial" charset="2"/>
              <a:buChar char="•"/>
            </a:pPr>
            <a:r>
              <a:rPr lang="en-US" sz="2400" b="1" dirty="0">
                <a:latin typeface="Times New Roman"/>
              </a:rPr>
              <a:t>Algorithms and Techniques Used</a:t>
            </a:r>
            <a:endParaRPr lang="en-US" sz="2400">
              <a:latin typeface="Times New Roman"/>
            </a:endParaRPr>
          </a:p>
          <a:p>
            <a:pPr>
              <a:buFont typeface="Arial" charset="2"/>
              <a:buChar char="•"/>
            </a:pPr>
            <a:r>
              <a:rPr lang="en-US" sz="2600" b="1" dirty="0">
                <a:latin typeface="Times New Roman"/>
                <a:ea typeface="+mn-lt"/>
                <a:cs typeface="+mn-lt"/>
              </a:rPr>
              <a:t>Natural Language Processing (NLP)</a:t>
            </a:r>
            <a:endParaRPr lang="en-US" b="1">
              <a:latin typeface="Times New Roman"/>
              <a:ea typeface="+mn-lt"/>
              <a:cs typeface="+mn-lt"/>
            </a:endParaRPr>
          </a:p>
          <a:p>
            <a:pPr lvl="1">
              <a:buFont typeface="Arial" charset="2"/>
              <a:buChar char="•"/>
            </a:pPr>
            <a:r>
              <a:rPr lang="en-US" sz="2600" dirty="0">
                <a:latin typeface="Times New Roman"/>
                <a:ea typeface="+mn-lt"/>
                <a:cs typeface="+mn-lt"/>
              </a:rPr>
              <a:t>Used for understanding and processing user voice commands.</a:t>
            </a:r>
            <a:endParaRPr lang="en-US">
              <a:latin typeface="Times New Roman"/>
            </a:endParaRPr>
          </a:p>
          <a:p>
            <a:pPr lvl="1">
              <a:buFont typeface="Arial" charset="2"/>
              <a:buChar char="•"/>
            </a:pPr>
            <a:r>
              <a:rPr lang="en-US" sz="2600" dirty="0">
                <a:latin typeface="Times New Roman"/>
                <a:ea typeface="+mn-lt"/>
                <a:cs typeface="+mn-lt"/>
              </a:rPr>
              <a:t>Implements models like BERT and </a:t>
            </a:r>
            <a:r>
              <a:rPr lang="en-US" sz="2600" err="1">
                <a:latin typeface="Times New Roman"/>
                <a:ea typeface="+mn-lt"/>
                <a:cs typeface="+mn-lt"/>
              </a:rPr>
              <a:t>SpaCy</a:t>
            </a:r>
            <a:r>
              <a:rPr lang="en-US" sz="2600" dirty="0">
                <a:latin typeface="Times New Roman"/>
                <a:ea typeface="+mn-lt"/>
                <a:cs typeface="+mn-lt"/>
              </a:rPr>
              <a:t> for text analysis.</a:t>
            </a:r>
            <a:endParaRPr lang="en-US">
              <a:latin typeface="Times New Roman"/>
            </a:endParaRPr>
          </a:p>
          <a:p>
            <a:pPr>
              <a:buFont typeface="Arial" charset="2"/>
              <a:buChar char="•"/>
            </a:pPr>
            <a:r>
              <a:rPr lang="en-US" sz="2600" b="1" dirty="0">
                <a:latin typeface="Times New Roman"/>
                <a:ea typeface="+mn-lt"/>
                <a:cs typeface="+mn-lt"/>
              </a:rPr>
              <a:t>Sentiment and Emotion Analysis</a:t>
            </a:r>
            <a:endParaRPr lang="en-US">
              <a:latin typeface="Times New Roman"/>
            </a:endParaRPr>
          </a:p>
          <a:p>
            <a:pPr lvl="1">
              <a:buFont typeface="Arial" charset="2"/>
              <a:buChar char="•"/>
            </a:pPr>
            <a:r>
              <a:rPr lang="en-US" sz="2600" dirty="0">
                <a:latin typeface="Times New Roman"/>
                <a:ea typeface="+mn-lt"/>
                <a:cs typeface="+mn-lt"/>
              </a:rPr>
              <a:t>Uses </a:t>
            </a:r>
            <a:r>
              <a:rPr lang="en-US" sz="2600" b="1" dirty="0">
                <a:latin typeface="Times New Roman"/>
                <a:ea typeface="+mn-lt"/>
                <a:cs typeface="+mn-lt"/>
              </a:rPr>
              <a:t>VADER (Valence Aware Dictionary and </a:t>
            </a:r>
            <a:r>
              <a:rPr lang="en-US" sz="2600" b="1" err="1">
                <a:latin typeface="Times New Roman"/>
                <a:ea typeface="+mn-lt"/>
                <a:cs typeface="+mn-lt"/>
              </a:rPr>
              <a:t>sEntiment</a:t>
            </a:r>
            <a:r>
              <a:rPr lang="en-US" sz="2600" b="1" dirty="0">
                <a:latin typeface="Times New Roman"/>
                <a:ea typeface="+mn-lt"/>
                <a:cs typeface="+mn-lt"/>
              </a:rPr>
              <a:t> Reasoner)</a:t>
            </a:r>
            <a:r>
              <a:rPr lang="en-US" sz="2600" dirty="0">
                <a:latin typeface="Times New Roman"/>
                <a:ea typeface="+mn-lt"/>
                <a:cs typeface="+mn-lt"/>
              </a:rPr>
              <a:t> for text-based sentiment detection.</a:t>
            </a:r>
            <a:endParaRPr lang="en-US">
              <a:latin typeface="Times New Roman"/>
            </a:endParaRPr>
          </a:p>
          <a:p>
            <a:pPr lvl="1">
              <a:buFont typeface="Arial" charset="2"/>
              <a:buChar char="•"/>
            </a:pPr>
            <a:r>
              <a:rPr lang="en-US" sz="2600" b="1" dirty="0">
                <a:latin typeface="Times New Roman"/>
                <a:ea typeface="+mn-lt"/>
                <a:cs typeface="+mn-lt"/>
              </a:rPr>
              <a:t>LIBROSA</a:t>
            </a:r>
            <a:r>
              <a:rPr lang="en-US" sz="2600" dirty="0">
                <a:latin typeface="Times New Roman"/>
                <a:ea typeface="+mn-lt"/>
                <a:cs typeface="+mn-lt"/>
              </a:rPr>
              <a:t> is used for audio-based emotion recognition.</a:t>
            </a:r>
            <a:endParaRPr lang="en-US">
              <a:latin typeface="Times New Roman"/>
            </a:endParaRPr>
          </a:p>
          <a:p>
            <a:pPr>
              <a:buFont typeface="Arial" charset="2"/>
              <a:buChar char="•"/>
            </a:pPr>
            <a:r>
              <a:rPr lang="en-US" sz="2600" b="1" dirty="0">
                <a:latin typeface="Times New Roman"/>
                <a:ea typeface="+mn-lt"/>
                <a:cs typeface="+mn-lt"/>
              </a:rPr>
              <a:t>Task Prioritization – Eisenhower Matrix</a:t>
            </a:r>
            <a:endParaRPr lang="en-US">
              <a:latin typeface="Times New Roman"/>
            </a:endParaRPr>
          </a:p>
          <a:p>
            <a:pPr lvl="1">
              <a:buFont typeface="Arial" charset="2"/>
              <a:buChar char="•"/>
            </a:pPr>
            <a:r>
              <a:rPr lang="en-US" sz="2600" dirty="0">
                <a:latin typeface="Times New Roman"/>
                <a:ea typeface="+mn-lt"/>
                <a:cs typeface="+mn-lt"/>
              </a:rPr>
              <a:t>Categorizes study tasks into urgent vs. important.</a:t>
            </a:r>
            <a:endParaRPr lang="en-US">
              <a:latin typeface="Times New Roman"/>
            </a:endParaRPr>
          </a:p>
          <a:p>
            <a:pPr lvl="1">
              <a:buFont typeface="Arial" charset="2"/>
              <a:buChar char="•"/>
            </a:pPr>
            <a:r>
              <a:rPr lang="en-US" sz="2600" dirty="0">
                <a:latin typeface="Times New Roman"/>
                <a:ea typeface="+mn-lt"/>
                <a:cs typeface="+mn-lt"/>
              </a:rPr>
              <a:t>Helps in managing workload efficiently.</a:t>
            </a:r>
            <a:endParaRPr lang="en-US">
              <a:latin typeface="Times New Roman"/>
            </a:endParaRPr>
          </a:p>
          <a:p>
            <a:pPr>
              <a:buFont typeface="Arial" charset="2"/>
              <a:buChar char="•"/>
            </a:pPr>
            <a:r>
              <a:rPr lang="en-US" sz="2600" b="1" dirty="0">
                <a:latin typeface="Times New Roman"/>
                <a:ea typeface="+mn-lt"/>
                <a:cs typeface="+mn-lt"/>
              </a:rPr>
              <a:t>Speech-to-Text and Text-to-Speech Conversion</a:t>
            </a:r>
            <a:endParaRPr lang="en-US">
              <a:latin typeface="Times New Roman"/>
            </a:endParaRPr>
          </a:p>
          <a:p>
            <a:pPr lvl="1">
              <a:buFont typeface="Arial" charset="2"/>
              <a:buChar char="•"/>
            </a:pPr>
            <a:r>
              <a:rPr lang="en-US" sz="2600" b="1" dirty="0">
                <a:latin typeface="Times New Roman"/>
                <a:ea typeface="+mn-lt"/>
                <a:cs typeface="+mn-lt"/>
              </a:rPr>
              <a:t>GTTS (Google Text-to-Speech)</a:t>
            </a:r>
            <a:r>
              <a:rPr lang="en-US" sz="2600" dirty="0">
                <a:latin typeface="Times New Roman"/>
                <a:ea typeface="+mn-lt"/>
                <a:cs typeface="+mn-lt"/>
              </a:rPr>
              <a:t> for voice output.</a:t>
            </a:r>
            <a:endParaRPr lang="en-US">
              <a:latin typeface="Times New Roman"/>
            </a:endParaRPr>
          </a:p>
          <a:p>
            <a:pPr lvl="1">
              <a:buFont typeface="Arial" charset="2"/>
              <a:buChar char="•"/>
            </a:pPr>
            <a:r>
              <a:rPr lang="en-US" sz="2600" b="1" dirty="0">
                <a:latin typeface="Times New Roman"/>
                <a:ea typeface="+mn-lt"/>
                <a:cs typeface="+mn-lt"/>
              </a:rPr>
              <a:t>Whisper AI</a:t>
            </a:r>
            <a:r>
              <a:rPr lang="en-US" sz="2600" dirty="0">
                <a:latin typeface="Times New Roman"/>
                <a:ea typeface="+mn-lt"/>
                <a:cs typeface="+mn-lt"/>
              </a:rPr>
              <a:t> for converting spoken language into text.</a:t>
            </a:r>
            <a:endParaRPr lang="en-US">
              <a:latin typeface="Times New Roman"/>
            </a:endParaRPr>
          </a:p>
          <a:p>
            <a:pPr>
              <a:buFont typeface="Arial" charset="2"/>
              <a:buChar char="•"/>
            </a:pPr>
            <a:r>
              <a:rPr lang="en-US" sz="2600" b="1" dirty="0">
                <a:latin typeface="Times New Roman"/>
                <a:ea typeface="+mn-lt"/>
                <a:cs typeface="+mn-lt"/>
              </a:rPr>
              <a:t>Pomodoro Technique for Study Management</a:t>
            </a:r>
            <a:endParaRPr lang="en-US">
              <a:latin typeface="Times New Roman"/>
            </a:endParaRPr>
          </a:p>
          <a:p>
            <a:pPr lvl="1">
              <a:buFont typeface="Arial" charset="2"/>
              <a:buChar char="•"/>
            </a:pPr>
            <a:r>
              <a:rPr lang="en-US" sz="2600" dirty="0">
                <a:latin typeface="Times New Roman"/>
                <a:ea typeface="+mn-lt"/>
                <a:cs typeface="+mn-lt"/>
              </a:rPr>
              <a:t>Implements 25-minute focused study sessions with short breaks.</a:t>
            </a:r>
            <a:endParaRPr lang="en-US">
              <a:latin typeface="Times New Roman"/>
            </a:endParaRPr>
          </a:p>
          <a:p>
            <a:pPr lvl="1">
              <a:buFont typeface="Arial" charset="2"/>
              <a:buChar char="•"/>
            </a:pPr>
            <a:r>
              <a:rPr lang="en-US" sz="2600" dirty="0">
                <a:latin typeface="Times New Roman"/>
                <a:ea typeface="+mn-lt"/>
                <a:cs typeface="+mn-lt"/>
              </a:rPr>
              <a:t>Increases concentration and reduces burnout.</a:t>
            </a:r>
            <a:endParaRPr lang="en-US">
              <a:latin typeface="Times New Roman"/>
            </a:endParaRPr>
          </a:p>
          <a:p>
            <a:pPr marL="285750" indent="-285750">
              <a:buClr>
                <a:srgbClr val="000000"/>
              </a:buClr>
              <a:buFont typeface="Arial" charset="2"/>
              <a:buChar char="•"/>
            </a:pPr>
            <a:endParaRPr lang="en-US" sz="2600" b="1" dirty="0">
              <a:latin typeface="Times New Roman"/>
              <a:cs typeface="Arial"/>
            </a:endParaRPr>
          </a:p>
          <a:p>
            <a:pPr>
              <a:buClr>
                <a:srgbClr val="000000"/>
              </a:buClr>
              <a:buFont typeface="Arial" charset="2"/>
              <a:buChar char="•"/>
            </a:pPr>
            <a:endParaRPr lang="en-US" b="1" strike="noStrike" dirty="0">
              <a:latin typeface="TimesNewRomanPSMT_3w"/>
            </a:endParaRPr>
          </a:p>
        </p:txBody>
      </p:sp>
      <p:pic>
        <p:nvPicPr>
          <p:cNvPr id="75" name="Picture 2"/>
          <p:cNvPicPr/>
          <p:nvPr/>
        </p:nvPicPr>
        <p:blipFill>
          <a:blip r:embed="rId2"/>
          <a:stretch/>
        </p:blipFill>
        <p:spPr>
          <a:xfrm>
            <a:off x="66600" y="111240"/>
            <a:ext cx="1337400" cy="1328760"/>
          </a:xfrm>
          <a:prstGeom prst="rect">
            <a:avLst/>
          </a:prstGeom>
          <a:ln>
            <a:noFill/>
          </a:ln>
        </p:spPr>
      </p:pic>
      <p:pic>
        <p:nvPicPr>
          <p:cNvPr id="76" name="Picture 6"/>
          <p:cNvPicPr/>
          <p:nvPr/>
        </p:nvPicPr>
        <p:blipFill>
          <a:blip r:embed="rId3"/>
          <a:stretch/>
        </p:blipFill>
        <p:spPr>
          <a:xfrm>
            <a:off x="10438560" y="0"/>
            <a:ext cx="1870920" cy="1496520"/>
          </a:xfrm>
          <a:prstGeom prst="rect">
            <a:avLst/>
          </a:prstGeom>
          <a:ln>
            <a:noFill/>
          </a:ln>
        </p:spPr>
      </p:pic>
      <p:sp>
        <p:nvSpPr>
          <p:cNvPr id="2" name="TextBox 1">
            <a:extLst>
              <a:ext uri="{FF2B5EF4-FFF2-40B4-BE49-F238E27FC236}">
                <a16:creationId xmlns:a16="http://schemas.microsoft.com/office/drawing/2014/main" id="{EFDA3CCF-4811-34BB-E1C1-0EBD33F2B85E}"/>
              </a:ext>
            </a:extLst>
          </p:cNvPr>
          <p:cNvSpPr txBox="1"/>
          <p:nvPr/>
        </p:nvSpPr>
        <p:spPr>
          <a:xfrm>
            <a:off x="6389965" y="2139188"/>
            <a:ext cx="521371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rPr>
              <a:t>Tools Used</a:t>
            </a:r>
            <a:endParaRPr lang="en-US" dirty="0">
              <a:latin typeface="Times New Roman"/>
            </a:endParaRPr>
          </a:p>
          <a:p>
            <a:pPr marL="285750" indent="-285750">
              <a:buFont typeface="Arial"/>
              <a:buChar char="•"/>
            </a:pPr>
            <a:r>
              <a:rPr lang="en-US" b="1" dirty="0">
                <a:latin typeface="Times New Roman"/>
                <a:ea typeface="+mn-lt"/>
                <a:cs typeface="+mn-lt"/>
              </a:rPr>
              <a:t>Programming Language:</a:t>
            </a:r>
            <a:r>
              <a:rPr lang="en-US" dirty="0">
                <a:latin typeface="Times New Roman"/>
                <a:ea typeface="+mn-lt"/>
                <a:cs typeface="+mn-lt"/>
              </a:rPr>
              <a:t> Python (</a:t>
            </a:r>
            <a:r>
              <a:rPr lang="en-US" err="1">
                <a:latin typeface="Times New Roman"/>
                <a:ea typeface="+mn-lt"/>
                <a:cs typeface="+mn-lt"/>
              </a:rPr>
              <a:t>FastAPI</a:t>
            </a:r>
            <a:r>
              <a:rPr lang="en-US" dirty="0">
                <a:latin typeface="Times New Roman"/>
                <a:ea typeface="+mn-lt"/>
                <a:cs typeface="+mn-lt"/>
              </a:rPr>
              <a:t>, TensorFlow, NLTK)</a:t>
            </a:r>
            <a:endParaRPr lang="en-US">
              <a:latin typeface="Times New Roman"/>
            </a:endParaRPr>
          </a:p>
          <a:p>
            <a:pPr marL="285750" indent="-285750">
              <a:buFont typeface="Arial"/>
              <a:buChar char="•"/>
            </a:pPr>
            <a:r>
              <a:rPr lang="en-US" b="1" dirty="0">
                <a:latin typeface="Times New Roman"/>
                <a:ea typeface="+mn-lt"/>
                <a:cs typeface="+mn-lt"/>
              </a:rPr>
              <a:t>Speech Processing Libraries:</a:t>
            </a:r>
            <a:r>
              <a:rPr lang="en-US" dirty="0">
                <a:latin typeface="Times New Roman"/>
                <a:ea typeface="+mn-lt"/>
                <a:cs typeface="+mn-lt"/>
              </a:rPr>
              <a:t> GTTS, </a:t>
            </a:r>
            <a:r>
              <a:rPr lang="en-US" err="1">
                <a:latin typeface="Times New Roman"/>
                <a:ea typeface="+mn-lt"/>
                <a:cs typeface="+mn-lt"/>
              </a:rPr>
              <a:t>PyDub</a:t>
            </a:r>
            <a:r>
              <a:rPr lang="en-US" dirty="0">
                <a:latin typeface="Times New Roman"/>
                <a:ea typeface="+mn-lt"/>
                <a:cs typeface="+mn-lt"/>
              </a:rPr>
              <a:t>, Whisper AI</a:t>
            </a:r>
            <a:endParaRPr lang="en-US">
              <a:latin typeface="Times New Roman"/>
            </a:endParaRPr>
          </a:p>
          <a:p>
            <a:pPr marL="285750" indent="-285750">
              <a:buFont typeface="Arial"/>
              <a:buChar char="•"/>
            </a:pPr>
            <a:r>
              <a:rPr lang="en-US" b="1" dirty="0">
                <a:latin typeface="Times New Roman"/>
                <a:ea typeface="+mn-lt"/>
                <a:cs typeface="+mn-lt"/>
              </a:rPr>
              <a:t>Machine Learning Models:</a:t>
            </a:r>
            <a:r>
              <a:rPr lang="en-US" dirty="0">
                <a:latin typeface="Times New Roman"/>
                <a:ea typeface="+mn-lt"/>
                <a:cs typeface="+mn-lt"/>
              </a:rPr>
              <a:t> TensorFlow, </a:t>
            </a:r>
            <a:r>
              <a:rPr lang="en-US" err="1">
                <a:latin typeface="Times New Roman"/>
                <a:ea typeface="+mn-lt"/>
                <a:cs typeface="+mn-lt"/>
              </a:rPr>
              <a:t>PyTorch</a:t>
            </a:r>
            <a:r>
              <a:rPr lang="en-US" dirty="0">
                <a:latin typeface="Times New Roman"/>
                <a:ea typeface="+mn-lt"/>
                <a:cs typeface="+mn-lt"/>
              </a:rPr>
              <a:t> for AI-based predictions</a:t>
            </a:r>
            <a:endParaRPr lang="en-US">
              <a:latin typeface="Times New Roman"/>
            </a:endParaRPr>
          </a:p>
          <a:p>
            <a:pPr marL="285750" indent="-285750">
              <a:buFont typeface="Arial"/>
              <a:buChar char="•"/>
            </a:pPr>
            <a:r>
              <a:rPr lang="en-US" b="1" dirty="0">
                <a:latin typeface="Times New Roman"/>
                <a:ea typeface="+mn-lt"/>
                <a:cs typeface="+mn-lt"/>
              </a:rPr>
              <a:t>Backend Development:</a:t>
            </a:r>
            <a:r>
              <a:rPr lang="en-US" dirty="0">
                <a:latin typeface="Times New Roman"/>
                <a:ea typeface="+mn-lt"/>
                <a:cs typeface="+mn-lt"/>
              </a:rPr>
              <a:t> </a:t>
            </a:r>
            <a:r>
              <a:rPr lang="en-US" err="1">
                <a:latin typeface="Times New Roman"/>
                <a:ea typeface="+mn-lt"/>
                <a:cs typeface="+mn-lt"/>
              </a:rPr>
              <a:t>FastAPI</a:t>
            </a:r>
            <a:r>
              <a:rPr lang="en-US" dirty="0">
                <a:latin typeface="Times New Roman"/>
                <a:ea typeface="+mn-lt"/>
                <a:cs typeface="+mn-lt"/>
              </a:rPr>
              <a:t> for server-side logic and API integration</a:t>
            </a:r>
            <a:endParaRPr lang="en-US">
              <a:latin typeface="Times New Roman"/>
            </a:endParaRPr>
          </a:p>
          <a:p>
            <a:pPr marL="285750" indent="-285750">
              <a:buFont typeface="Arial"/>
              <a:buChar char="•"/>
            </a:pPr>
            <a:r>
              <a:rPr lang="en-US" b="1" dirty="0">
                <a:latin typeface="Times New Roman"/>
                <a:ea typeface="+mn-lt"/>
                <a:cs typeface="+mn-lt"/>
              </a:rPr>
              <a:t>Frontend Frameworks:</a:t>
            </a:r>
            <a:r>
              <a:rPr lang="en-US" dirty="0">
                <a:latin typeface="Times New Roman"/>
                <a:ea typeface="+mn-lt"/>
                <a:cs typeface="+mn-lt"/>
              </a:rPr>
              <a:t> HTML, CSS, JavaScript for interactive UI</a:t>
            </a:r>
            <a:endParaRPr lang="en-US">
              <a:latin typeface="Times New Roman"/>
            </a:endParaRPr>
          </a:p>
          <a:p>
            <a:pPr algn="l"/>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Shape 1"/>
          <p:cNvSpPr txBox="1"/>
          <p:nvPr/>
        </p:nvSpPr>
        <p:spPr>
          <a:xfrm>
            <a:off x="2559960" y="264600"/>
            <a:ext cx="6810480" cy="117540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HARDWARE / SOFTWARE REQUIREMENTS</a:t>
            </a:r>
            <a:endParaRPr lang="en-US" sz="3600" b="0" strike="noStrike" spc="-1">
              <a:solidFill>
                <a:srgbClr val="000000"/>
              </a:solidFill>
              <a:latin typeface="Calibri"/>
            </a:endParaRPr>
          </a:p>
        </p:txBody>
      </p:sp>
      <p:sp>
        <p:nvSpPr>
          <p:cNvPr id="78" name="TextShape 2"/>
          <p:cNvSpPr txBox="1"/>
          <p:nvPr/>
        </p:nvSpPr>
        <p:spPr>
          <a:xfrm>
            <a:off x="6580093" y="1927079"/>
            <a:ext cx="5298141" cy="3882049"/>
          </a:xfrm>
          <a:prstGeom prst="rect">
            <a:avLst/>
          </a:prstGeom>
          <a:noFill/>
          <a:ln>
            <a:noFill/>
          </a:ln>
        </p:spPr>
        <p:txBody>
          <a:bodyPr lIns="91440" tIns="45720" rIns="91440" bIns="45720" anchor="t">
            <a:normAutofit fontScale="85000" lnSpcReduction="20000"/>
          </a:bodyPr>
          <a:lstStyle/>
          <a:p>
            <a:r>
              <a:rPr lang="en-US" sz="2400" b="1" dirty="0">
                <a:latin typeface="Times New Roman" panose="02020603050405020304" pitchFamily="18" charset="0"/>
                <a:cs typeface="Times New Roman" panose="02020603050405020304" pitchFamily="18" charset="0"/>
              </a:rPr>
              <a:t>Software Requirements</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strike="noStrike" spc="-1" dirty="0">
                <a:solidFill>
                  <a:srgbClr val="000000"/>
                </a:solidFill>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Programming Languages: </a:t>
            </a:r>
            <a:r>
              <a:rPr lang="en-IN" sz="2400" dirty="0">
                <a:latin typeface="Times New Roman" panose="02020603050405020304" pitchFamily="18" charset="0"/>
                <a:cs typeface="Times New Roman" panose="02020603050405020304" pitchFamily="18" charset="0"/>
              </a:rPr>
              <a:t>Python, JavaScript (Node.js)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AI/ML Frameworks: </a:t>
            </a:r>
            <a:r>
              <a:rPr lang="en-IN" sz="2400" dirty="0">
                <a:latin typeface="Times New Roman" panose="02020603050405020304" pitchFamily="18" charset="0"/>
                <a:cs typeface="Times New Roman" panose="02020603050405020304" pitchFamily="18" charset="0"/>
              </a:rPr>
              <a:t>TensorFlow, </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 Scikit-Learn, Hugging Face Transformers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Speech Processing: </a:t>
            </a:r>
            <a:r>
              <a:rPr lang="en-IN" sz="2400" dirty="0">
                <a:latin typeface="Times New Roman" panose="02020603050405020304" pitchFamily="18" charset="0"/>
                <a:cs typeface="Times New Roman" panose="02020603050405020304" pitchFamily="18" charset="0"/>
              </a:rPr>
              <a:t>Google Speech-to-Text, Whisper, GTTS, </a:t>
            </a:r>
            <a:r>
              <a:rPr lang="en-IN" sz="2400" dirty="0" err="1">
                <a:latin typeface="Times New Roman" panose="02020603050405020304" pitchFamily="18" charset="0"/>
                <a:cs typeface="Times New Roman" panose="02020603050405020304" pitchFamily="18" charset="0"/>
              </a:rPr>
              <a:t>WaveNet</a:t>
            </a:r>
            <a:r>
              <a:rPr lang="en-IN" sz="2400" dirty="0">
                <a:latin typeface="Times New Roman" panose="02020603050405020304" pitchFamily="18" charset="0"/>
                <a:cs typeface="Times New Roman" panose="02020603050405020304" pitchFamily="18" charset="0"/>
              </a:rPr>
              <a:t>, LIBROSA</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NLP Libraries: </a:t>
            </a:r>
            <a:r>
              <a:rPr lang="en-IN" sz="2400" dirty="0" err="1">
                <a:latin typeface="Times New Roman" panose="02020603050405020304" pitchFamily="18" charset="0"/>
                <a:cs typeface="Times New Roman" panose="02020603050405020304" pitchFamily="18" charset="0"/>
              </a:rPr>
              <a:t>spaCy</a:t>
            </a:r>
            <a:r>
              <a:rPr lang="en-IN" sz="2400" dirty="0">
                <a:latin typeface="Times New Roman" panose="02020603050405020304" pitchFamily="18" charset="0"/>
                <a:cs typeface="Times New Roman" panose="02020603050405020304" pitchFamily="18" charset="0"/>
              </a:rPr>
              <a:t>, NLTK, VADER Sentiment Analysis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Backend &amp; Database: </a:t>
            </a:r>
            <a:r>
              <a:rPr lang="en-IN" sz="2400" dirty="0" err="1">
                <a:latin typeface="Times New Roman" panose="02020603050405020304" pitchFamily="18" charset="0"/>
                <a:cs typeface="Times New Roman" panose="02020603050405020304" pitchFamily="18" charset="0"/>
              </a:rPr>
              <a:t>FastAPI</a:t>
            </a:r>
            <a:r>
              <a:rPr lang="en-IN" sz="2400" dirty="0">
                <a:latin typeface="Times New Roman" panose="02020603050405020304" pitchFamily="18" charset="0"/>
                <a:cs typeface="Times New Roman" panose="02020603050405020304" pitchFamily="18" charset="0"/>
              </a:rPr>
              <a:t>, Flask, MongoDB, PostgreSQL, Redis</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Cloud &amp; Deployment: </a:t>
            </a:r>
            <a:r>
              <a:rPr lang="en-IN" sz="2400" dirty="0">
                <a:latin typeface="Times New Roman" panose="02020603050405020304" pitchFamily="18" charset="0"/>
                <a:cs typeface="Times New Roman" panose="02020603050405020304" pitchFamily="18" charset="0"/>
              </a:rPr>
              <a:t>Google Cloud, AWS, Firebase, Docker</a:t>
            </a:r>
          </a:p>
          <a:p>
            <a:pPr marL="342900" indent="-34290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Frontend: </a:t>
            </a:r>
            <a:r>
              <a:rPr lang="en-IN" sz="2400" dirty="0">
                <a:latin typeface="Times New Roman" panose="02020603050405020304" pitchFamily="18" charset="0"/>
                <a:cs typeface="Times New Roman" panose="02020603050405020304" pitchFamily="18" charset="0"/>
              </a:rPr>
              <a:t>React, Vue.js, Flutter, Electron.js</a:t>
            </a:r>
          </a:p>
          <a:p>
            <a:pPr>
              <a:lnSpc>
                <a:spcPct val="90000"/>
              </a:lnSpc>
              <a:spcBef>
                <a:spcPts val="1001"/>
              </a:spcBef>
            </a:pPr>
            <a:endParaRPr lang="en-US" sz="2400" b="0" strike="noStrike" spc="-1" dirty="0">
              <a:latin typeface="Arial"/>
            </a:endParaRPr>
          </a:p>
        </p:txBody>
      </p:sp>
      <p:pic>
        <p:nvPicPr>
          <p:cNvPr id="79" name="Picture 2"/>
          <p:cNvPicPr/>
          <p:nvPr/>
        </p:nvPicPr>
        <p:blipFill>
          <a:blip r:embed="rId2"/>
          <a:stretch/>
        </p:blipFill>
        <p:spPr>
          <a:xfrm>
            <a:off x="66600" y="111240"/>
            <a:ext cx="1337400" cy="1328760"/>
          </a:xfrm>
          <a:prstGeom prst="rect">
            <a:avLst/>
          </a:prstGeom>
          <a:ln>
            <a:noFill/>
          </a:ln>
        </p:spPr>
      </p:pic>
      <p:pic>
        <p:nvPicPr>
          <p:cNvPr id="80" name="Picture 6"/>
          <p:cNvPicPr/>
          <p:nvPr/>
        </p:nvPicPr>
        <p:blipFill>
          <a:blip r:embed="rId3"/>
          <a:stretch/>
        </p:blipFill>
        <p:spPr>
          <a:xfrm>
            <a:off x="10438560" y="0"/>
            <a:ext cx="1870920" cy="1496520"/>
          </a:xfrm>
          <a:prstGeom prst="rect">
            <a:avLst/>
          </a:prstGeom>
          <a:ln>
            <a:noFill/>
          </a:ln>
        </p:spPr>
      </p:pic>
      <p:sp>
        <p:nvSpPr>
          <p:cNvPr id="2" name="TextBox 1">
            <a:extLst>
              <a:ext uri="{FF2B5EF4-FFF2-40B4-BE49-F238E27FC236}">
                <a16:creationId xmlns:a16="http://schemas.microsoft.com/office/drawing/2014/main" id="{0D75BD87-791E-2A33-8BC5-B113D7F20E5B}"/>
              </a:ext>
            </a:extLst>
          </p:cNvPr>
          <p:cNvSpPr txBox="1"/>
          <p:nvPr/>
        </p:nvSpPr>
        <p:spPr>
          <a:xfrm>
            <a:off x="615262" y="2008095"/>
            <a:ext cx="548073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rPr>
              <a:t>Hardware Requirements</a:t>
            </a:r>
            <a:endParaRPr lang="en-US" dirty="0">
              <a:latin typeface="Times New Roman"/>
            </a:endParaRPr>
          </a:p>
          <a:p>
            <a:pPr marL="285750" indent="-285750">
              <a:buFont typeface="Arial"/>
              <a:buChar char="•"/>
            </a:pPr>
            <a:r>
              <a:rPr lang="en-US" b="1" dirty="0">
                <a:latin typeface="Times New Roman"/>
                <a:ea typeface="+mn-lt"/>
                <a:cs typeface="+mn-lt"/>
              </a:rPr>
              <a:t>Processor:</a:t>
            </a:r>
            <a:r>
              <a:rPr lang="en-US" dirty="0">
                <a:latin typeface="Times New Roman"/>
                <a:ea typeface="+mn-lt"/>
                <a:cs typeface="+mn-lt"/>
              </a:rPr>
              <a:t> Intel Core i5 or higher / AMD Ryzen 5 or higher</a:t>
            </a:r>
          </a:p>
          <a:p>
            <a:pPr marL="285750" indent="-285750">
              <a:buFont typeface="Arial"/>
              <a:buChar char="•"/>
            </a:pPr>
            <a:r>
              <a:rPr lang="en-US" b="1" dirty="0">
                <a:latin typeface="Times New Roman"/>
                <a:ea typeface="+mn-lt"/>
                <a:cs typeface="+mn-lt"/>
              </a:rPr>
              <a:t>RAM:</a:t>
            </a:r>
            <a:r>
              <a:rPr lang="en-US" dirty="0">
                <a:latin typeface="Times New Roman"/>
                <a:ea typeface="+mn-lt"/>
                <a:cs typeface="+mn-lt"/>
              </a:rPr>
              <a:t> Minimum 8GB (Recommended 16GB for AI processing)</a:t>
            </a:r>
          </a:p>
          <a:p>
            <a:pPr marL="285750" indent="-285750">
              <a:buFont typeface="Arial"/>
              <a:buChar char="•"/>
            </a:pPr>
            <a:r>
              <a:rPr lang="en-US" b="1" dirty="0">
                <a:latin typeface="Times New Roman"/>
                <a:ea typeface="+mn-lt"/>
                <a:cs typeface="+mn-lt"/>
              </a:rPr>
              <a:t>Storage:</a:t>
            </a:r>
            <a:r>
              <a:rPr lang="en-US" dirty="0">
                <a:latin typeface="Times New Roman"/>
                <a:ea typeface="+mn-lt"/>
                <a:cs typeface="+mn-lt"/>
              </a:rPr>
              <a:t> Minimum 256GB SSD (Recommended 512GB for faster data access)</a:t>
            </a:r>
          </a:p>
          <a:p>
            <a:pPr marL="285750" indent="-285750">
              <a:buFont typeface="Arial"/>
              <a:buChar char="•"/>
            </a:pPr>
            <a:r>
              <a:rPr lang="en-US" b="1" dirty="0">
                <a:latin typeface="Times New Roman"/>
                <a:ea typeface="+mn-lt"/>
                <a:cs typeface="+mn-lt"/>
              </a:rPr>
              <a:t>Microphone &amp; Speaker:</a:t>
            </a:r>
            <a:r>
              <a:rPr lang="en-US" dirty="0">
                <a:latin typeface="Times New Roman"/>
                <a:ea typeface="+mn-lt"/>
                <a:cs typeface="+mn-lt"/>
              </a:rPr>
              <a:t> High-quality input/output devices for voice interaction</a:t>
            </a:r>
          </a:p>
          <a:p>
            <a:pPr marL="285750" indent="-285750">
              <a:buFont typeface="Arial"/>
              <a:buChar char="•"/>
            </a:pPr>
            <a:r>
              <a:rPr lang="en-US" b="1" dirty="0">
                <a:latin typeface="Times New Roman"/>
                <a:ea typeface="+mn-lt"/>
                <a:cs typeface="+mn-lt"/>
              </a:rPr>
              <a:t>GPU (Optional):</a:t>
            </a:r>
            <a:r>
              <a:rPr lang="en-US" dirty="0">
                <a:latin typeface="Times New Roman"/>
                <a:ea typeface="+mn-lt"/>
                <a:cs typeface="+mn-lt"/>
              </a:rPr>
              <a:t> NVIDIA RTX 3060 or higher for AI model training</a:t>
            </a:r>
          </a:p>
          <a:p>
            <a:pPr algn="l"/>
            <a:endParaRPr lang="en-US" dirty="0">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ABSTRACT</a:t>
            </a:r>
          </a:p>
        </p:txBody>
      </p:sp>
      <p:pic>
        <p:nvPicPr>
          <p:cNvPr id="1026" name="Picture 2" descr="Anna Universit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31F99-6E09-9F4B-604F-F54FC1BF1F80}"/>
              </a:ext>
            </a:extLst>
          </p:cNvPr>
          <p:cNvSpPr txBox="1"/>
          <p:nvPr/>
        </p:nvSpPr>
        <p:spPr>
          <a:xfrm>
            <a:off x="1156447" y="2136339"/>
            <a:ext cx="4598894" cy="3139321"/>
          </a:xfrm>
          <a:prstGeom prst="rect">
            <a:avLst/>
          </a:prstGeom>
          <a:noFill/>
        </p:spPr>
        <p:txBody>
          <a:bodyPr wrap="square">
            <a:spAutoFit/>
          </a:bodyPr>
          <a:lstStyle/>
          <a:p>
            <a:r>
              <a:rPr lang="en-US" dirty="0"/>
              <a:t>This project introduces an AI-driven voice assistant designed to address the challenges </a:t>
            </a:r>
            <a:r>
              <a:rPr lang="en-US" dirty="0">
                <a:solidFill>
                  <a:srgbClr val="C00000"/>
                </a:solidFill>
              </a:rPr>
              <a:t>students face, such as time management</a:t>
            </a:r>
            <a:r>
              <a:rPr lang="en-US" dirty="0"/>
              <a:t>, lack of motivation, and focus. The system integrates </a:t>
            </a:r>
            <a:r>
              <a:rPr lang="en-US" dirty="0">
                <a:solidFill>
                  <a:srgbClr val="C00000"/>
                </a:solidFill>
              </a:rPr>
              <a:t>study management, emotion recognition, </a:t>
            </a:r>
            <a:r>
              <a:rPr lang="en-US" dirty="0"/>
              <a:t>and motivational techniques to create a personalized learning experience. By leveraging </a:t>
            </a:r>
            <a:r>
              <a:rPr lang="en-US" dirty="0">
                <a:solidFill>
                  <a:srgbClr val="C00000"/>
                </a:solidFill>
              </a:rPr>
              <a:t>cognitive strategies like the Pomodoro technique </a:t>
            </a:r>
            <a:r>
              <a:rPr lang="en-US" dirty="0"/>
              <a:t>and advanced AI models for sentiment analysis and task prioritization, this assistant ensures stress-free, efficient learning.</a:t>
            </a:r>
            <a:endParaRPr lang="en-IN" dirty="0"/>
          </a:p>
        </p:txBody>
      </p:sp>
      <p:sp>
        <p:nvSpPr>
          <p:cNvPr id="6" name="Google Shape;1105;p38">
            <a:extLst>
              <a:ext uri="{FF2B5EF4-FFF2-40B4-BE49-F238E27FC236}">
                <a16:creationId xmlns:a16="http://schemas.microsoft.com/office/drawing/2014/main" id="{C37FDD13-9372-7564-16E5-37B57CCD529C}"/>
              </a:ext>
            </a:extLst>
          </p:cNvPr>
          <p:cNvSpPr/>
          <p:nvPr/>
        </p:nvSpPr>
        <p:spPr>
          <a:xfrm>
            <a:off x="6436661" y="2151334"/>
            <a:ext cx="4002065" cy="690478"/>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tx1"/>
          </a:solidFill>
          <a:ln>
            <a:noFill/>
          </a:ln>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r>
              <a:rPr lang="en" sz="2000" b="1" dirty="0">
                <a:solidFill>
                  <a:srgbClr val="FFFFFF"/>
                </a:solidFill>
                <a:latin typeface="Roboto"/>
                <a:ea typeface="Roboto"/>
                <a:cs typeface="Roboto"/>
                <a:sym typeface="Roboto"/>
              </a:rPr>
              <a:t>STAYING FOCUSED</a:t>
            </a:r>
            <a:endParaRPr sz="2000" b="1" dirty="0">
              <a:solidFill>
                <a:srgbClr val="FFFFFF"/>
              </a:solidFill>
              <a:latin typeface="Roboto"/>
              <a:ea typeface="Roboto"/>
              <a:cs typeface="Roboto"/>
              <a:sym typeface="Roboto"/>
            </a:endParaRPr>
          </a:p>
        </p:txBody>
      </p:sp>
      <p:sp>
        <p:nvSpPr>
          <p:cNvPr id="7" name="Google Shape;1105;p38">
            <a:extLst>
              <a:ext uri="{FF2B5EF4-FFF2-40B4-BE49-F238E27FC236}">
                <a16:creationId xmlns:a16="http://schemas.microsoft.com/office/drawing/2014/main" id="{20D7FC19-27A3-EF8C-BD87-6D33C667006E}"/>
              </a:ext>
            </a:extLst>
          </p:cNvPr>
          <p:cNvSpPr/>
          <p:nvPr/>
        </p:nvSpPr>
        <p:spPr>
          <a:xfrm>
            <a:off x="6436660" y="3267518"/>
            <a:ext cx="4002065" cy="706031"/>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tx2">
              <a:lumMod val="75000"/>
            </a:schemeClr>
          </a:solidFill>
          <a:ln>
            <a:noFill/>
          </a:ln>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r>
              <a:rPr lang="en-IN" sz="2000" b="1" dirty="0">
                <a:solidFill>
                  <a:schemeClr val="bg1"/>
                </a:solidFill>
                <a:latin typeface="Roboto"/>
                <a:ea typeface="Roboto"/>
                <a:cs typeface="Roboto"/>
                <a:sym typeface="Roboto"/>
              </a:rPr>
              <a:t>LACK OF MOTIVATION</a:t>
            </a:r>
            <a:endParaRPr sz="2000" b="1" dirty="0">
              <a:solidFill>
                <a:schemeClr val="bg1"/>
              </a:solidFill>
              <a:latin typeface="Roboto"/>
              <a:ea typeface="Roboto"/>
              <a:cs typeface="Roboto"/>
              <a:sym typeface="Roboto"/>
            </a:endParaRPr>
          </a:p>
        </p:txBody>
      </p:sp>
      <p:sp>
        <p:nvSpPr>
          <p:cNvPr id="8" name="Google Shape;1105;p38">
            <a:extLst>
              <a:ext uri="{FF2B5EF4-FFF2-40B4-BE49-F238E27FC236}">
                <a16:creationId xmlns:a16="http://schemas.microsoft.com/office/drawing/2014/main" id="{2076BFCA-64BE-5F8D-9566-311C1AA5002A}"/>
              </a:ext>
            </a:extLst>
          </p:cNvPr>
          <p:cNvSpPr/>
          <p:nvPr/>
        </p:nvSpPr>
        <p:spPr>
          <a:xfrm>
            <a:off x="6436660" y="4399255"/>
            <a:ext cx="3794507" cy="706031"/>
          </a:xfrm>
          <a:custGeom>
            <a:avLst/>
            <a:gdLst/>
            <a:ahLst/>
            <a:cxnLst/>
            <a:rect l="l" t="t" r="r" b="b"/>
            <a:pathLst>
              <a:path w="113539" h="24504" extrusionOk="0">
                <a:moveTo>
                  <a:pt x="113539" y="1"/>
                </a:moveTo>
                <a:lnTo>
                  <a:pt x="92429" y="20944"/>
                </a:lnTo>
                <a:cubicBezTo>
                  <a:pt x="90131" y="23230"/>
                  <a:pt x="87035" y="24504"/>
                  <a:pt x="83797" y="24504"/>
                </a:cubicBezTo>
                <a:lnTo>
                  <a:pt x="12252" y="24504"/>
                </a:lnTo>
                <a:cubicBezTo>
                  <a:pt x="5477" y="24504"/>
                  <a:pt x="1" y="19015"/>
                  <a:pt x="1" y="12252"/>
                </a:cubicBezTo>
                <a:lnTo>
                  <a:pt x="1" y="12252"/>
                </a:lnTo>
                <a:cubicBezTo>
                  <a:pt x="1" y="5478"/>
                  <a:pt x="5477" y="1"/>
                  <a:pt x="12252" y="1"/>
                </a:cubicBezTo>
                <a:lnTo>
                  <a:pt x="113539" y="1"/>
                </a:lnTo>
                <a:close/>
              </a:path>
            </a:pathLst>
          </a:custGeom>
          <a:solidFill>
            <a:schemeClr val="accent1">
              <a:lumMod val="50000"/>
            </a:schemeClr>
          </a:solidFill>
          <a:ln>
            <a:noFill/>
          </a:ln>
        </p:spPr>
        <p:txBody>
          <a:bodyPr spcFirstLastPara="1" wrap="square" lIns="91425" tIns="91425" rIns="365750" bIns="91425" anchor="ctr" anchorCtr="0">
            <a:noAutofit/>
          </a:bodyPr>
          <a:lstStyle/>
          <a:p>
            <a:pPr marL="0" lvl="0" indent="0" algn="ctr" rtl="0">
              <a:spcBef>
                <a:spcPts val="0"/>
              </a:spcBef>
              <a:spcAft>
                <a:spcPts val="0"/>
              </a:spcAft>
              <a:buClr>
                <a:schemeClr val="dk1"/>
              </a:buClr>
              <a:buSzPts val="1100"/>
              <a:buFont typeface="Arial"/>
              <a:buNone/>
            </a:pPr>
            <a:r>
              <a:rPr lang="en-IN" sz="1400" b="1" dirty="0">
                <a:solidFill>
                  <a:srgbClr val="FFFFFF"/>
                </a:solidFill>
                <a:latin typeface="Roboto"/>
                <a:ea typeface="Roboto"/>
                <a:cs typeface="Roboto"/>
                <a:sym typeface="Roboto"/>
              </a:rPr>
              <a:t>TIME MANAGEMENT &amp; </a:t>
            </a:r>
          </a:p>
          <a:p>
            <a:pPr marL="0" lvl="0" indent="0" algn="ctr" rtl="0">
              <a:spcBef>
                <a:spcPts val="0"/>
              </a:spcBef>
              <a:spcAft>
                <a:spcPts val="0"/>
              </a:spcAft>
              <a:buClr>
                <a:schemeClr val="dk1"/>
              </a:buClr>
              <a:buSzPts val="1100"/>
              <a:buFont typeface="Arial"/>
              <a:buNone/>
            </a:pPr>
            <a:r>
              <a:rPr lang="en-IN" sz="1400" b="1" dirty="0">
                <a:solidFill>
                  <a:srgbClr val="FFFFFF"/>
                </a:solidFill>
                <a:latin typeface="Roboto"/>
                <a:ea typeface="Roboto"/>
                <a:cs typeface="Roboto"/>
                <a:sym typeface="Roboto"/>
              </a:rPr>
              <a:t>PRODUCTIVITY</a:t>
            </a:r>
            <a:endParaRPr sz="1400" b="1"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3827056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2559960" y="264600"/>
            <a:ext cx="6810480" cy="77904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CONCLUSION</a:t>
            </a:r>
            <a:endParaRPr lang="en-US" sz="3600" b="0" strike="noStrike" spc="-1">
              <a:solidFill>
                <a:srgbClr val="000000"/>
              </a:solidFill>
              <a:latin typeface="Calibri"/>
            </a:endParaRPr>
          </a:p>
        </p:txBody>
      </p:sp>
      <p:sp>
        <p:nvSpPr>
          <p:cNvPr id="82" name="TextShape 2"/>
          <p:cNvSpPr txBox="1"/>
          <p:nvPr/>
        </p:nvSpPr>
        <p:spPr>
          <a:xfrm>
            <a:off x="734174" y="1927080"/>
            <a:ext cx="9802666" cy="2527735"/>
          </a:xfrm>
          <a:prstGeom prst="rect">
            <a:avLst/>
          </a:prstGeom>
          <a:noFill/>
          <a:ln>
            <a:noFill/>
          </a:ln>
        </p:spPr>
        <p:txBody>
          <a:bodyPr lIns="91440" tIns="45720" rIns="91440" bIns="45720" anchor="t">
            <a:normAutofit fontScale="70000" lnSpcReduction="20000"/>
          </a:bodyPr>
          <a:lstStyle/>
          <a:p>
            <a:pPr algn="ctr"/>
            <a:r>
              <a:rPr lang="en-US" sz="3200" spc="-1" dirty="0">
                <a:latin typeface="Times New Roman"/>
                <a:ea typeface="+mn-lt"/>
                <a:cs typeface="+mn-lt"/>
              </a:rPr>
              <a:t>The AI-driven voice assistant enhances personalized learning by integrating NLP, emotion recognition, and AI-based task management. It offers real-time feedback, motivation, and adaptive recommendations through speech-to-text, text-to-speech, and sentiment analysis. This system bridges traditional education and AI-driven learning, boosting student engagement and productivity. Future improvements could include multilingual support, deeper personalization, and smart device integration, making it an even more effective tool for modern learning.</a:t>
            </a:r>
            <a:endParaRPr lang="en-US">
              <a:latin typeface="Times New Roman"/>
            </a:endParaRPr>
          </a:p>
        </p:txBody>
      </p:sp>
      <p:pic>
        <p:nvPicPr>
          <p:cNvPr id="83" name="Picture 2"/>
          <p:cNvPicPr/>
          <p:nvPr/>
        </p:nvPicPr>
        <p:blipFill>
          <a:blip r:embed="rId2"/>
          <a:stretch/>
        </p:blipFill>
        <p:spPr>
          <a:xfrm>
            <a:off x="66600" y="111240"/>
            <a:ext cx="1337400" cy="1328760"/>
          </a:xfrm>
          <a:prstGeom prst="rect">
            <a:avLst/>
          </a:prstGeom>
          <a:ln>
            <a:noFill/>
          </a:ln>
        </p:spPr>
      </p:pic>
      <p:pic>
        <p:nvPicPr>
          <p:cNvPr id="84" name="Picture 6"/>
          <p:cNvPicPr/>
          <p:nvPr/>
        </p:nvPicPr>
        <p:blipFill>
          <a:blip r:embed="rId3"/>
          <a:stretch/>
        </p:blipFill>
        <p:spPr>
          <a:xfrm>
            <a:off x="10438560" y="0"/>
            <a:ext cx="1870920" cy="149652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2559960" y="264600"/>
            <a:ext cx="6810480" cy="117540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REFERENCES</a:t>
            </a:r>
            <a:endParaRPr lang="en-US" sz="3600" b="0" strike="noStrike" spc="-1">
              <a:solidFill>
                <a:srgbClr val="000000"/>
              </a:solidFill>
              <a:latin typeface="Calibri"/>
            </a:endParaRPr>
          </a:p>
        </p:txBody>
      </p:sp>
      <p:sp>
        <p:nvSpPr>
          <p:cNvPr id="86" name="TextShape 2"/>
          <p:cNvSpPr txBox="1"/>
          <p:nvPr/>
        </p:nvSpPr>
        <p:spPr>
          <a:xfrm>
            <a:off x="1393200" y="1927080"/>
            <a:ext cx="9143640" cy="2280600"/>
          </a:xfrm>
          <a:prstGeom prst="rect">
            <a:avLst/>
          </a:prstGeom>
          <a:noFill/>
          <a:ln>
            <a:noFill/>
          </a:ln>
        </p:spPr>
        <p:txBody>
          <a:bodyPr>
            <a:normAutofit/>
          </a:bodyPr>
          <a:lstStyle/>
          <a:p>
            <a:pPr>
              <a:lnSpc>
                <a:spcPct val="90000"/>
              </a:lnSpc>
              <a:spcBef>
                <a:spcPts val="1001"/>
              </a:spcBef>
            </a:pPr>
            <a:r>
              <a:rPr lang="en-US" sz="2400" b="0" strike="noStrike" spc="-1">
                <a:solidFill>
                  <a:srgbClr val="000000"/>
                </a:solidFill>
                <a:latin typeface="Calibri"/>
              </a:rPr>
              <a:t> </a:t>
            </a:r>
            <a:endParaRPr lang="en-US" sz="2400" b="0" strike="noStrike" spc="-1">
              <a:latin typeface="Arial"/>
            </a:endParaRPr>
          </a:p>
        </p:txBody>
      </p:sp>
      <p:pic>
        <p:nvPicPr>
          <p:cNvPr id="87" name="Picture 2"/>
          <p:cNvPicPr/>
          <p:nvPr/>
        </p:nvPicPr>
        <p:blipFill>
          <a:blip r:embed="rId2"/>
          <a:stretch/>
        </p:blipFill>
        <p:spPr>
          <a:xfrm>
            <a:off x="66600" y="111240"/>
            <a:ext cx="1337400" cy="1328760"/>
          </a:xfrm>
          <a:prstGeom prst="rect">
            <a:avLst/>
          </a:prstGeom>
          <a:ln>
            <a:noFill/>
          </a:ln>
        </p:spPr>
      </p:pic>
      <p:pic>
        <p:nvPicPr>
          <p:cNvPr id="88" name="Picture 6"/>
          <p:cNvPicPr/>
          <p:nvPr/>
        </p:nvPicPr>
        <p:blipFill>
          <a:blip r:embed="rId3"/>
          <a:stretch/>
        </p:blipFill>
        <p:spPr>
          <a:xfrm>
            <a:off x="10438560" y="0"/>
            <a:ext cx="1870920" cy="1496520"/>
          </a:xfrm>
          <a:prstGeom prst="rect">
            <a:avLst/>
          </a:prstGeom>
          <a:ln>
            <a:noFill/>
          </a:ln>
        </p:spPr>
      </p:pic>
      <p:sp>
        <p:nvSpPr>
          <p:cNvPr id="89" name="CustomShape 3"/>
          <p:cNvSpPr/>
          <p:nvPr/>
        </p:nvSpPr>
        <p:spPr>
          <a:xfrm>
            <a:off x="908280" y="1927080"/>
            <a:ext cx="10881720" cy="141887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635" algn="just">
              <a:lnSpc>
                <a:spcPct val="150000"/>
              </a:lnSpc>
              <a:buClr>
                <a:srgbClr val="000000"/>
              </a:buClr>
            </a:pPr>
            <a:r>
              <a:rPr lang="en-US" sz="2000" spc="-1" dirty="0">
                <a:solidFill>
                  <a:srgbClr val="333333"/>
                </a:solidFill>
                <a:latin typeface="Times New Roman"/>
                <a:ea typeface="+mn-lt"/>
                <a:cs typeface="+mn-lt"/>
              </a:rPr>
              <a:t>Z. Chen, J</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Du</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C</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Jiang</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Y. Lu </a:t>
            </a:r>
            <a:r>
              <a:rPr lang="en-US" sz="2000" b="0" strike="noStrike" spc="-1" dirty="0">
                <a:solidFill>
                  <a:srgbClr val="333333"/>
                </a:solidFill>
                <a:latin typeface="Times New Roman"/>
                <a:ea typeface="+mn-lt"/>
                <a:cs typeface="+mn-lt"/>
              </a:rPr>
              <a:t>and </a:t>
            </a:r>
            <a:r>
              <a:rPr lang="en-US" sz="2000" spc="-1" dirty="0">
                <a:solidFill>
                  <a:srgbClr val="333333"/>
                </a:solidFill>
                <a:latin typeface="Times New Roman"/>
                <a:ea typeface="+mn-lt"/>
                <a:cs typeface="+mn-lt"/>
              </a:rPr>
              <a:t>Z</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Han</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Communication-Efficient Personalized Federated Learning </a:t>
            </a:r>
            <a:r>
              <a:rPr lang="en-US" sz="2000" b="0" strike="noStrike" spc="-1" dirty="0">
                <a:solidFill>
                  <a:srgbClr val="333333"/>
                </a:solidFill>
                <a:latin typeface="Times New Roman"/>
                <a:ea typeface="+mn-lt"/>
                <a:cs typeface="+mn-lt"/>
              </a:rPr>
              <a:t>for </a:t>
            </a:r>
            <a:r>
              <a:rPr lang="en-US" sz="2000" spc="-1" dirty="0">
                <a:solidFill>
                  <a:srgbClr val="333333"/>
                </a:solidFill>
                <a:latin typeface="Times New Roman"/>
                <a:ea typeface="+mn-lt"/>
                <a:cs typeface="+mn-lt"/>
              </a:rPr>
              <a:t>Green Communications in IoMT</a:t>
            </a:r>
            <a:r>
              <a:rPr lang="en-US" sz="2000" b="0" strike="noStrike" spc="-1" dirty="0">
                <a:solidFill>
                  <a:srgbClr val="333333"/>
                </a:solidFill>
                <a:latin typeface="Times New Roman"/>
                <a:ea typeface="+mn-lt"/>
                <a:cs typeface="+mn-lt"/>
              </a:rPr>
              <a:t>,"</a:t>
            </a:r>
            <a:r>
              <a:rPr lang="en-US" sz="2000" spc="-1" dirty="0">
                <a:solidFill>
                  <a:srgbClr val="333333"/>
                </a:solidFill>
                <a:latin typeface="Times New Roman"/>
                <a:ea typeface="+mn-lt"/>
                <a:cs typeface="+mn-lt"/>
              </a:rPr>
              <a:t> </a:t>
            </a:r>
            <a:r>
              <a:rPr lang="en-US" sz="2000" i="1" spc="-1" dirty="0">
                <a:solidFill>
                  <a:srgbClr val="333333"/>
                </a:solidFill>
                <a:latin typeface="Times New Roman"/>
                <a:ea typeface="+mn-lt"/>
                <a:cs typeface="+mn-lt"/>
              </a:rPr>
              <a:t>ICC 2024 - IEEE International Conference on Communications</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Denver</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CO</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USA</a:t>
            </a:r>
            <a:r>
              <a:rPr lang="en-US" sz="2000" b="0" strike="noStrike" spc="-1" dirty="0">
                <a:solidFill>
                  <a:srgbClr val="333333"/>
                </a:solidFill>
                <a:latin typeface="Times New Roman"/>
                <a:ea typeface="+mn-lt"/>
                <a:cs typeface="+mn-lt"/>
              </a:rPr>
              <a:t>, </a:t>
            </a:r>
            <a:r>
              <a:rPr lang="en-US" sz="2000" spc="-1" dirty="0">
                <a:solidFill>
                  <a:srgbClr val="333333"/>
                </a:solidFill>
                <a:latin typeface="Times New Roman"/>
                <a:ea typeface="+mn-lt"/>
                <a:cs typeface="+mn-lt"/>
              </a:rPr>
              <a:t>2024</a:t>
            </a:r>
            <a:r>
              <a:rPr lang="en-US" sz="2000" spc="-1" dirty="0">
                <a:solidFill>
                  <a:srgbClr val="000000"/>
                </a:solidFill>
                <a:latin typeface="Times New Roman"/>
                <a:ea typeface="Arial"/>
              </a:rPr>
              <a:t> </a:t>
            </a:r>
            <a:endParaRPr lang="en-US" sz="2000" b="0" strike="noStrike" spc="-1">
              <a:latin typeface="Times New Roman"/>
            </a:endParaRPr>
          </a:p>
        </p:txBody>
      </p:sp>
      <p:sp>
        <p:nvSpPr>
          <p:cNvPr id="2" name="TextBox 1">
            <a:extLst>
              <a:ext uri="{FF2B5EF4-FFF2-40B4-BE49-F238E27FC236}">
                <a16:creationId xmlns:a16="http://schemas.microsoft.com/office/drawing/2014/main" id="{C7BEE22A-CB10-D618-710C-831EA711051A}"/>
              </a:ext>
            </a:extLst>
          </p:cNvPr>
          <p:cNvSpPr txBox="1"/>
          <p:nvPr/>
        </p:nvSpPr>
        <p:spPr>
          <a:xfrm>
            <a:off x="904009" y="3844636"/>
            <a:ext cx="108792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33333"/>
                </a:solidFill>
                <a:latin typeface="Times New Roman"/>
                <a:ea typeface="+mn-lt"/>
                <a:cs typeface="+mn-lt"/>
              </a:rPr>
              <a:t>A. Tlili, S. Salha, H. Wang, R. Huang, J. Rudolph and R. Weidong, "Does personalization really help in improving learning achievement? A meta-analysis," </a:t>
            </a:r>
            <a:r>
              <a:rPr lang="en-US" sz="2000" i="1" dirty="0">
                <a:solidFill>
                  <a:srgbClr val="333333"/>
                </a:solidFill>
                <a:latin typeface="Times New Roman"/>
                <a:ea typeface="+mn-lt"/>
                <a:cs typeface="+mn-lt"/>
              </a:rPr>
              <a:t>2024 IEEE International Conference on Advanced Learning Technologies (ICALT)</a:t>
            </a:r>
            <a:r>
              <a:rPr lang="en-US" sz="2000" dirty="0">
                <a:solidFill>
                  <a:srgbClr val="333333"/>
                </a:solidFill>
                <a:latin typeface="Times New Roman"/>
                <a:ea typeface="+mn-lt"/>
                <a:cs typeface="+mn-lt"/>
              </a:rPr>
              <a:t>, Nicosia, North Cyprus, Cyprus, 2024</a:t>
            </a:r>
            <a:endParaRPr lang="en-US" sz="2000">
              <a:latin typeface="Times New Roman"/>
            </a:endParaRPr>
          </a:p>
        </p:txBody>
      </p:sp>
      <p:sp>
        <p:nvSpPr>
          <p:cNvPr id="3" name="TextBox 2">
            <a:extLst>
              <a:ext uri="{FF2B5EF4-FFF2-40B4-BE49-F238E27FC236}">
                <a16:creationId xmlns:a16="http://schemas.microsoft.com/office/drawing/2014/main" id="{87F9F36F-164C-DC49-E894-F5E846BC1F7E}"/>
              </a:ext>
            </a:extLst>
          </p:cNvPr>
          <p:cNvSpPr txBox="1"/>
          <p:nvPr/>
        </p:nvSpPr>
        <p:spPr>
          <a:xfrm>
            <a:off x="741219" y="5368636"/>
            <a:ext cx="1104899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333333"/>
                </a:solidFill>
                <a:latin typeface="Times New Roman"/>
                <a:ea typeface="+mn-lt"/>
                <a:cs typeface="+mn-lt"/>
              </a:rPr>
              <a:t>A. A. </a:t>
            </a:r>
            <a:r>
              <a:rPr lang="en-US" sz="2000" err="1">
                <a:solidFill>
                  <a:srgbClr val="333333"/>
                </a:solidFill>
                <a:latin typeface="Times New Roman"/>
                <a:ea typeface="+mn-lt"/>
                <a:cs typeface="+mn-lt"/>
              </a:rPr>
              <a:t>Krivetskaya</a:t>
            </a:r>
            <a:r>
              <a:rPr lang="en-US" sz="2000" dirty="0">
                <a:solidFill>
                  <a:srgbClr val="333333"/>
                </a:solidFill>
                <a:latin typeface="Times New Roman"/>
                <a:ea typeface="+mn-lt"/>
                <a:cs typeface="+mn-lt"/>
              </a:rPr>
              <a:t> </a:t>
            </a:r>
            <a:r>
              <a:rPr lang="en-US" sz="2000" i="1" dirty="0">
                <a:solidFill>
                  <a:srgbClr val="333333"/>
                </a:solidFill>
                <a:latin typeface="Times New Roman"/>
                <a:ea typeface="+mn-lt"/>
                <a:cs typeface="+mn-lt"/>
              </a:rPr>
              <a:t>et al</a:t>
            </a:r>
            <a:r>
              <a:rPr lang="en-US" sz="2000" dirty="0">
                <a:solidFill>
                  <a:srgbClr val="333333"/>
                </a:solidFill>
                <a:latin typeface="Times New Roman"/>
                <a:ea typeface="+mn-lt"/>
                <a:cs typeface="+mn-lt"/>
              </a:rPr>
              <a:t>., "Intraoperative assessment of blood flow during esophageal resection using fluorescence diagnostics and diffuse scattering spectroscopy," </a:t>
            </a:r>
            <a:r>
              <a:rPr lang="en-US" sz="2000" i="1" dirty="0">
                <a:solidFill>
                  <a:srgbClr val="333333"/>
                </a:solidFill>
                <a:latin typeface="Times New Roman"/>
                <a:ea typeface="+mn-lt"/>
                <a:cs typeface="+mn-lt"/>
              </a:rPr>
              <a:t>2024 International Conference Laser Optics (ICLO)</a:t>
            </a:r>
            <a:r>
              <a:rPr lang="en-US" sz="2000" dirty="0">
                <a:solidFill>
                  <a:srgbClr val="333333"/>
                </a:solidFill>
                <a:latin typeface="Times New Roman"/>
                <a:ea typeface="+mn-lt"/>
                <a:cs typeface="+mn-lt"/>
              </a:rPr>
              <a:t>, Saint Petersburg, Russian Federation, 2024</a:t>
            </a:r>
            <a:endParaRPr lang="en-US" sz="2000">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8601" y="1866830"/>
            <a:ext cx="7571447" cy="1936426"/>
          </a:xfrm>
        </p:spPr>
        <p:txBody>
          <a:bodyPr>
            <a:noAutofit/>
          </a:bodyPr>
          <a:lstStyle/>
          <a:p>
            <a:r>
              <a:rPr lang="en-IN" dirty="0">
                <a:latin typeface="Arial Rounded MT Bold" panose="020F0704030504030204" pitchFamily="34" charset="0"/>
              </a:rPr>
              <a:t>THANK YOU</a:t>
            </a:r>
          </a:p>
        </p:txBody>
      </p:sp>
      <p:sp>
        <p:nvSpPr>
          <p:cNvPr id="3" name="Subtitle 2"/>
          <p:cNvSpPr>
            <a:spLocks noGrp="1"/>
          </p:cNvSpPr>
          <p:nvPr>
            <p:ph type="subTitle" idx="1"/>
          </p:nvPr>
        </p:nvSpPr>
        <p:spPr>
          <a:xfrm>
            <a:off x="1393179" y="1926986"/>
            <a:ext cx="9144000" cy="2280872"/>
          </a:xfrm>
        </p:spPr>
        <p:txBody>
          <a:bodyPr>
            <a:normAutofit/>
          </a:bodyPr>
          <a:lstStyle/>
          <a:p>
            <a:pPr algn="l"/>
            <a:r>
              <a:rPr lang="en-US" dirty="0"/>
              <a:t> </a:t>
            </a:r>
          </a:p>
        </p:txBody>
      </p:sp>
      <p:pic>
        <p:nvPicPr>
          <p:cNvPr id="1026" name="Picture 2" descr="Anna Universit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96" y="0"/>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966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1B998-8BEA-1767-EE1D-60106160A17E}"/>
            </a:ext>
          </a:extLst>
        </p:cNvPr>
        <p:cNvGrpSpPr/>
        <p:nvPr/>
      </p:nvGrpSpPr>
      <p:grpSpPr>
        <a:xfrm>
          <a:off x="0" y="0"/>
          <a:ext cx="0" cy="0"/>
          <a:chOff x="0" y="0"/>
          <a:chExt cx="0" cy="0"/>
        </a:xfrm>
      </p:grpSpPr>
      <p:pic>
        <p:nvPicPr>
          <p:cNvPr id="1026" name="Picture 2" descr="Anna University - Wikipedia">
            <a:extLst>
              <a:ext uri="{FF2B5EF4-FFF2-40B4-BE49-F238E27FC236}">
                <a16:creationId xmlns:a16="http://schemas.microsoft.com/office/drawing/2014/main" id="{ABE3E213-6EEC-B816-1921-96A5BFB615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96" y="0"/>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a:extLst>
              <a:ext uri="{FF2B5EF4-FFF2-40B4-BE49-F238E27FC236}">
                <a16:creationId xmlns:a16="http://schemas.microsoft.com/office/drawing/2014/main" id="{4852BD68-DB6F-9562-22F8-CA653DDAC9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A3A9FB7-DF36-958F-6558-3B4CCB138CD7}"/>
              </a:ext>
            </a:extLst>
          </p:cNvPr>
          <p:cNvSpPr txBox="1"/>
          <p:nvPr/>
        </p:nvSpPr>
        <p:spPr>
          <a:xfrm>
            <a:off x="1721224" y="1013951"/>
            <a:ext cx="8717501" cy="107721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System Modules – Multi-Agent Architecture (Part 3)</a:t>
            </a:r>
          </a:p>
        </p:txBody>
      </p:sp>
      <p:sp>
        <p:nvSpPr>
          <p:cNvPr id="3" name="TextBox 2">
            <a:extLst>
              <a:ext uri="{FF2B5EF4-FFF2-40B4-BE49-F238E27FC236}">
                <a16:creationId xmlns:a16="http://schemas.microsoft.com/office/drawing/2014/main" id="{25D25DDE-3BDD-F55C-86CC-76C24230B815}"/>
              </a:ext>
            </a:extLst>
          </p:cNvPr>
          <p:cNvSpPr txBox="1"/>
          <p:nvPr/>
        </p:nvSpPr>
        <p:spPr>
          <a:xfrm>
            <a:off x="1219200" y="2274838"/>
            <a:ext cx="9538447" cy="304698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TTS Output Module</a:t>
            </a:r>
          </a:p>
          <a:p>
            <a:r>
              <a:rPr lang="en-IN" sz="2400" dirty="0">
                <a:latin typeface="Times New Roman" panose="02020603050405020304" pitchFamily="18" charset="0"/>
                <a:cs typeface="Times New Roman" panose="02020603050405020304" pitchFamily="18" charset="0"/>
              </a:rPr>
              <a:t>Converts response to speech</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Student Progress Tracker</a:t>
            </a:r>
          </a:p>
          <a:p>
            <a:r>
              <a:rPr lang="en-IN" sz="2400" dirty="0">
                <a:latin typeface="Times New Roman" panose="02020603050405020304" pitchFamily="18" charset="0"/>
                <a:cs typeface="Times New Roman" panose="02020603050405020304" pitchFamily="18" charset="0"/>
              </a:rPr>
              <a:t>Logs interaction, emotion, performance</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GCP Deployment Stack</a:t>
            </a:r>
          </a:p>
          <a:p>
            <a:r>
              <a:rPr lang="en-IN" sz="2400" dirty="0">
                <a:latin typeface="Times New Roman" panose="02020603050405020304" pitchFamily="18" charset="0"/>
                <a:cs typeface="Times New Roman" panose="02020603050405020304" pitchFamily="18" charset="0"/>
              </a:rPr>
              <a:t>Compute Engine / Cloud Run / Cloud SQL / Firebase</a:t>
            </a:r>
          </a:p>
        </p:txBody>
      </p:sp>
    </p:spTree>
    <p:extLst>
      <p:ext uri="{BB962C8B-B14F-4D97-AF65-F5344CB8AC3E}">
        <p14:creationId xmlns:p14="http://schemas.microsoft.com/office/powerpoint/2010/main" val="196067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Modules – Multi-Agent Architecture (Part 1)</a:t>
            </a:r>
          </a:p>
        </p:txBody>
      </p:sp>
      <p:sp>
        <p:nvSpPr>
          <p:cNvPr id="3" name="Content Placeholder 2"/>
          <p:cNvSpPr>
            <a:spLocks noGrp="1"/>
          </p:cNvSpPr>
          <p:nvPr>
            <p:ph idx="1"/>
          </p:nvPr>
        </p:nvSpPr>
        <p:spPr/>
        <p:txBody>
          <a:bodyPr>
            <a:normAutofit fontScale="55000" lnSpcReduction="20000"/>
          </a:bodyPr>
          <a:lstStyle/>
          <a:p>
            <a:r>
              <a:rPr dirty="0"/>
              <a:t>🎙️ Voice Capture Module</a:t>
            </a:r>
          </a:p>
          <a:p>
            <a:r>
              <a:rPr dirty="0"/>
              <a:t>Captures real-time voice, filters noise</a:t>
            </a:r>
          </a:p>
          <a:p>
            <a:endParaRPr dirty="0"/>
          </a:p>
          <a:p>
            <a:r>
              <a:rPr dirty="0"/>
              <a:t>🔍 Preprocessing Agent</a:t>
            </a:r>
          </a:p>
          <a:p>
            <a:r>
              <a:rPr dirty="0"/>
              <a:t>Speech-to-text, emotion + keyword extraction</a:t>
            </a:r>
          </a:p>
          <a:p>
            <a:endParaRPr dirty="0"/>
          </a:p>
          <a:p>
            <a:r>
              <a:rPr dirty="0"/>
              <a:t>🧭 Orchestrator (Supervisor)</a:t>
            </a:r>
          </a:p>
          <a:p>
            <a:r>
              <a:rPr dirty="0"/>
              <a:t>Routes query to agents based on learner state</a:t>
            </a:r>
          </a:p>
          <a:p>
            <a:endParaRPr dirty="0"/>
          </a:p>
          <a:p>
            <a:r>
              <a:rPr dirty="0"/>
              <a:t>📘 Pedagogical Agent</a:t>
            </a:r>
          </a:p>
          <a:p>
            <a:r>
              <a:rPr dirty="0"/>
              <a:t>RAG-based content delivery</a:t>
            </a:r>
          </a:p>
          <a:p>
            <a:endParaRPr dirty="0"/>
          </a:p>
          <a:p>
            <a:r>
              <a:rPr dirty="0"/>
              <a:t>💡 Motivational Agent</a:t>
            </a:r>
          </a:p>
          <a:p>
            <a:r>
              <a:rPr dirty="0"/>
              <a:t>Provides real-time encouragement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Modules – Multi-Agent Architecture (Part 2)</a:t>
            </a:r>
          </a:p>
        </p:txBody>
      </p:sp>
      <p:sp>
        <p:nvSpPr>
          <p:cNvPr id="3" name="Content Placeholder 2"/>
          <p:cNvSpPr>
            <a:spLocks noGrp="1"/>
          </p:cNvSpPr>
          <p:nvPr>
            <p:ph idx="1"/>
          </p:nvPr>
        </p:nvSpPr>
        <p:spPr/>
        <p:txBody>
          <a:bodyPr>
            <a:normAutofit fontScale="55000" lnSpcReduction="20000"/>
          </a:bodyPr>
          <a:lstStyle/>
          <a:p>
            <a:r>
              <a:rPr dirty="0"/>
              <a:t>🧠 Cognitive Agent</a:t>
            </a:r>
          </a:p>
          <a:p>
            <a:r>
              <a:rPr dirty="0"/>
              <a:t>Applies Pomodoro, adjusts based on fatigue</a:t>
            </a:r>
          </a:p>
          <a:p>
            <a:endParaRPr dirty="0"/>
          </a:p>
          <a:p>
            <a:r>
              <a:rPr dirty="0"/>
              <a:t>📈 Meta-Cognitive Agent</a:t>
            </a:r>
          </a:p>
          <a:p>
            <a:r>
              <a:rPr dirty="0"/>
              <a:t>Offers self-learning strategies</a:t>
            </a:r>
          </a:p>
          <a:p>
            <a:endParaRPr dirty="0"/>
          </a:p>
          <a:p>
            <a:r>
              <a:rPr dirty="0"/>
              <a:t>🧩 Engagement Agent</a:t>
            </a:r>
          </a:p>
          <a:p>
            <a:r>
              <a:rPr dirty="0"/>
              <a:t>Detects distraction, keeps learner focused</a:t>
            </a:r>
          </a:p>
          <a:p>
            <a:endParaRPr dirty="0"/>
          </a:p>
          <a:p>
            <a:r>
              <a:rPr dirty="0"/>
              <a:t>📚 RAG Module</a:t>
            </a:r>
          </a:p>
          <a:p>
            <a:r>
              <a:rPr dirty="0"/>
              <a:t>Retrieves textbook chunks + diagrams</a:t>
            </a:r>
          </a:p>
          <a:p>
            <a:endParaRPr dirty="0"/>
          </a:p>
          <a:p>
            <a:r>
              <a:rPr dirty="0"/>
              <a:t>👩‍🏫 Teacher LLM</a:t>
            </a:r>
          </a:p>
          <a:p>
            <a:r>
              <a:rPr dirty="0"/>
              <a:t>Generates engaging explanations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INTRODUCTION</a:t>
            </a:r>
          </a:p>
        </p:txBody>
      </p:sp>
      <p:pic>
        <p:nvPicPr>
          <p:cNvPr id="1026" name="Picture 2" descr="Anna Universit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387;p22">
            <a:extLst>
              <a:ext uri="{FF2B5EF4-FFF2-40B4-BE49-F238E27FC236}">
                <a16:creationId xmlns:a16="http://schemas.microsoft.com/office/drawing/2014/main" id="{026C9210-9AC3-6074-D8EA-1BB6407EE1FB}"/>
              </a:ext>
            </a:extLst>
          </p:cNvPr>
          <p:cNvSpPr txBox="1"/>
          <p:nvPr/>
        </p:nvSpPr>
        <p:spPr>
          <a:xfrm>
            <a:off x="387610" y="2719113"/>
            <a:ext cx="3784156" cy="2771250"/>
          </a:xfrm>
          <a:prstGeom prst="rect">
            <a:avLst/>
          </a:prstGeom>
          <a:noFill/>
          <a:ln>
            <a:noFill/>
          </a:ln>
        </p:spPr>
        <p:txBody>
          <a:bodyPr spcFirstLastPara="1" wrap="square" lIns="121811" tIns="121811" rIns="121811" bIns="121811" anchor="t" anchorCtr="0">
            <a:noAutofit/>
          </a:bodyPr>
          <a:lstStyle/>
          <a:p>
            <a:r>
              <a:rPr lang="en-US" sz="2081" dirty="0"/>
              <a:t>An AI voice assistant providing study management, academic support, and motivation, ensuring personalized, stress-free, and efficient learning for</a:t>
            </a:r>
            <a:endParaRPr sz="1665" dirty="0">
              <a:solidFill>
                <a:srgbClr val="434343"/>
              </a:solidFill>
              <a:latin typeface="Roboto"/>
              <a:ea typeface="Roboto"/>
              <a:cs typeface="Roboto"/>
              <a:sym typeface="Roboto"/>
            </a:endParaRPr>
          </a:p>
        </p:txBody>
      </p:sp>
      <p:grpSp>
        <p:nvGrpSpPr>
          <p:cNvPr id="5" name="Google Shape;380;p22">
            <a:extLst>
              <a:ext uri="{FF2B5EF4-FFF2-40B4-BE49-F238E27FC236}">
                <a16:creationId xmlns:a16="http://schemas.microsoft.com/office/drawing/2014/main" id="{D675C81B-3350-E38C-6B80-0CA926FD02E8}"/>
              </a:ext>
            </a:extLst>
          </p:cNvPr>
          <p:cNvGrpSpPr/>
          <p:nvPr/>
        </p:nvGrpSpPr>
        <p:grpSpPr>
          <a:xfrm>
            <a:off x="5064551" y="1161992"/>
            <a:ext cx="3102557" cy="1045061"/>
            <a:chOff x="5500850" y="2564550"/>
            <a:chExt cx="2328600" cy="784362"/>
          </a:xfrm>
        </p:grpSpPr>
        <p:sp>
          <p:nvSpPr>
            <p:cNvPr id="6" name="Google Shape;381;p22">
              <a:extLst>
                <a:ext uri="{FF2B5EF4-FFF2-40B4-BE49-F238E27FC236}">
                  <a16:creationId xmlns:a16="http://schemas.microsoft.com/office/drawing/2014/main" id="{6355DC67-41EB-B4CE-EA40-3453C25E2074}"/>
                </a:ext>
              </a:extLst>
            </p:cNvPr>
            <p:cNvSpPr txBox="1"/>
            <p:nvPr/>
          </p:nvSpPr>
          <p:spPr>
            <a:xfrm>
              <a:off x="5500850" y="2816112"/>
              <a:ext cx="2328600" cy="532800"/>
            </a:xfrm>
            <a:prstGeom prst="rect">
              <a:avLst/>
            </a:prstGeom>
            <a:noFill/>
            <a:ln>
              <a:noFill/>
            </a:ln>
          </p:spPr>
          <p:txBody>
            <a:bodyPr spcFirstLastPara="1" wrap="square" lIns="121811" tIns="121811" rIns="121811" bIns="121811" anchor="t" anchorCtr="0">
              <a:noAutofit/>
            </a:bodyPr>
            <a:lstStyle/>
            <a:p>
              <a:r>
                <a:rPr lang="en-US" sz="1873" dirty="0"/>
                <a:t>Enable voice-based interaction using NLP and speech recognition</a:t>
              </a:r>
              <a:endParaRPr sz="1665" dirty="0">
                <a:solidFill>
                  <a:srgbClr val="434343"/>
                </a:solidFill>
                <a:latin typeface="Roboto"/>
                <a:ea typeface="Roboto"/>
                <a:cs typeface="Roboto"/>
                <a:sym typeface="Roboto"/>
              </a:endParaRPr>
            </a:p>
          </p:txBody>
        </p:sp>
        <p:sp>
          <p:nvSpPr>
            <p:cNvPr id="7" name="Google Shape;382;p22">
              <a:extLst>
                <a:ext uri="{FF2B5EF4-FFF2-40B4-BE49-F238E27FC236}">
                  <a16:creationId xmlns:a16="http://schemas.microsoft.com/office/drawing/2014/main" id="{DD2ABB57-00DC-8D17-A074-82B179381B66}"/>
                </a:ext>
              </a:extLst>
            </p:cNvPr>
            <p:cNvSpPr/>
            <p:nvPr/>
          </p:nvSpPr>
          <p:spPr>
            <a:xfrm>
              <a:off x="5604025" y="2564550"/>
              <a:ext cx="1236000" cy="271200"/>
            </a:xfrm>
            <a:prstGeom prst="roundRect">
              <a:avLst>
                <a:gd name="adj" fmla="val 50000"/>
              </a:avLst>
            </a:prstGeom>
            <a:solidFill>
              <a:schemeClr val="accent1"/>
            </a:solidFill>
            <a:ln>
              <a:noFill/>
            </a:ln>
          </p:spPr>
          <p:txBody>
            <a:bodyPr spcFirstLastPara="1" wrap="square" lIns="121811" tIns="121811" rIns="121811" bIns="121811" anchor="ctr" anchorCtr="0">
              <a:noAutofit/>
            </a:bodyPr>
            <a:lstStyle/>
            <a:p>
              <a:pPr algn="ctr"/>
              <a:r>
                <a:rPr lang="en-IN" sz="2497" b="1" dirty="0">
                  <a:solidFill>
                    <a:schemeClr val="bg1"/>
                  </a:solidFill>
                </a:rPr>
                <a:t>Interact</a:t>
              </a:r>
              <a:endParaRPr sz="2399" dirty="0">
                <a:solidFill>
                  <a:schemeClr val="bg1"/>
                </a:solidFill>
              </a:endParaRPr>
            </a:p>
          </p:txBody>
        </p:sp>
      </p:grpSp>
      <p:grpSp>
        <p:nvGrpSpPr>
          <p:cNvPr id="8" name="Google Shape;380;p22">
            <a:extLst>
              <a:ext uri="{FF2B5EF4-FFF2-40B4-BE49-F238E27FC236}">
                <a16:creationId xmlns:a16="http://schemas.microsoft.com/office/drawing/2014/main" id="{0C81FE15-7D5E-807C-A309-E9220DD7A4C5}"/>
              </a:ext>
            </a:extLst>
          </p:cNvPr>
          <p:cNvGrpSpPr/>
          <p:nvPr/>
        </p:nvGrpSpPr>
        <p:grpSpPr>
          <a:xfrm>
            <a:off x="7888430" y="2299328"/>
            <a:ext cx="4062766" cy="1129672"/>
            <a:chOff x="5500850" y="2501046"/>
            <a:chExt cx="2458400" cy="847866"/>
          </a:xfrm>
        </p:grpSpPr>
        <p:sp>
          <p:nvSpPr>
            <p:cNvPr id="9" name="Google Shape;381;p22">
              <a:extLst>
                <a:ext uri="{FF2B5EF4-FFF2-40B4-BE49-F238E27FC236}">
                  <a16:creationId xmlns:a16="http://schemas.microsoft.com/office/drawing/2014/main" id="{42E3AC58-40DE-A902-3069-8689924B83AD}"/>
                </a:ext>
              </a:extLst>
            </p:cNvPr>
            <p:cNvSpPr txBox="1"/>
            <p:nvPr/>
          </p:nvSpPr>
          <p:spPr>
            <a:xfrm>
              <a:off x="5500850" y="2816112"/>
              <a:ext cx="2458400" cy="532800"/>
            </a:xfrm>
            <a:prstGeom prst="rect">
              <a:avLst/>
            </a:prstGeom>
            <a:noFill/>
            <a:ln>
              <a:noFill/>
            </a:ln>
          </p:spPr>
          <p:txBody>
            <a:bodyPr spcFirstLastPara="1" wrap="square" lIns="121811" tIns="121811" rIns="121811" bIns="121811" anchor="t" anchorCtr="0">
              <a:noAutofit/>
            </a:bodyPr>
            <a:lstStyle/>
            <a:p>
              <a:r>
                <a:rPr lang="en-US" sz="1873" dirty="0"/>
                <a:t>Offer personalized study schedules, reminders, and time management strategies tailored to individual needs.</a:t>
              </a:r>
              <a:endParaRPr sz="1665" dirty="0">
                <a:solidFill>
                  <a:srgbClr val="434343"/>
                </a:solidFill>
                <a:latin typeface="Roboto"/>
                <a:ea typeface="Roboto"/>
                <a:cs typeface="Roboto"/>
                <a:sym typeface="Roboto"/>
              </a:endParaRPr>
            </a:p>
          </p:txBody>
        </p:sp>
        <p:sp>
          <p:nvSpPr>
            <p:cNvPr id="10" name="Google Shape;382;p22">
              <a:extLst>
                <a:ext uri="{FF2B5EF4-FFF2-40B4-BE49-F238E27FC236}">
                  <a16:creationId xmlns:a16="http://schemas.microsoft.com/office/drawing/2014/main" id="{221614D7-35B4-8751-4202-311058FA24C7}"/>
                </a:ext>
              </a:extLst>
            </p:cNvPr>
            <p:cNvSpPr/>
            <p:nvPr/>
          </p:nvSpPr>
          <p:spPr>
            <a:xfrm>
              <a:off x="5581346" y="2501046"/>
              <a:ext cx="1235999" cy="271199"/>
            </a:xfrm>
            <a:prstGeom prst="roundRect">
              <a:avLst>
                <a:gd name="adj" fmla="val 50000"/>
              </a:avLst>
            </a:prstGeom>
            <a:solidFill>
              <a:srgbClr val="FBD569"/>
            </a:solidFill>
            <a:ln>
              <a:noFill/>
            </a:ln>
          </p:spPr>
          <p:txBody>
            <a:bodyPr spcFirstLastPara="1" wrap="square" lIns="121811" tIns="121811" rIns="121811" bIns="121811" anchor="ctr" anchorCtr="0">
              <a:noAutofit/>
            </a:bodyPr>
            <a:lstStyle/>
            <a:p>
              <a:pPr algn="ctr"/>
              <a:r>
                <a:rPr lang="en-IN" sz="2497" dirty="0">
                  <a:solidFill>
                    <a:schemeClr val="bg1"/>
                  </a:solidFill>
                </a:rPr>
                <a:t>Organize</a:t>
              </a:r>
              <a:endParaRPr sz="2399" dirty="0">
                <a:solidFill>
                  <a:schemeClr val="bg1"/>
                </a:solidFill>
              </a:endParaRPr>
            </a:p>
          </p:txBody>
        </p:sp>
      </p:grpSp>
      <p:grpSp>
        <p:nvGrpSpPr>
          <p:cNvPr id="11" name="Google Shape;380;p22">
            <a:extLst>
              <a:ext uri="{FF2B5EF4-FFF2-40B4-BE49-F238E27FC236}">
                <a16:creationId xmlns:a16="http://schemas.microsoft.com/office/drawing/2014/main" id="{01100778-0147-F2B0-3C36-163F28D95E3E}"/>
              </a:ext>
            </a:extLst>
          </p:cNvPr>
          <p:cNvGrpSpPr/>
          <p:nvPr/>
        </p:nvGrpSpPr>
        <p:grpSpPr>
          <a:xfrm>
            <a:off x="5202018" y="3940398"/>
            <a:ext cx="3798333" cy="1045061"/>
            <a:chOff x="5500850" y="2564550"/>
            <a:chExt cx="2850810" cy="784362"/>
          </a:xfrm>
        </p:grpSpPr>
        <p:sp>
          <p:nvSpPr>
            <p:cNvPr id="12" name="Google Shape;381;p22">
              <a:extLst>
                <a:ext uri="{FF2B5EF4-FFF2-40B4-BE49-F238E27FC236}">
                  <a16:creationId xmlns:a16="http://schemas.microsoft.com/office/drawing/2014/main" id="{48994CE7-3262-CD15-2652-BFB8F4FBFEDA}"/>
                </a:ext>
              </a:extLst>
            </p:cNvPr>
            <p:cNvSpPr txBox="1"/>
            <p:nvPr/>
          </p:nvSpPr>
          <p:spPr>
            <a:xfrm>
              <a:off x="5500850" y="2816112"/>
              <a:ext cx="2850810" cy="532800"/>
            </a:xfrm>
            <a:prstGeom prst="rect">
              <a:avLst/>
            </a:prstGeom>
            <a:noFill/>
            <a:ln>
              <a:noFill/>
            </a:ln>
          </p:spPr>
          <p:txBody>
            <a:bodyPr spcFirstLastPara="1" wrap="square" lIns="121811" tIns="121811" rIns="121811" bIns="121811" anchor="t" anchorCtr="0">
              <a:noAutofit/>
            </a:bodyPr>
            <a:lstStyle/>
            <a:p>
              <a:r>
                <a:rPr lang="en-US" sz="1665" dirty="0"/>
                <a:t>Provide instant solutions, explanations, and resource recommendations powered by AI for academic queries.</a:t>
              </a:r>
              <a:endParaRPr sz="1598" dirty="0">
                <a:solidFill>
                  <a:srgbClr val="434343"/>
                </a:solidFill>
                <a:latin typeface="Roboto"/>
                <a:ea typeface="Roboto"/>
                <a:cs typeface="Roboto"/>
                <a:sym typeface="Roboto"/>
              </a:endParaRPr>
            </a:p>
          </p:txBody>
        </p:sp>
        <p:sp>
          <p:nvSpPr>
            <p:cNvPr id="13" name="Google Shape;382;p22">
              <a:extLst>
                <a:ext uri="{FF2B5EF4-FFF2-40B4-BE49-F238E27FC236}">
                  <a16:creationId xmlns:a16="http://schemas.microsoft.com/office/drawing/2014/main" id="{7E5CBAD4-48AA-3BFA-94B8-7EBFC62F2DE1}"/>
                </a:ext>
              </a:extLst>
            </p:cNvPr>
            <p:cNvSpPr/>
            <p:nvPr/>
          </p:nvSpPr>
          <p:spPr>
            <a:xfrm>
              <a:off x="5604025" y="2564550"/>
              <a:ext cx="1236000" cy="271200"/>
            </a:xfrm>
            <a:prstGeom prst="roundRect">
              <a:avLst>
                <a:gd name="adj" fmla="val 50000"/>
              </a:avLst>
            </a:prstGeom>
            <a:solidFill>
              <a:schemeClr val="accent1"/>
            </a:solidFill>
            <a:ln>
              <a:noFill/>
            </a:ln>
          </p:spPr>
          <p:txBody>
            <a:bodyPr spcFirstLastPara="1" wrap="square" lIns="121811" tIns="121811" rIns="121811" bIns="121811" anchor="ctr" anchorCtr="0">
              <a:noAutofit/>
            </a:bodyPr>
            <a:lstStyle/>
            <a:p>
              <a:pPr algn="ctr"/>
              <a:r>
                <a:rPr lang="en-IN" sz="2497" dirty="0">
                  <a:solidFill>
                    <a:schemeClr val="bg1"/>
                  </a:solidFill>
                </a:rPr>
                <a:t>Assist</a:t>
              </a:r>
              <a:endParaRPr sz="2399" dirty="0">
                <a:solidFill>
                  <a:schemeClr val="bg1"/>
                </a:solidFill>
              </a:endParaRPr>
            </a:p>
          </p:txBody>
        </p:sp>
      </p:grpSp>
      <p:grpSp>
        <p:nvGrpSpPr>
          <p:cNvPr id="14" name="Google Shape;383;p22">
            <a:extLst>
              <a:ext uri="{FF2B5EF4-FFF2-40B4-BE49-F238E27FC236}">
                <a16:creationId xmlns:a16="http://schemas.microsoft.com/office/drawing/2014/main" id="{EDB4F831-3BFA-D068-4294-30A210CA81B2}"/>
              </a:ext>
            </a:extLst>
          </p:cNvPr>
          <p:cNvGrpSpPr/>
          <p:nvPr/>
        </p:nvGrpSpPr>
        <p:grpSpPr>
          <a:xfrm>
            <a:off x="8090826" y="5276277"/>
            <a:ext cx="3102557" cy="1045061"/>
            <a:chOff x="5500850" y="3501425"/>
            <a:chExt cx="2328600" cy="784362"/>
          </a:xfrm>
        </p:grpSpPr>
        <p:sp>
          <p:nvSpPr>
            <p:cNvPr id="15" name="Google Shape;384;p22">
              <a:extLst>
                <a:ext uri="{FF2B5EF4-FFF2-40B4-BE49-F238E27FC236}">
                  <a16:creationId xmlns:a16="http://schemas.microsoft.com/office/drawing/2014/main" id="{5DE4FBE2-96BC-68DE-7B5F-A59F74D7B6DD}"/>
                </a:ext>
              </a:extLst>
            </p:cNvPr>
            <p:cNvSpPr txBox="1"/>
            <p:nvPr/>
          </p:nvSpPr>
          <p:spPr>
            <a:xfrm>
              <a:off x="5500850" y="3752987"/>
              <a:ext cx="2328600" cy="532800"/>
            </a:xfrm>
            <a:prstGeom prst="rect">
              <a:avLst/>
            </a:prstGeom>
            <a:noFill/>
            <a:ln>
              <a:noFill/>
            </a:ln>
          </p:spPr>
          <p:txBody>
            <a:bodyPr spcFirstLastPara="1" wrap="square" lIns="121811" tIns="121811" rIns="121811" bIns="121811" anchor="t" anchorCtr="0">
              <a:noAutofit/>
            </a:bodyPr>
            <a:lstStyle/>
            <a:p>
              <a:endParaRPr sz="1598" dirty="0">
                <a:solidFill>
                  <a:srgbClr val="434343"/>
                </a:solidFill>
                <a:latin typeface="Roboto"/>
                <a:ea typeface="Roboto"/>
                <a:cs typeface="Roboto"/>
                <a:sym typeface="Roboto"/>
              </a:endParaRPr>
            </a:p>
          </p:txBody>
        </p:sp>
        <p:sp>
          <p:nvSpPr>
            <p:cNvPr id="16" name="Google Shape;385;p22">
              <a:extLst>
                <a:ext uri="{FF2B5EF4-FFF2-40B4-BE49-F238E27FC236}">
                  <a16:creationId xmlns:a16="http://schemas.microsoft.com/office/drawing/2014/main" id="{B283B014-CD06-42A0-EBB3-B520E5F44D61}"/>
                </a:ext>
              </a:extLst>
            </p:cNvPr>
            <p:cNvSpPr/>
            <p:nvPr/>
          </p:nvSpPr>
          <p:spPr>
            <a:xfrm>
              <a:off x="5604025" y="3501425"/>
              <a:ext cx="1236000" cy="271200"/>
            </a:xfrm>
            <a:prstGeom prst="roundRect">
              <a:avLst>
                <a:gd name="adj" fmla="val 50000"/>
              </a:avLst>
            </a:prstGeom>
            <a:solidFill>
              <a:schemeClr val="accent5"/>
            </a:solidFill>
            <a:ln>
              <a:noFill/>
            </a:ln>
          </p:spPr>
          <p:txBody>
            <a:bodyPr spcFirstLastPara="1" wrap="square" lIns="121811" tIns="121811" rIns="121811" bIns="121811" anchor="ctr" anchorCtr="0">
              <a:noAutofit/>
            </a:bodyPr>
            <a:lstStyle/>
            <a:p>
              <a:pPr algn="ctr"/>
              <a:r>
                <a:rPr lang="en-IN" sz="2497" dirty="0">
                  <a:solidFill>
                    <a:schemeClr val="bg1"/>
                  </a:solidFill>
                </a:rPr>
                <a:t>Motivate</a:t>
              </a:r>
              <a:endParaRPr sz="2399" dirty="0">
                <a:solidFill>
                  <a:schemeClr val="bg1"/>
                </a:solidFill>
              </a:endParaRPr>
            </a:p>
          </p:txBody>
        </p:sp>
      </p:grpSp>
      <p:sp>
        <p:nvSpPr>
          <p:cNvPr id="17" name="Google Shape;381;p22">
            <a:extLst>
              <a:ext uri="{FF2B5EF4-FFF2-40B4-BE49-F238E27FC236}">
                <a16:creationId xmlns:a16="http://schemas.microsoft.com/office/drawing/2014/main" id="{52687904-027E-E6CA-5267-45AEE9C192A3}"/>
              </a:ext>
            </a:extLst>
          </p:cNvPr>
          <p:cNvSpPr txBox="1"/>
          <p:nvPr/>
        </p:nvSpPr>
        <p:spPr>
          <a:xfrm>
            <a:off x="8028799" y="5571564"/>
            <a:ext cx="3798333" cy="709887"/>
          </a:xfrm>
          <a:prstGeom prst="rect">
            <a:avLst/>
          </a:prstGeom>
          <a:noFill/>
          <a:ln>
            <a:noFill/>
          </a:ln>
        </p:spPr>
        <p:txBody>
          <a:bodyPr spcFirstLastPara="1" wrap="square" lIns="121811" tIns="121811" rIns="121811" bIns="121811" anchor="t" anchorCtr="0">
            <a:noAutofit/>
          </a:bodyPr>
          <a:lstStyle/>
          <a:p>
            <a:r>
              <a:rPr lang="en-IN" sz="1665" dirty="0"/>
              <a:t>Detect emotions and deliver motivational support, stress management techniques, and positive reinforcement.</a:t>
            </a:r>
            <a:endParaRPr sz="1598" dirty="0">
              <a:solidFill>
                <a:srgbClr val="434343"/>
              </a:solidFill>
              <a:latin typeface="Roboto"/>
              <a:ea typeface="Roboto"/>
              <a:cs typeface="Roboto"/>
              <a:sym typeface="Roboto"/>
            </a:endParaRPr>
          </a:p>
        </p:txBody>
      </p:sp>
    </p:spTree>
    <p:extLst>
      <p:ext uri="{BB962C8B-B14F-4D97-AF65-F5344CB8AC3E}">
        <p14:creationId xmlns:p14="http://schemas.microsoft.com/office/powerpoint/2010/main" val="2738662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B02CE-3726-61D9-5FDF-A6B392EDC0E7}"/>
            </a:ext>
          </a:extLst>
        </p:cNvPr>
        <p:cNvGrpSpPr/>
        <p:nvPr/>
      </p:nvGrpSpPr>
      <p:grpSpPr>
        <a:xfrm>
          <a:off x="0" y="0"/>
          <a:ext cx="0" cy="0"/>
          <a:chOff x="0" y="0"/>
          <a:chExt cx="0" cy="0"/>
        </a:xfrm>
      </p:grpSpPr>
      <p:sp>
        <p:nvSpPr>
          <p:cNvPr id="53" name="TextShape 1">
            <a:extLst>
              <a:ext uri="{FF2B5EF4-FFF2-40B4-BE49-F238E27FC236}">
                <a16:creationId xmlns:a16="http://schemas.microsoft.com/office/drawing/2014/main" id="{55336671-0C43-DA33-4E8D-0BB2B3C58996}"/>
              </a:ext>
            </a:extLst>
          </p:cNvPr>
          <p:cNvSpPr txBox="1"/>
          <p:nvPr/>
        </p:nvSpPr>
        <p:spPr>
          <a:xfrm>
            <a:off x="2559960" y="264600"/>
            <a:ext cx="6810480" cy="75456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LITERATURE REVIEW</a:t>
            </a:r>
            <a:endParaRPr lang="en-US" sz="3600" b="0" strike="noStrike" spc="-1">
              <a:solidFill>
                <a:srgbClr val="000000"/>
              </a:solidFill>
              <a:latin typeface="Calibri"/>
            </a:endParaRPr>
          </a:p>
        </p:txBody>
      </p:sp>
      <p:pic>
        <p:nvPicPr>
          <p:cNvPr id="55" name="Picture 2">
            <a:extLst>
              <a:ext uri="{FF2B5EF4-FFF2-40B4-BE49-F238E27FC236}">
                <a16:creationId xmlns:a16="http://schemas.microsoft.com/office/drawing/2014/main" id="{90C1A9FA-550A-5B81-3C4B-8FF395296509}"/>
              </a:ext>
            </a:extLst>
          </p:cNvPr>
          <p:cNvPicPr/>
          <p:nvPr/>
        </p:nvPicPr>
        <p:blipFill>
          <a:blip r:embed="rId2"/>
          <a:stretch/>
        </p:blipFill>
        <p:spPr>
          <a:xfrm>
            <a:off x="66600" y="111240"/>
            <a:ext cx="1337400" cy="1328760"/>
          </a:xfrm>
          <a:prstGeom prst="rect">
            <a:avLst/>
          </a:prstGeom>
          <a:ln>
            <a:noFill/>
          </a:ln>
        </p:spPr>
      </p:pic>
      <p:pic>
        <p:nvPicPr>
          <p:cNvPr id="56" name="Picture 6">
            <a:extLst>
              <a:ext uri="{FF2B5EF4-FFF2-40B4-BE49-F238E27FC236}">
                <a16:creationId xmlns:a16="http://schemas.microsoft.com/office/drawing/2014/main" id="{2D1692FF-8388-CA0D-3FB0-92382FCD81AE}"/>
              </a:ext>
            </a:extLst>
          </p:cNvPr>
          <p:cNvPicPr/>
          <p:nvPr/>
        </p:nvPicPr>
        <p:blipFill>
          <a:blip r:embed="rId3"/>
          <a:stretch/>
        </p:blipFill>
        <p:spPr>
          <a:xfrm>
            <a:off x="10438560" y="0"/>
            <a:ext cx="1870920" cy="1496520"/>
          </a:xfrm>
          <a:prstGeom prst="rect">
            <a:avLst/>
          </a:prstGeom>
          <a:ln>
            <a:noFill/>
          </a:ln>
        </p:spPr>
      </p:pic>
      <p:sp>
        <p:nvSpPr>
          <p:cNvPr id="2" name="TextBox 1">
            <a:extLst>
              <a:ext uri="{FF2B5EF4-FFF2-40B4-BE49-F238E27FC236}">
                <a16:creationId xmlns:a16="http://schemas.microsoft.com/office/drawing/2014/main" id="{723B04A6-98E2-6CE7-B182-D67E23043842}"/>
              </a:ext>
            </a:extLst>
          </p:cNvPr>
          <p:cNvSpPr txBox="1"/>
          <p:nvPr/>
        </p:nvSpPr>
        <p:spPr>
          <a:xfrm>
            <a:off x="88741" y="1831772"/>
            <a:ext cx="648435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latin typeface="Times New Roman"/>
                <a:ea typeface="+mn-lt"/>
                <a:cs typeface="+mn-lt"/>
              </a:rPr>
              <a:t>D. K. </a:t>
            </a:r>
            <a:r>
              <a:rPr lang="en-US" sz="1400" dirty="0" err="1">
                <a:solidFill>
                  <a:srgbClr val="00B0F0"/>
                </a:solidFill>
                <a:latin typeface="Times New Roman"/>
                <a:ea typeface="+mn-lt"/>
                <a:cs typeface="+mn-lt"/>
              </a:rPr>
              <a:t>Yadlapally</a:t>
            </a:r>
            <a:r>
              <a:rPr lang="en-US" sz="1400" dirty="0">
                <a:solidFill>
                  <a:srgbClr val="00B0F0"/>
                </a:solidFill>
                <a:latin typeface="Times New Roman"/>
                <a:ea typeface="+mn-lt"/>
                <a:cs typeface="+mn-lt"/>
              </a:rPr>
              <a:t>, B. Vasireddy, M. </a:t>
            </a:r>
            <a:r>
              <a:rPr lang="en-US" sz="1400" dirty="0" err="1">
                <a:solidFill>
                  <a:srgbClr val="00B0F0"/>
                </a:solidFill>
                <a:latin typeface="Times New Roman"/>
                <a:ea typeface="+mn-lt"/>
                <a:cs typeface="+mn-lt"/>
              </a:rPr>
              <a:t>Marimganti</a:t>
            </a:r>
            <a:r>
              <a:rPr lang="en-US" sz="1400" dirty="0">
                <a:solidFill>
                  <a:srgbClr val="00B0F0"/>
                </a:solidFill>
                <a:latin typeface="Times New Roman"/>
                <a:ea typeface="+mn-lt"/>
                <a:cs typeface="+mn-lt"/>
              </a:rPr>
              <a:t>, T. Chowdary, C. Karthikeyan and T. Vignesh, "A Review on the Potential of AI Voice Assistants for Personalized and Adaptive Learning in Education," 2023 7th International Conference on Computing Methodologies and Communication (ICCMC), Erode, India, 2023</a:t>
            </a:r>
          </a:p>
          <a:p>
            <a:r>
              <a:rPr lang="en-US" dirty="0">
                <a:latin typeface="Times New Roman"/>
                <a:ea typeface="+mn-lt"/>
                <a:cs typeface="+mn-lt"/>
              </a:rPr>
              <a:t> This paper explores the application of AI-powered voice assistants in education. It discusses how these assistants can personalize learning experiences by adapting to student needs. It reviews various AI technologies such as Natural Language Processing (NLP), machine learning, and sentiment analysis to improve engagement and understanding.</a:t>
            </a:r>
          </a:p>
          <a:p>
            <a:r>
              <a:rPr lang="en-US" b="1" dirty="0">
                <a:latin typeface="Times New Roman"/>
                <a:ea typeface="+mn-lt"/>
                <a:cs typeface="+mn-lt"/>
              </a:rPr>
              <a:t>Advantages:</a:t>
            </a:r>
            <a:endParaRPr lang="en-US" dirty="0">
              <a:latin typeface="Times New Roman"/>
              <a:ea typeface="+mn-lt"/>
              <a:cs typeface="+mn-lt"/>
            </a:endParaRPr>
          </a:p>
          <a:p>
            <a:pPr marL="285750" indent="-285750">
              <a:buFont typeface="Arial"/>
              <a:buChar char="•"/>
            </a:pPr>
            <a:r>
              <a:rPr lang="en-US" dirty="0">
                <a:latin typeface="Times New Roman"/>
                <a:ea typeface="+mn-lt"/>
                <a:cs typeface="+mn-lt"/>
              </a:rPr>
              <a:t>Comprehensive analysis of AI-driven voice assistants.</a:t>
            </a:r>
            <a:endParaRPr lang="en-US" dirty="0">
              <a:latin typeface="Times New Roman"/>
            </a:endParaRPr>
          </a:p>
          <a:p>
            <a:pPr marL="285750" indent="-285750">
              <a:buFont typeface="Arial"/>
              <a:buChar char="•"/>
            </a:pPr>
            <a:r>
              <a:rPr lang="en-US" dirty="0">
                <a:latin typeface="Times New Roman"/>
                <a:ea typeface="+mn-lt"/>
                <a:cs typeface="+mn-lt"/>
              </a:rPr>
              <a:t>Emphasizes personalized learning methodologies.</a:t>
            </a:r>
            <a:endParaRPr lang="en-US" dirty="0">
              <a:latin typeface="Times New Roman"/>
            </a:endParaRPr>
          </a:p>
          <a:p>
            <a:pPr marL="285750" indent="-285750">
              <a:buFont typeface="Arial"/>
              <a:buChar char="•"/>
            </a:pPr>
            <a:r>
              <a:rPr lang="en-US" dirty="0">
                <a:latin typeface="Times New Roman"/>
                <a:ea typeface="+mn-lt"/>
                <a:cs typeface="+mn-lt"/>
              </a:rPr>
              <a:t>Examines real-world case studies and applications.</a:t>
            </a:r>
            <a:endParaRPr lang="en-US" dirty="0">
              <a:latin typeface="Times New Roman"/>
            </a:endParaRPr>
          </a:p>
          <a:p>
            <a:r>
              <a:rPr lang="en-US" b="1" dirty="0">
                <a:latin typeface="Times New Roman"/>
                <a:ea typeface="+mn-lt"/>
                <a:cs typeface="+mn-lt"/>
              </a:rPr>
              <a:t>Disadvantages:</a:t>
            </a:r>
            <a:endParaRPr lang="en-US" dirty="0">
              <a:latin typeface="Times New Roman"/>
              <a:ea typeface="+mn-lt"/>
              <a:cs typeface="+mn-lt"/>
            </a:endParaRPr>
          </a:p>
          <a:p>
            <a:pPr marL="285750" indent="-285750">
              <a:buFont typeface="Arial"/>
              <a:buChar char="•"/>
            </a:pPr>
            <a:r>
              <a:rPr lang="en-US" dirty="0">
                <a:latin typeface="Times New Roman"/>
                <a:ea typeface="+mn-lt"/>
                <a:cs typeface="+mn-lt"/>
              </a:rPr>
              <a:t>Lacks Emotion detection and motivation factors.</a:t>
            </a:r>
            <a:endParaRPr lang="en-US" dirty="0">
              <a:latin typeface="Times New Roman"/>
            </a:endParaRPr>
          </a:p>
          <a:p>
            <a:pPr marL="285750" indent="-285750">
              <a:buFont typeface="Arial"/>
              <a:buChar char="•"/>
            </a:pPr>
            <a:r>
              <a:rPr lang="en-US" dirty="0">
                <a:latin typeface="Times New Roman"/>
                <a:cs typeface="Arial"/>
              </a:rPr>
              <a:t>Does not deeply discuss security risks in AI-based learning.</a:t>
            </a:r>
            <a:endParaRPr lang="en-US" dirty="0">
              <a:latin typeface="Times New Roman"/>
            </a:endParaRPr>
          </a:p>
          <a:p>
            <a:pPr algn="l"/>
            <a:endParaRPr lang="en-US" b="1" dirty="0"/>
          </a:p>
        </p:txBody>
      </p:sp>
      <p:sp>
        <p:nvSpPr>
          <p:cNvPr id="3" name="TextBox 2">
            <a:extLst>
              <a:ext uri="{FF2B5EF4-FFF2-40B4-BE49-F238E27FC236}">
                <a16:creationId xmlns:a16="http://schemas.microsoft.com/office/drawing/2014/main" id="{9A6A77FA-01C5-8676-22FF-353D6A9792A2}"/>
              </a:ext>
            </a:extLst>
          </p:cNvPr>
          <p:cNvSpPr txBox="1"/>
          <p:nvPr/>
        </p:nvSpPr>
        <p:spPr>
          <a:xfrm>
            <a:off x="6418640" y="1723149"/>
            <a:ext cx="576082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latin typeface="Times New Roman"/>
                <a:ea typeface="+mn-lt"/>
                <a:cs typeface="+mn-lt"/>
              </a:rPr>
              <a:t>J. </a:t>
            </a:r>
            <a:r>
              <a:rPr lang="en-US" sz="1200" dirty="0" err="1">
                <a:solidFill>
                  <a:srgbClr val="00B0F0"/>
                </a:solidFill>
                <a:latin typeface="Times New Roman"/>
                <a:ea typeface="+mn-lt"/>
                <a:cs typeface="+mn-lt"/>
              </a:rPr>
              <a:t>Gowthamy</a:t>
            </a:r>
            <a:r>
              <a:rPr lang="en-US" sz="1200" dirty="0">
                <a:solidFill>
                  <a:srgbClr val="00B0F0"/>
                </a:solidFill>
                <a:latin typeface="Times New Roman"/>
                <a:ea typeface="+mn-lt"/>
                <a:cs typeface="+mn-lt"/>
              </a:rPr>
              <a:t>, A. </a:t>
            </a:r>
            <a:r>
              <a:rPr lang="en-US" sz="1200" dirty="0" err="1">
                <a:solidFill>
                  <a:srgbClr val="00B0F0"/>
                </a:solidFill>
                <a:latin typeface="Times New Roman"/>
                <a:ea typeface="+mn-lt"/>
                <a:cs typeface="+mn-lt"/>
              </a:rPr>
              <a:t>Senthilselvi</a:t>
            </a:r>
            <a:r>
              <a:rPr lang="en-US" sz="1200" dirty="0">
                <a:solidFill>
                  <a:srgbClr val="00B0F0"/>
                </a:solidFill>
                <a:latin typeface="Times New Roman"/>
                <a:ea typeface="+mn-lt"/>
                <a:cs typeface="+mn-lt"/>
              </a:rPr>
              <a:t>, A. Kumar, S. Aakash and G. Sreedhar, "Enhanced AI Voice Assistance using Machine Learning and NLP," </a:t>
            </a:r>
            <a:r>
              <a:rPr lang="en-US" sz="1200" i="1" dirty="0">
                <a:solidFill>
                  <a:srgbClr val="00B0F0"/>
                </a:solidFill>
                <a:latin typeface="Times New Roman"/>
                <a:ea typeface="+mn-lt"/>
                <a:cs typeface="+mn-lt"/>
              </a:rPr>
              <a:t>2023 Third International Conference on Smart Technologies, Communication and Robotics (STCR)</a:t>
            </a:r>
            <a:r>
              <a:rPr lang="en-US" sz="1200" dirty="0">
                <a:solidFill>
                  <a:srgbClr val="00B0F0"/>
                </a:solidFill>
                <a:latin typeface="Times New Roman"/>
                <a:ea typeface="+mn-lt"/>
                <a:cs typeface="+mn-lt"/>
              </a:rPr>
              <a:t>, </a:t>
            </a:r>
            <a:r>
              <a:rPr lang="en-US" sz="1200" dirty="0" err="1">
                <a:solidFill>
                  <a:srgbClr val="00B0F0"/>
                </a:solidFill>
                <a:latin typeface="Times New Roman"/>
                <a:ea typeface="+mn-lt"/>
                <a:cs typeface="+mn-lt"/>
              </a:rPr>
              <a:t>Sathyamangalam</a:t>
            </a:r>
            <a:r>
              <a:rPr lang="en-US" sz="1200" dirty="0">
                <a:solidFill>
                  <a:srgbClr val="00B0F0"/>
                </a:solidFill>
                <a:latin typeface="Times New Roman"/>
                <a:ea typeface="+mn-lt"/>
                <a:cs typeface="+mn-lt"/>
              </a:rPr>
              <a:t>, India, 2023</a:t>
            </a:r>
          </a:p>
          <a:p>
            <a:r>
              <a:rPr lang="en-US" dirty="0">
                <a:latin typeface="Times New Roman"/>
                <a:ea typeface="+mn-lt"/>
                <a:cs typeface="+mn-lt"/>
              </a:rPr>
              <a:t>This paper presents an advanced AI voice assistant model that leverages NLP and machine learning techniques for better human-computer interaction. It focuses on improving speech recognition accuracy and response relevance through deep learning models.</a:t>
            </a:r>
            <a:endParaRPr lang="en-US" dirty="0">
              <a:latin typeface="Times New Roman"/>
            </a:endParaRPr>
          </a:p>
          <a:p>
            <a:r>
              <a:rPr lang="en-US" b="1" dirty="0">
                <a:latin typeface="Times New Roman"/>
                <a:ea typeface="+mn-lt"/>
                <a:cs typeface="+mn-lt"/>
              </a:rPr>
              <a:t>Advantages:</a:t>
            </a:r>
            <a:endParaRPr lang="en-US" dirty="0">
              <a:latin typeface="Times New Roman"/>
            </a:endParaRPr>
          </a:p>
          <a:p>
            <a:pPr marL="285750" indent="-285750">
              <a:buFont typeface="Arial"/>
              <a:buChar char="•"/>
            </a:pPr>
            <a:r>
              <a:rPr lang="en-US" dirty="0">
                <a:latin typeface="Times New Roman"/>
                <a:ea typeface="+mn-lt"/>
                <a:cs typeface="+mn-lt"/>
              </a:rPr>
              <a:t>Enhances speech recognition precision.</a:t>
            </a:r>
            <a:endParaRPr lang="en-US" dirty="0">
              <a:latin typeface="Times New Roman"/>
            </a:endParaRPr>
          </a:p>
          <a:p>
            <a:pPr marL="285750" indent="-285750">
              <a:buFont typeface="Arial"/>
              <a:buChar char="•"/>
            </a:pPr>
            <a:r>
              <a:rPr lang="en-US" dirty="0">
                <a:latin typeface="Times New Roman"/>
                <a:ea typeface="+mn-lt"/>
                <a:cs typeface="+mn-lt"/>
              </a:rPr>
              <a:t>Integrates state-of-the-art NLP techniques.</a:t>
            </a:r>
            <a:endParaRPr lang="en-US" dirty="0">
              <a:latin typeface="Times New Roman"/>
            </a:endParaRPr>
          </a:p>
          <a:p>
            <a:pPr marL="285750" indent="-285750">
              <a:buFont typeface="Arial"/>
              <a:buChar char="•"/>
            </a:pPr>
            <a:r>
              <a:rPr lang="en-US" dirty="0">
                <a:latin typeface="Times New Roman"/>
                <a:ea typeface="+mn-lt"/>
                <a:cs typeface="+mn-lt"/>
              </a:rPr>
              <a:t>Evaluates different machine learning models to optimize performance.</a:t>
            </a:r>
            <a:endParaRPr lang="en-US" dirty="0">
              <a:latin typeface="Times New Roman"/>
            </a:endParaRPr>
          </a:p>
          <a:p>
            <a:r>
              <a:rPr lang="en-US" b="1" dirty="0">
                <a:latin typeface="Times New Roman"/>
                <a:ea typeface="+mn-lt"/>
                <a:cs typeface="+mn-lt"/>
              </a:rPr>
              <a:t>Disadvantages:</a:t>
            </a:r>
            <a:endParaRPr lang="en-US" dirty="0">
              <a:latin typeface="Times New Roman"/>
            </a:endParaRPr>
          </a:p>
          <a:p>
            <a:pPr marL="285750" indent="-285750">
              <a:buFont typeface="Arial"/>
              <a:buChar char="•"/>
            </a:pPr>
            <a:r>
              <a:rPr lang="en-US" dirty="0">
                <a:latin typeface="Times New Roman"/>
                <a:ea typeface="+mn-lt"/>
                <a:cs typeface="+mn-lt"/>
              </a:rPr>
              <a:t>Requires high computational resources for real-time processing.</a:t>
            </a:r>
            <a:endParaRPr lang="en-US" dirty="0">
              <a:latin typeface="Times New Roman"/>
            </a:endParaRPr>
          </a:p>
          <a:p>
            <a:pPr marL="285750" indent="-285750">
              <a:buFont typeface="Arial"/>
              <a:buChar char="•"/>
            </a:pPr>
            <a:r>
              <a:rPr lang="en-US" dirty="0">
                <a:latin typeface="Times New Roman"/>
                <a:ea typeface="+mn-lt"/>
                <a:cs typeface="+mn-lt"/>
              </a:rPr>
              <a:t>Depends on large, high-quality datasets for effective learning.</a:t>
            </a:r>
            <a:endParaRPr lang="en-US" dirty="0">
              <a:latin typeface="Times New Roman"/>
            </a:endParaRPr>
          </a:p>
          <a:p>
            <a:pPr algn="l"/>
            <a:endParaRPr lang="en-US" dirty="0">
              <a:latin typeface="Times New Roman"/>
            </a:endParaRPr>
          </a:p>
        </p:txBody>
      </p:sp>
      <p:graphicFrame>
        <p:nvGraphicFramePr>
          <p:cNvPr id="4" name="Table 3">
            <a:extLst>
              <a:ext uri="{FF2B5EF4-FFF2-40B4-BE49-F238E27FC236}">
                <a16:creationId xmlns:a16="http://schemas.microsoft.com/office/drawing/2014/main" id="{843C00EC-D8F2-DC0B-740E-11C619E26014}"/>
              </a:ext>
            </a:extLst>
          </p:cNvPr>
          <p:cNvGraphicFramePr>
            <a:graphicFrameLocks noGrp="1"/>
          </p:cNvGraphicFramePr>
          <p:nvPr>
            <p:extLst>
              <p:ext uri="{D42A27DB-BD31-4B8C-83A1-F6EECF244321}">
                <p14:modId xmlns:p14="http://schemas.microsoft.com/office/powerpoint/2010/main" val="231750539"/>
              </p:ext>
            </p:extLst>
          </p:nvPr>
        </p:nvGraphicFramePr>
        <p:xfrm>
          <a:off x="88741" y="1245788"/>
          <a:ext cx="12014520" cy="5533909"/>
        </p:xfrm>
        <a:graphic>
          <a:graphicData uri="http://schemas.openxmlformats.org/drawingml/2006/table">
            <a:tbl>
              <a:tblPr firstRow="1" bandRow="1">
                <a:tableStyleId>{5C22544A-7EE6-4342-B048-85BDC9FD1C3A}</a:tableStyleId>
              </a:tblPr>
              <a:tblGrid>
                <a:gridCol w="2002420">
                  <a:extLst>
                    <a:ext uri="{9D8B030D-6E8A-4147-A177-3AD203B41FA5}">
                      <a16:colId xmlns:a16="http://schemas.microsoft.com/office/drawing/2014/main" val="20000"/>
                    </a:ext>
                  </a:extLst>
                </a:gridCol>
                <a:gridCol w="2002420">
                  <a:extLst>
                    <a:ext uri="{9D8B030D-6E8A-4147-A177-3AD203B41FA5}">
                      <a16:colId xmlns:a16="http://schemas.microsoft.com/office/drawing/2014/main" val="20001"/>
                    </a:ext>
                  </a:extLst>
                </a:gridCol>
                <a:gridCol w="2002420">
                  <a:extLst>
                    <a:ext uri="{9D8B030D-6E8A-4147-A177-3AD203B41FA5}">
                      <a16:colId xmlns:a16="http://schemas.microsoft.com/office/drawing/2014/main" val="20002"/>
                    </a:ext>
                  </a:extLst>
                </a:gridCol>
                <a:gridCol w="2002420">
                  <a:extLst>
                    <a:ext uri="{9D8B030D-6E8A-4147-A177-3AD203B41FA5}">
                      <a16:colId xmlns:a16="http://schemas.microsoft.com/office/drawing/2014/main" val="20003"/>
                    </a:ext>
                  </a:extLst>
                </a:gridCol>
                <a:gridCol w="2002420">
                  <a:extLst>
                    <a:ext uri="{9D8B030D-6E8A-4147-A177-3AD203B41FA5}">
                      <a16:colId xmlns:a16="http://schemas.microsoft.com/office/drawing/2014/main" val="20004"/>
                    </a:ext>
                  </a:extLst>
                </a:gridCol>
                <a:gridCol w="2002420">
                  <a:extLst>
                    <a:ext uri="{9D8B030D-6E8A-4147-A177-3AD203B41FA5}">
                      <a16:colId xmlns:a16="http://schemas.microsoft.com/office/drawing/2014/main" val="20005"/>
                    </a:ext>
                  </a:extLst>
                </a:gridCol>
              </a:tblGrid>
              <a:tr h="693999">
                <a:tc>
                  <a:txBody>
                    <a:bodyPr/>
                    <a:lstStyle/>
                    <a:p>
                      <a:r>
                        <a:t>Author(s) &amp; Year</a:t>
                      </a:r>
                    </a:p>
                  </a:txBody>
                  <a:tcPr/>
                </a:tc>
                <a:tc>
                  <a:txBody>
                    <a:bodyPr/>
                    <a:lstStyle/>
                    <a:p>
                      <a:r>
                        <a:t>Title</a:t>
                      </a:r>
                    </a:p>
                  </a:txBody>
                  <a:tcPr/>
                </a:tc>
                <a:tc>
                  <a:txBody>
                    <a:bodyPr/>
                    <a:lstStyle/>
                    <a:p>
                      <a:r>
                        <a:rPr dirty="0"/>
                        <a:t>Summary</a:t>
                      </a:r>
                    </a:p>
                  </a:txBody>
                  <a:tcPr/>
                </a:tc>
                <a:tc>
                  <a:txBody>
                    <a:bodyPr/>
                    <a:lstStyle/>
                    <a:p>
                      <a:r>
                        <a:t>Advantages</a:t>
                      </a:r>
                    </a:p>
                  </a:txBody>
                  <a:tcPr/>
                </a:tc>
                <a:tc>
                  <a:txBody>
                    <a:bodyPr/>
                    <a:lstStyle/>
                    <a:p>
                      <a:r>
                        <a:t>Disadvantages</a:t>
                      </a:r>
                    </a:p>
                  </a:txBody>
                  <a:tcPr/>
                </a:tc>
                <a:tc>
                  <a:txBody>
                    <a:bodyPr/>
                    <a:lstStyle/>
                    <a:p>
                      <a:r>
                        <a:t>How Our Solution Solves It</a:t>
                      </a:r>
                    </a:p>
                  </a:txBody>
                  <a:tcPr/>
                </a:tc>
                <a:extLst>
                  <a:ext uri="{0D108BD9-81ED-4DB2-BD59-A6C34878D82A}">
                    <a16:rowId xmlns:a16="http://schemas.microsoft.com/office/drawing/2014/main" val="10000"/>
                  </a:ext>
                </a:extLst>
              </a:tr>
              <a:tr h="1161123">
                <a:tc>
                  <a:txBody>
                    <a:bodyPr/>
                    <a:lstStyle/>
                    <a:p>
                      <a:r>
                        <a:t>D. K. Yadlapally et al., 2023</a:t>
                      </a:r>
                    </a:p>
                  </a:txBody>
                  <a:tcPr/>
                </a:tc>
                <a:tc>
                  <a:txBody>
                    <a:bodyPr/>
                    <a:lstStyle/>
                    <a:p>
                      <a:r>
                        <a:t>AI Voice Assistants for Learning</a:t>
                      </a:r>
                    </a:p>
                  </a:txBody>
                  <a:tcPr/>
                </a:tc>
                <a:tc>
                  <a:txBody>
                    <a:bodyPr/>
                    <a:lstStyle/>
                    <a:p>
                      <a:r>
                        <a:t>Explores AI-powered voice assistants in education.</a:t>
                      </a:r>
                    </a:p>
                  </a:txBody>
                  <a:tcPr/>
                </a:tc>
                <a:tc>
                  <a:txBody>
                    <a:bodyPr/>
                    <a:lstStyle/>
                    <a:p>
                      <a:r>
                        <a:t>Personalized learning, NLP-based AI</a:t>
                      </a:r>
                    </a:p>
                  </a:txBody>
                  <a:tcPr/>
                </a:tc>
                <a:tc>
                  <a:txBody>
                    <a:bodyPr/>
                    <a:lstStyle/>
                    <a:p>
                      <a:r>
                        <a:t>Lacks emotion detection, No security discussion</a:t>
                      </a:r>
                    </a:p>
                  </a:txBody>
                  <a:tcPr/>
                </a:tc>
                <a:tc>
                  <a:txBody>
                    <a:bodyPr/>
                    <a:lstStyle/>
                    <a:p>
                      <a:r>
                        <a:t>Uses emotion recognition &amp; federated learning</a:t>
                      </a:r>
                    </a:p>
                  </a:txBody>
                  <a:tcPr/>
                </a:tc>
                <a:extLst>
                  <a:ext uri="{0D108BD9-81ED-4DB2-BD59-A6C34878D82A}">
                    <a16:rowId xmlns:a16="http://schemas.microsoft.com/office/drawing/2014/main" val="10001"/>
                  </a:ext>
                </a:extLst>
              </a:tr>
              <a:tr h="1161123">
                <a:tc>
                  <a:txBody>
                    <a:bodyPr/>
                    <a:lstStyle/>
                    <a:p>
                      <a:r>
                        <a:t>J. Gowthamy et al., 2023</a:t>
                      </a:r>
                    </a:p>
                  </a:txBody>
                  <a:tcPr/>
                </a:tc>
                <a:tc>
                  <a:txBody>
                    <a:bodyPr/>
                    <a:lstStyle/>
                    <a:p>
                      <a:r>
                        <a:t>Enhanced AI Voice Assistance</a:t>
                      </a:r>
                    </a:p>
                  </a:txBody>
                  <a:tcPr/>
                </a:tc>
                <a:tc>
                  <a:txBody>
                    <a:bodyPr/>
                    <a:lstStyle/>
                    <a:p>
                      <a:r>
                        <a:t>Improves AI voice interaction using ML &amp; NLP.</a:t>
                      </a:r>
                    </a:p>
                  </a:txBody>
                  <a:tcPr/>
                </a:tc>
                <a:tc>
                  <a:txBody>
                    <a:bodyPr/>
                    <a:lstStyle/>
                    <a:p>
                      <a:r>
                        <a:t>Better speech recognition, Deep learning integration</a:t>
                      </a:r>
                    </a:p>
                  </a:txBody>
                  <a:tcPr/>
                </a:tc>
                <a:tc>
                  <a:txBody>
                    <a:bodyPr/>
                    <a:lstStyle/>
                    <a:p>
                      <a:r>
                        <a:t>Needs high computational resources, Large datasets</a:t>
                      </a:r>
                    </a:p>
                  </a:txBody>
                  <a:tcPr/>
                </a:tc>
                <a:tc>
                  <a:txBody>
                    <a:bodyPr/>
                    <a:lstStyle/>
                    <a:p>
                      <a:r>
                        <a:t>Uses lightweight AI &amp; on-device processing</a:t>
                      </a:r>
                    </a:p>
                  </a:txBody>
                  <a:tcPr/>
                </a:tc>
                <a:extLst>
                  <a:ext uri="{0D108BD9-81ED-4DB2-BD59-A6C34878D82A}">
                    <a16:rowId xmlns:a16="http://schemas.microsoft.com/office/drawing/2014/main" val="10002"/>
                  </a:ext>
                </a:extLst>
              </a:tr>
              <a:tr h="1273750">
                <a:tc>
                  <a:txBody>
                    <a:bodyPr/>
                    <a:lstStyle/>
                    <a:p>
                      <a:r>
                        <a:t>M. Murtaza et al., 2022</a:t>
                      </a:r>
                    </a:p>
                  </a:txBody>
                  <a:tcPr/>
                </a:tc>
                <a:tc>
                  <a:txBody>
                    <a:bodyPr/>
                    <a:lstStyle/>
                    <a:p>
                      <a:r>
                        <a:t>AI-Based Personalized E-Learning</a:t>
                      </a:r>
                    </a:p>
                  </a:txBody>
                  <a:tcPr/>
                </a:tc>
                <a:tc>
                  <a:txBody>
                    <a:bodyPr/>
                    <a:lstStyle/>
                    <a:p>
                      <a:r>
                        <a:t>Explores AI for adaptive e-learning.</a:t>
                      </a:r>
                    </a:p>
                  </a:txBody>
                  <a:tcPr/>
                </a:tc>
                <a:tc>
                  <a:txBody>
                    <a:bodyPr/>
                    <a:lstStyle/>
                    <a:p>
                      <a:r>
                        <a:t>Adaptive models, Remote education support</a:t>
                      </a:r>
                    </a:p>
                  </a:txBody>
                  <a:tcPr/>
                </a:tc>
                <a:tc>
                  <a:txBody>
                    <a:bodyPr/>
                    <a:lstStyle/>
                    <a:p>
                      <a:r>
                        <a:t>Real-time adaptability issues, AI-driven grading concerns</a:t>
                      </a:r>
                    </a:p>
                  </a:txBody>
                  <a:tcPr/>
                </a:tc>
                <a:tc>
                  <a:txBody>
                    <a:bodyPr/>
                    <a:lstStyle/>
                    <a:p>
                      <a:r>
                        <a:t>Real-time learning updates, Task prioritization</a:t>
                      </a:r>
                    </a:p>
                  </a:txBody>
                  <a:tcPr/>
                </a:tc>
                <a:extLst>
                  <a:ext uri="{0D108BD9-81ED-4DB2-BD59-A6C34878D82A}">
                    <a16:rowId xmlns:a16="http://schemas.microsoft.com/office/drawing/2014/main" val="10003"/>
                  </a:ext>
                </a:extLst>
              </a:tr>
              <a:tr h="1161123">
                <a:tc>
                  <a:txBody>
                    <a:bodyPr/>
                    <a:lstStyle/>
                    <a:p>
                      <a:r>
                        <a:t>T. Zobel et al., 2023</a:t>
                      </a:r>
                    </a:p>
                  </a:txBody>
                  <a:tcPr/>
                </a:tc>
                <a:tc>
                  <a:txBody>
                    <a:bodyPr/>
                    <a:lstStyle/>
                    <a:p>
                      <a:r>
                        <a:t>Smart Learning Assistant for MOOCs</a:t>
                      </a:r>
                    </a:p>
                  </a:txBody>
                  <a:tcPr/>
                </a:tc>
                <a:tc>
                  <a:txBody>
                    <a:bodyPr/>
                    <a:lstStyle/>
                    <a:p>
                      <a:r>
                        <a:t>AI assistant providing real-time tutoring.</a:t>
                      </a:r>
                    </a:p>
                  </a:txBody>
                  <a:tcPr/>
                </a:tc>
                <a:tc>
                  <a:txBody>
                    <a:bodyPr/>
                    <a:lstStyle/>
                    <a:p>
                      <a:r>
                        <a:t>Enhances online learning interactivity</a:t>
                      </a:r>
                    </a:p>
                  </a:txBody>
                  <a:tcPr/>
                </a:tc>
                <a:tc>
                  <a:txBody>
                    <a:bodyPr/>
                    <a:lstStyle/>
                    <a:p>
                      <a:r>
                        <a:t>Needs large datasets, Struggles with complex queries</a:t>
                      </a:r>
                    </a:p>
                  </a:txBody>
                  <a:tcPr/>
                </a:tc>
                <a:tc>
                  <a:txBody>
                    <a:bodyPr/>
                    <a:lstStyle/>
                    <a:p>
                      <a:r>
                        <a:rPr dirty="0"/>
                        <a:t>Optimized small dataset learning, NLP fine-tuning</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20010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C1ACD-9F5D-1670-CF6B-54D090FF970E}"/>
            </a:ext>
          </a:extLst>
        </p:cNvPr>
        <p:cNvGrpSpPr/>
        <p:nvPr/>
      </p:nvGrpSpPr>
      <p:grpSpPr>
        <a:xfrm>
          <a:off x="0" y="0"/>
          <a:ext cx="0" cy="0"/>
          <a:chOff x="0" y="0"/>
          <a:chExt cx="0" cy="0"/>
        </a:xfrm>
      </p:grpSpPr>
      <p:sp>
        <p:nvSpPr>
          <p:cNvPr id="53" name="TextShape 1">
            <a:extLst>
              <a:ext uri="{FF2B5EF4-FFF2-40B4-BE49-F238E27FC236}">
                <a16:creationId xmlns:a16="http://schemas.microsoft.com/office/drawing/2014/main" id="{04980B36-4221-57A1-9047-6C66A2B48F5C}"/>
              </a:ext>
            </a:extLst>
          </p:cNvPr>
          <p:cNvSpPr txBox="1"/>
          <p:nvPr/>
        </p:nvSpPr>
        <p:spPr>
          <a:xfrm>
            <a:off x="2559960" y="264600"/>
            <a:ext cx="6810480" cy="75456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LITERATURE REVIEW</a:t>
            </a:r>
            <a:endParaRPr lang="en-US" sz="3600" b="0" strike="noStrike" spc="-1">
              <a:solidFill>
                <a:srgbClr val="000000"/>
              </a:solidFill>
              <a:latin typeface="Calibri"/>
            </a:endParaRPr>
          </a:p>
        </p:txBody>
      </p:sp>
      <p:pic>
        <p:nvPicPr>
          <p:cNvPr id="55" name="Picture 2">
            <a:extLst>
              <a:ext uri="{FF2B5EF4-FFF2-40B4-BE49-F238E27FC236}">
                <a16:creationId xmlns:a16="http://schemas.microsoft.com/office/drawing/2014/main" id="{6F588D52-D986-FF2A-1724-5B72F04805C8}"/>
              </a:ext>
            </a:extLst>
          </p:cNvPr>
          <p:cNvPicPr/>
          <p:nvPr/>
        </p:nvPicPr>
        <p:blipFill>
          <a:blip r:embed="rId2"/>
          <a:stretch/>
        </p:blipFill>
        <p:spPr>
          <a:xfrm>
            <a:off x="66600" y="111240"/>
            <a:ext cx="1337400" cy="1328760"/>
          </a:xfrm>
          <a:prstGeom prst="rect">
            <a:avLst/>
          </a:prstGeom>
          <a:ln>
            <a:noFill/>
          </a:ln>
        </p:spPr>
      </p:pic>
      <p:pic>
        <p:nvPicPr>
          <p:cNvPr id="56" name="Picture 6">
            <a:extLst>
              <a:ext uri="{FF2B5EF4-FFF2-40B4-BE49-F238E27FC236}">
                <a16:creationId xmlns:a16="http://schemas.microsoft.com/office/drawing/2014/main" id="{6D61D828-97A4-9C39-AC2C-EDEDBCCF3300}"/>
              </a:ext>
            </a:extLst>
          </p:cNvPr>
          <p:cNvPicPr/>
          <p:nvPr/>
        </p:nvPicPr>
        <p:blipFill>
          <a:blip r:embed="rId3"/>
          <a:stretch/>
        </p:blipFill>
        <p:spPr>
          <a:xfrm>
            <a:off x="10438560" y="0"/>
            <a:ext cx="1870920" cy="1496520"/>
          </a:xfrm>
          <a:prstGeom prst="rect">
            <a:avLst/>
          </a:prstGeom>
          <a:ln>
            <a:noFill/>
          </a:ln>
        </p:spPr>
      </p:pic>
      <p:sp>
        <p:nvSpPr>
          <p:cNvPr id="2" name="TextBox 1">
            <a:extLst>
              <a:ext uri="{FF2B5EF4-FFF2-40B4-BE49-F238E27FC236}">
                <a16:creationId xmlns:a16="http://schemas.microsoft.com/office/drawing/2014/main" id="{1A6F0224-0148-7F3B-0447-DEAA4490FC68}"/>
              </a:ext>
            </a:extLst>
          </p:cNvPr>
          <p:cNvSpPr txBox="1"/>
          <p:nvPr/>
        </p:nvSpPr>
        <p:spPr>
          <a:xfrm>
            <a:off x="88741" y="1831772"/>
            <a:ext cx="648435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00B0F0"/>
                </a:solidFill>
                <a:latin typeface="Times New Roman"/>
                <a:ea typeface="+mn-lt"/>
                <a:cs typeface="+mn-lt"/>
              </a:rPr>
              <a:t>D. K. </a:t>
            </a:r>
            <a:r>
              <a:rPr lang="en-US" sz="1400" dirty="0" err="1">
                <a:solidFill>
                  <a:srgbClr val="00B0F0"/>
                </a:solidFill>
                <a:latin typeface="Times New Roman"/>
                <a:ea typeface="+mn-lt"/>
                <a:cs typeface="+mn-lt"/>
              </a:rPr>
              <a:t>Yadlapally</a:t>
            </a:r>
            <a:r>
              <a:rPr lang="en-US" sz="1400" dirty="0">
                <a:solidFill>
                  <a:srgbClr val="00B0F0"/>
                </a:solidFill>
                <a:latin typeface="Times New Roman"/>
                <a:ea typeface="+mn-lt"/>
                <a:cs typeface="+mn-lt"/>
              </a:rPr>
              <a:t>, B. Vasireddy, M. </a:t>
            </a:r>
            <a:r>
              <a:rPr lang="en-US" sz="1400" dirty="0" err="1">
                <a:solidFill>
                  <a:srgbClr val="00B0F0"/>
                </a:solidFill>
                <a:latin typeface="Times New Roman"/>
                <a:ea typeface="+mn-lt"/>
                <a:cs typeface="+mn-lt"/>
              </a:rPr>
              <a:t>Marimganti</a:t>
            </a:r>
            <a:r>
              <a:rPr lang="en-US" sz="1400" dirty="0">
                <a:solidFill>
                  <a:srgbClr val="00B0F0"/>
                </a:solidFill>
                <a:latin typeface="Times New Roman"/>
                <a:ea typeface="+mn-lt"/>
                <a:cs typeface="+mn-lt"/>
              </a:rPr>
              <a:t>, T. Chowdary, C. Karthikeyan and T. Vignesh, "A Review on the Potential of AI Voice Assistants for Personalized and Adaptive Learning in Education," 2023 7th International Conference on Computing Methodologies and Communication (ICCMC), Erode, India, 2023</a:t>
            </a:r>
          </a:p>
          <a:p>
            <a:r>
              <a:rPr lang="en-US" dirty="0">
                <a:latin typeface="Times New Roman"/>
                <a:ea typeface="+mn-lt"/>
                <a:cs typeface="+mn-lt"/>
              </a:rPr>
              <a:t> This paper explores the application of AI-powered voice assistants in education. It discusses how these assistants can personalize learning experiences by adapting to student needs. It reviews various AI technologies such as Natural Language Processing (NLP), machine learning, and sentiment analysis to improve engagement and understanding.</a:t>
            </a:r>
          </a:p>
          <a:p>
            <a:r>
              <a:rPr lang="en-US" b="1" dirty="0">
                <a:latin typeface="Times New Roman"/>
                <a:ea typeface="+mn-lt"/>
                <a:cs typeface="+mn-lt"/>
              </a:rPr>
              <a:t>Advantages:</a:t>
            </a:r>
            <a:endParaRPr lang="en-US" dirty="0">
              <a:latin typeface="Times New Roman"/>
              <a:ea typeface="+mn-lt"/>
              <a:cs typeface="+mn-lt"/>
            </a:endParaRPr>
          </a:p>
          <a:p>
            <a:pPr marL="285750" indent="-285750">
              <a:buFont typeface="Arial"/>
              <a:buChar char="•"/>
            </a:pPr>
            <a:r>
              <a:rPr lang="en-US" dirty="0">
                <a:latin typeface="Times New Roman"/>
                <a:ea typeface="+mn-lt"/>
                <a:cs typeface="+mn-lt"/>
              </a:rPr>
              <a:t>Comprehensive analysis of AI-driven voice assistants.</a:t>
            </a:r>
            <a:endParaRPr lang="en-US" dirty="0">
              <a:latin typeface="Times New Roman"/>
            </a:endParaRPr>
          </a:p>
          <a:p>
            <a:pPr marL="285750" indent="-285750">
              <a:buFont typeface="Arial"/>
              <a:buChar char="•"/>
            </a:pPr>
            <a:r>
              <a:rPr lang="en-US" dirty="0">
                <a:latin typeface="Times New Roman"/>
                <a:ea typeface="+mn-lt"/>
                <a:cs typeface="+mn-lt"/>
              </a:rPr>
              <a:t>Emphasizes personalized learning methodologies.</a:t>
            </a:r>
            <a:endParaRPr lang="en-US" dirty="0">
              <a:latin typeface="Times New Roman"/>
            </a:endParaRPr>
          </a:p>
          <a:p>
            <a:pPr marL="285750" indent="-285750">
              <a:buFont typeface="Arial"/>
              <a:buChar char="•"/>
            </a:pPr>
            <a:r>
              <a:rPr lang="en-US" dirty="0">
                <a:latin typeface="Times New Roman"/>
                <a:ea typeface="+mn-lt"/>
                <a:cs typeface="+mn-lt"/>
              </a:rPr>
              <a:t>Examines real-world case studies and applications.</a:t>
            </a:r>
            <a:endParaRPr lang="en-US" dirty="0">
              <a:latin typeface="Times New Roman"/>
            </a:endParaRPr>
          </a:p>
          <a:p>
            <a:r>
              <a:rPr lang="en-US" b="1" dirty="0">
                <a:latin typeface="Times New Roman"/>
                <a:ea typeface="+mn-lt"/>
                <a:cs typeface="+mn-lt"/>
              </a:rPr>
              <a:t>Disadvantages:</a:t>
            </a:r>
            <a:endParaRPr lang="en-US" dirty="0">
              <a:latin typeface="Times New Roman"/>
              <a:ea typeface="+mn-lt"/>
              <a:cs typeface="+mn-lt"/>
            </a:endParaRPr>
          </a:p>
          <a:p>
            <a:pPr marL="285750" indent="-285750">
              <a:buFont typeface="Arial"/>
              <a:buChar char="•"/>
            </a:pPr>
            <a:r>
              <a:rPr lang="en-US" dirty="0">
                <a:latin typeface="Times New Roman"/>
                <a:ea typeface="+mn-lt"/>
                <a:cs typeface="+mn-lt"/>
              </a:rPr>
              <a:t>Lacks Emotion detection and motivation factors.</a:t>
            </a:r>
            <a:endParaRPr lang="en-US" dirty="0">
              <a:latin typeface="Times New Roman"/>
            </a:endParaRPr>
          </a:p>
          <a:p>
            <a:pPr marL="285750" indent="-285750">
              <a:buFont typeface="Arial"/>
              <a:buChar char="•"/>
            </a:pPr>
            <a:r>
              <a:rPr lang="en-US" dirty="0">
                <a:latin typeface="Times New Roman"/>
                <a:cs typeface="Arial"/>
              </a:rPr>
              <a:t>Does not deeply discuss security risks in AI-based learning.</a:t>
            </a:r>
            <a:endParaRPr lang="en-US" dirty="0">
              <a:latin typeface="Times New Roman"/>
            </a:endParaRPr>
          </a:p>
          <a:p>
            <a:pPr algn="l"/>
            <a:endParaRPr lang="en-US" b="1" dirty="0"/>
          </a:p>
        </p:txBody>
      </p:sp>
      <p:sp>
        <p:nvSpPr>
          <p:cNvPr id="3" name="TextBox 2">
            <a:extLst>
              <a:ext uri="{FF2B5EF4-FFF2-40B4-BE49-F238E27FC236}">
                <a16:creationId xmlns:a16="http://schemas.microsoft.com/office/drawing/2014/main" id="{C7120C97-3257-635A-9CD5-8D3E671EDA04}"/>
              </a:ext>
            </a:extLst>
          </p:cNvPr>
          <p:cNvSpPr txBox="1"/>
          <p:nvPr/>
        </p:nvSpPr>
        <p:spPr>
          <a:xfrm>
            <a:off x="6418640" y="1723149"/>
            <a:ext cx="576082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rgbClr val="00B0F0"/>
                </a:solidFill>
                <a:latin typeface="Times New Roman"/>
                <a:ea typeface="+mn-lt"/>
                <a:cs typeface="+mn-lt"/>
              </a:rPr>
              <a:t>J. </a:t>
            </a:r>
            <a:r>
              <a:rPr lang="en-US" sz="1200" dirty="0" err="1">
                <a:solidFill>
                  <a:srgbClr val="00B0F0"/>
                </a:solidFill>
                <a:latin typeface="Times New Roman"/>
                <a:ea typeface="+mn-lt"/>
                <a:cs typeface="+mn-lt"/>
              </a:rPr>
              <a:t>Gowthamy</a:t>
            </a:r>
            <a:r>
              <a:rPr lang="en-US" sz="1200" dirty="0">
                <a:solidFill>
                  <a:srgbClr val="00B0F0"/>
                </a:solidFill>
                <a:latin typeface="Times New Roman"/>
                <a:ea typeface="+mn-lt"/>
                <a:cs typeface="+mn-lt"/>
              </a:rPr>
              <a:t>, A. </a:t>
            </a:r>
            <a:r>
              <a:rPr lang="en-US" sz="1200" dirty="0" err="1">
                <a:solidFill>
                  <a:srgbClr val="00B0F0"/>
                </a:solidFill>
                <a:latin typeface="Times New Roman"/>
                <a:ea typeface="+mn-lt"/>
                <a:cs typeface="+mn-lt"/>
              </a:rPr>
              <a:t>Senthilselvi</a:t>
            </a:r>
            <a:r>
              <a:rPr lang="en-US" sz="1200" dirty="0">
                <a:solidFill>
                  <a:srgbClr val="00B0F0"/>
                </a:solidFill>
                <a:latin typeface="Times New Roman"/>
                <a:ea typeface="+mn-lt"/>
                <a:cs typeface="+mn-lt"/>
              </a:rPr>
              <a:t>, A. Kumar, S. Aakash and G. Sreedhar, "Enhanced AI Voice Assistance using Machine Learning and NLP," </a:t>
            </a:r>
            <a:r>
              <a:rPr lang="en-US" sz="1200" i="1" dirty="0">
                <a:solidFill>
                  <a:srgbClr val="00B0F0"/>
                </a:solidFill>
                <a:latin typeface="Times New Roman"/>
                <a:ea typeface="+mn-lt"/>
                <a:cs typeface="+mn-lt"/>
              </a:rPr>
              <a:t>2023 Third International Conference on Smart Technologies, Communication and Robotics (STCR)</a:t>
            </a:r>
            <a:r>
              <a:rPr lang="en-US" sz="1200" dirty="0">
                <a:solidFill>
                  <a:srgbClr val="00B0F0"/>
                </a:solidFill>
                <a:latin typeface="Times New Roman"/>
                <a:ea typeface="+mn-lt"/>
                <a:cs typeface="+mn-lt"/>
              </a:rPr>
              <a:t>, </a:t>
            </a:r>
            <a:r>
              <a:rPr lang="en-US" sz="1200" dirty="0" err="1">
                <a:solidFill>
                  <a:srgbClr val="00B0F0"/>
                </a:solidFill>
                <a:latin typeface="Times New Roman"/>
                <a:ea typeface="+mn-lt"/>
                <a:cs typeface="+mn-lt"/>
              </a:rPr>
              <a:t>Sathyamangalam</a:t>
            </a:r>
            <a:r>
              <a:rPr lang="en-US" sz="1200" dirty="0">
                <a:solidFill>
                  <a:srgbClr val="00B0F0"/>
                </a:solidFill>
                <a:latin typeface="Times New Roman"/>
                <a:ea typeface="+mn-lt"/>
                <a:cs typeface="+mn-lt"/>
              </a:rPr>
              <a:t>, India, 2023</a:t>
            </a:r>
          </a:p>
          <a:p>
            <a:r>
              <a:rPr lang="en-US" dirty="0">
                <a:latin typeface="Times New Roman"/>
                <a:ea typeface="+mn-lt"/>
                <a:cs typeface="+mn-lt"/>
              </a:rPr>
              <a:t>This paper presents an advanced AI voice assistant model that leverages NLP and machine learning techniques for better human-computer interaction. It focuses on improving speech recognition accuracy and response relevance through deep learning models.</a:t>
            </a:r>
            <a:endParaRPr lang="en-US" dirty="0">
              <a:latin typeface="Times New Roman"/>
            </a:endParaRPr>
          </a:p>
          <a:p>
            <a:r>
              <a:rPr lang="en-US" b="1" dirty="0">
                <a:latin typeface="Times New Roman"/>
                <a:ea typeface="+mn-lt"/>
                <a:cs typeface="+mn-lt"/>
              </a:rPr>
              <a:t>Advantages:</a:t>
            </a:r>
            <a:endParaRPr lang="en-US" dirty="0">
              <a:latin typeface="Times New Roman"/>
            </a:endParaRPr>
          </a:p>
          <a:p>
            <a:pPr marL="285750" indent="-285750">
              <a:buFont typeface="Arial"/>
              <a:buChar char="•"/>
            </a:pPr>
            <a:r>
              <a:rPr lang="en-US" dirty="0">
                <a:latin typeface="Times New Roman"/>
                <a:ea typeface="+mn-lt"/>
                <a:cs typeface="+mn-lt"/>
              </a:rPr>
              <a:t>Enhances speech recognition precision.</a:t>
            </a:r>
            <a:endParaRPr lang="en-US" dirty="0">
              <a:latin typeface="Times New Roman"/>
            </a:endParaRPr>
          </a:p>
          <a:p>
            <a:pPr marL="285750" indent="-285750">
              <a:buFont typeface="Arial"/>
              <a:buChar char="•"/>
            </a:pPr>
            <a:r>
              <a:rPr lang="en-US" dirty="0">
                <a:latin typeface="Times New Roman"/>
                <a:ea typeface="+mn-lt"/>
                <a:cs typeface="+mn-lt"/>
              </a:rPr>
              <a:t>Integrates state-of-the-art NLP techniques.</a:t>
            </a:r>
            <a:endParaRPr lang="en-US" dirty="0">
              <a:latin typeface="Times New Roman"/>
            </a:endParaRPr>
          </a:p>
          <a:p>
            <a:pPr marL="285750" indent="-285750">
              <a:buFont typeface="Arial"/>
              <a:buChar char="•"/>
            </a:pPr>
            <a:r>
              <a:rPr lang="en-US" dirty="0">
                <a:latin typeface="Times New Roman"/>
                <a:ea typeface="+mn-lt"/>
                <a:cs typeface="+mn-lt"/>
              </a:rPr>
              <a:t>Evaluates different machine learning models to optimize performance.</a:t>
            </a:r>
            <a:endParaRPr lang="en-US" dirty="0">
              <a:latin typeface="Times New Roman"/>
            </a:endParaRPr>
          </a:p>
          <a:p>
            <a:r>
              <a:rPr lang="en-US" b="1" dirty="0">
                <a:latin typeface="Times New Roman"/>
                <a:ea typeface="+mn-lt"/>
                <a:cs typeface="+mn-lt"/>
              </a:rPr>
              <a:t>Disadvantages:</a:t>
            </a:r>
            <a:endParaRPr lang="en-US" dirty="0">
              <a:latin typeface="Times New Roman"/>
            </a:endParaRPr>
          </a:p>
          <a:p>
            <a:pPr marL="285750" indent="-285750">
              <a:buFont typeface="Arial"/>
              <a:buChar char="•"/>
            </a:pPr>
            <a:r>
              <a:rPr lang="en-US" dirty="0">
                <a:latin typeface="Times New Roman"/>
                <a:ea typeface="+mn-lt"/>
                <a:cs typeface="+mn-lt"/>
              </a:rPr>
              <a:t>Requires high computational resources for real-time processing.</a:t>
            </a:r>
            <a:endParaRPr lang="en-US" dirty="0">
              <a:latin typeface="Times New Roman"/>
            </a:endParaRPr>
          </a:p>
          <a:p>
            <a:pPr marL="285750" indent="-285750">
              <a:buFont typeface="Arial"/>
              <a:buChar char="•"/>
            </a:pPr>
            <a:r>
              <a:rPr lang="en-US" dirty="0">
                <a:latin typeface="Times New Roman"/>
                <a:ea typeface="+mn-lt"/>
                <a:cs typeface="+mn-lt"/>
              </a:rPr>
              <a:t>Depends on large, high-quality datasets for effective learning.</a:t>
            </a:r>
            <a:endParaRPr lang="en-US" dirty="0">
              <a:latin typeface="Times New Roman"/>
            </a:endParaRPr>
          </a:p>
          <a:p>
            <a:pPr algn="l"/>
            <a:endParaRPr lang="en-US" dirty="0">
              <a:latin typeface="Times New Roman"/>
            </a:endParaRPr>
          </a:p>
        </p:txBody>
      </p:sp>
      <p:graphicFrame>
        <p:nvGraphicFramePr>
          <p:cNvPr id="5" name="Table 4">
            <a:extLst>
              <a:ext uri="{FF2B5EF4-FFF2-40B4-BE49-F238E27FC236}">
                <a16:creationId xmlns:a16="http://schemas.microsoft.com/office/drawing/2014/main" id="{117E3C83-E558-7347-CA9F-772F6DF2DB0B}"/>
              </a:ext>
            </a:extLst>
          </p:cNvPr>
          <p:cNvGraphicFramePr>
            <a:graphicFrameLocks noGrp="1"/>
          </p:cNvGraphicFramePr>
          <p:nvPr>
            <p:extLst>
              <p:ext uri="{D42A27DB-BD31-4B8C-83A1-F6EECF244321}">
                <p14:modId xmlns:p14="http://schemas.microsoft.com/office/powerpoint/2010/main" val="269271803"/>
              </p:ext>
            </p:extLst>
          </p:nvPr>
        </p:nvGraphicFramePr>
        <p:xfrm>
          <a:off x="88741" y="1332001"/>
          <a:ext cx="12014520" cy="5443236"/>
        </p:xfrm>
        <a:graphic>
          <a:graphicData uri="http://schemas.openxmlformats.org/drawingml/2006/table">
            <a:tbl>
              <a:tblPr firstRow="1" bandRow="1">
                <a:tableStyleId>{5C22544A-7EE6-4342-B048-85BDC9FD1C3A}</a:tableStyleId>
              </a:tblPr>
              <a:tblGrid>
                <a:gridCol w="2002420">
                  <a:extLst>
                    <a:ext uri="{9D8B030D-6E8A-4147-A177-3AD203B41FA5}">
                      <a16:colId xmlns:a16="http://schemas.microsoft.com/office/drawing/2014/main" val="20000"/>
                    </a:ext>
                  </a:extLst>
                </a:gridCol>
                <a:gridCol w="2002420">
                  <a:extLst>
                    <a:ext uri="{9D8B030D-6E8A-4147-A177-3AD203B41FA5}">
                      <a16:colId xmlns:a16="http://schemas.microsoft.com/office/drawing/2014/main" val="20001"/>
                    </a:ext>
                  </a:extLst>
                </a:gridCol>
                <a:gridCol w="2002420">
                  <a:extLst>
                    <a:ext uri="{9D8B030D-6E8A-4147-A177-3AD203B41FA5}">
                      <a16:colId xmlns:a16="http://schemas.microsoft.com/office/drawing/2014/main" val="20002"/>
                    </a:ext>
                  </a:extLst>
                </a:gridCol>
                <a:gridCol w="2002420">
                  <a:extLst>
                    <a:ext uri="{9D8B030D-6E8A-4147-A177-3AD203B41FA5}">
                      <a16:colId xmlns:a16="http://schemas.microsoft.com/office/drawing/2014/main" val="20003"/>
                    </a:ext>
                  </a:extLst>
                </a:gridCol>
                <a:gridCol w="2002420">
                  <a:extLst>
                    <a:ext uri="{9D8B030D-6E8A-4147-A177-3AD203B41FA5}">
                      <a16:colId xmlns:a16="http://schemas.microsoft.com/office/drawing/2014/main" val="20004"/>
                    </a:ext>
                  </a:extLst>
                </a:gridCol>
                <a:gridCol w="2002420">
                  <a:extLst>
                    <a:ext uri="{9D8B030D-6E8A-4147-A177-3AD203B41FA5}">
                      <a16:colId xmlns:a16="http://schemas.microsoft.com/office/drawing/2014/main" val="20005"/>
                    </a:ext>
                  </a:extLst>
                </a:gridCol>
              </a:tblGrid>
              <a:tr h="688356">
                <a:tc>
                  <a:txBody>
                    <a:bodyPr/>
                    <a:lstStyle/>
                    <a:p>
                      <a:r>
                        <a:t>Author(s) &amp; Year</a:t>
                      </a:r>
                    </a:p>
                  </a:txBody>
                  <a:tcPr/>
                </a:tc>
                <a:tc>
                  <a:txBody>
                    <a:bodyPr/>
                    <a:lstStyle/>
                    <a:p>
                      <a:r>
                        <a:t>Title</a:t>
                      </a:r>
                    </a:p>
                  </a:txBody>
                  <a:tcPr/>
                </a:tc>
                <a:tc>
                  <a:txBody>
                    <a:bodyPr/>
                    <a:lstStyle/>
                    <a:p>
                      <a:r>
                        <a:t>Summary</a:t>
                      </a:r>
                    </a:p>
                  </a:txBody>
                  <a:tcPr/>
                </a:tc>
                <a:tc>
                  <a:txBody>
                    <a:bodyPr/>
                    <a:lstStyle/>
                    <a:p>
                      <a:r>
                        <a:t>Advantages</a:t>
                      </a:r>
                    </a:p>
                  </a:txBody>
                  <a:tcPr/>
                </a:tc>
                <a:tc>
                  <a:txBody>
                    <a:bodyPr/>
                    <a:lstStyle/>
                    <a:p>
                      <a:r>
                        <a:t>Disadvantages</a:t>
                      </a:r>
                    </a:p>
                  </a:txBody>
                  <a:tcPr/>
                </a:tc>
                <a:tc>
                  <a:txBody>
                    <a:bodyPr/>
                    <a:lstStyle/>
                    <a:p>
                      <a:r>
                        <a:t>How Our Solution Solves It</a:t>
                      </a:r>
                    </a:p>
                  </a:txBody>
                  <a:tcPr/>
                </a:tc>
                <a:extLst>
                  <a:ext uri="{0D108BD9-81ED-4DB2-BD59-A6C34878D82A}">
                    <a16:rowId xmlns:a16="http://schemas.microsoft.com/office/drawing/2014/main" val="10000"/>
                  </a:ext>
                </a:extLst>
              </a:tr>
              <a:tr h="1173475">
                <a:tc>
                  <a:txBody>
                    <a:bodyPr/>
                    <a:lstStyle/>
                    <a:p>
                      <a:r>
                        <a:t>QIU BIN et al., 2023</a:t>
                      </a:r>
                    </a:p>
                  </a:txBody>
                  <a:tcPr/>
                </a:tc>
                <a:tc>
                  <a:txBody>
                    <a:bodyPr/>
                    <a:lstStyle/>
                    <a:p>
                      <a:r>
                        <a:rPr dirty="0"/>
                        <a:t>AI-Powered Recommendation Systems</a:t>
                      </a:r>
                    </a:p>
                  </a:txBody>
                  <a:tcPr/>
                </a:tc>
                <a:tc>
                  <a:txBody>
                    <a:bodyPr/>
                    <a:lstStyle/>
                    <a:p>
                      <a:r>
                        <a:t>Reviews AI-based recommendation techniques.</a:t>
                      </a:r>
                    </a:p>
                  </a:txBody>
                  <a:tcPr/>
                </a:tc>
                <a:tc>
                  <a:txBody>
                    <a:bodyPr/>
                    <a:lstStyle/>
                    <a:p>
                      <a:r>
                        <a:t>Personalized learning, AI-enhanced engagement</a:t>
                      </a:r>
                    </a:p>
                  </a:txBody>
                  <a:tcPr/>
                </a:tc>
                <a:tc>
                  <a:txBody>
                    <a:bodyPr/>
                    <a:lstStyle/>
                    <a:p>
                      <a:r>
                        <a:t>Privacy concerns, High processing needs</a:t>
                      </a:r>
                    </a:p>
                  </a:txBody>
                  <a:tcPr/>
                </a:tc>
                <a:tc>
                  <a:txBody>
                    <a:bodyPr/>
                    <a:lstStyle/>
                    <a:p>
                      <a:r>
                        <a:t>Uses federated learning &amp; efficient AI models</a:t>
                      </a:r>
                    </a:p>
                  </a:txBody>
                  <a:tcPr/>
                </a:tc>
                <a:extLst>
                  <a:ext uri="{0D108BD9-81ED-4DB2-BD59-A6C34878D82A}">
                    <a16:rowId xmlns:a16="http://schemas.microsoft.com/office/drawing/2014/main" val="10001"/>
                  </a:ext>
                </a:extLst>
              </a:tr>
              <a:tr h="1173475">
                <a:tc>
                  <a:txBody>
                    <a:bodyPr/>
                    <a:lstStyle/>
                    <a:p>
                      <a:r>
                        <a:rPr dirty="0"/>
                        <a:t>R. Raman et al., 2023</a:t>
                      </a:r>
                    </a:p>
                  </a:txBody>
                  <a:tcPr/>
                </a:tc>
                <a:tc>
                  <a:txBody>
                    <a:bodyPr/>
                    <a:lstStyle/>
                    <a:p>
                      <a:r>
                        <a:rPr dirty="0"/>
                        <a:t>Human Voice AI in Education</a:t>
                      </a:r>
                    </a:p>
                  </a:txBody>
                  <a:tcPr/>
                </a:tc>
                <a:tc>
                  <a:txBody>
                    <a:bodyPr/>
                    <a:lstStyle/>
                    <a:p>
                      <a:r>
                        <a:t>Explores AI-powered tutors &amp; voice-based learning.</a:t>
                      </a:r>
                    </a:p>
                  </a:txBody>
                  <a:tcPr/>
                </a:tc>
                <a:tc>
                  <a:txBody>
                    <a:bodyPr/>
                    <a:lstStyle/>
                    <a:p>
                      <a:r>
                        <a:t>Better engagement, AI-driven voice models</a:t>
                      </a:r>
                    </a:p>
                  </a:txBody>
                  <a:tcPr/>
                </a:tc>
                <a:tc>
                  <a:txBody>
                    <a:bodyPr/>
                    <a:lstStyle/>
                    <a:p>
                      <a:r>
                        <a:t>Limited real-world examples, AI response inconsistencies</a:t>
                      </a:r>
                    </a:p>
                  </a:txBody>
                  <a:tcPr/>
                </a:tc>
                <a:tc>
                  <a:txBody>
                    <a:bodyPr/>
                    <a:lstStyle/>
                    <a:p>
                      <a:r>
                        <a:t>Improved speech-to-text, Adaptive AI models</a:t>
                      </a:r>
                    </a:p>
                  </a:txBody>
                  <a:tcPr/>
                </a:tc>
                <a:extLst>
                  <a:ext uri="{0D108BD9-81ED-4DB2-BD59-A6C34878D82A}">
                    <a16:rowId xmlns:a16="http://schemas.microsoft.com/office/drawing/2014/main" val="10002"/>
                  </a:ext>
                </a:extLst>
              </a:tr>
              <a:tr h="1173475">
                <a:tc>
                  <a:txBody>
                    <a:bodyPr/>
                    <a:lstStyle/>
                    <a:p>
                      <a:r>
                        <a:rPr dirty="0"/>
                        <a:t>G. K. </a:t>
                      </a:r>
                      <a:r>
                        <a:rPr dirty="0" err="1"/>
                        <a:t>Michelon</a:t>
                      </a:r>
                      <a:r>
                        <a:rPr dirty="0"/>
                        <a:t> et al., 2023</a:t>
                      </a:r>
                    </a:p>
                  </a:txBody>
                  <a:tcPr/>
                </a:tc>
                <a:tc>
                  <a:txBody>
                    <a:bodyPr/>
                    <a:lstStyle/>
                    <a:p>
                      <a:r>
                        <a:t>AI-Powered Virtual Assistants</a:t>
                      </a:r>
                    </a:p>
                  </a:txBody>
                  <a:tcPr/>
                </a:tc>
                <a:tc>
                  <a:txBody>
                    <a:bodyPr/>
                    <a:lstStyle/>
                    <a:p>
                      <a:r>
                        <a:t>Focuses on hands-free AI assistants.</a:t>
                      </a:r>
                    </a:p>
                  </a:txBody>
                  <a:tcPr/>
                </a:tc>
                <a:tc>
                  <a:txBody>
                    <a:bodyPr/>
                    <a:lstStyle/>
                    <a:p>
                      <a:r>
                        <a:t>Accessible for visually impaired, Hands-free interaction</a:t>
                      </a:r>
                    </a:p>
                  </a:txBody>
                  <a:tcPr/>
                </a:tc>
                <a:tc>
                  <a:txBody>
                    <a:bodyPr/>
                    <a:lstStyle/>
                    <a:p>
                      <a:r>
                        <a:t>Struggles with accents, Needs internet access</a:t>
                      </a:r>
                    </a:p>
                  </a:txBody>
                  <a:tcPr/>
                </a:tc>
                <a:tc>
                  <a:txBody>
                    <a:bodyPr/>
                    <a:lstStyle/>
                    <a:p>
                      <a:r>
                        <a:t>Accent-adaptive AI, Offline processing</a:t>
                      </a:r>
                    </a:p>
                  </a:txBody>
                  <a:tcPr/>
                </a:tc>
                <a:extLst>
                  <a:ext uri="{0D108BD9-81ED-4DB2-BD59-A6C34878D82A}">
                    <a16:rowId xmlns:a16="http://schemas.microsoft.com/office/drawing/2014/main" val="10003"/>
                  </a:ext>
                </a:extLst>
              </a:tr>
              <a:tr h="1173475">
                <a:tc>
                  <a:txBody>
                    <a:bodyPr/>
                    <a:lstStyle/>
                    <a:p>
                      <a:r>
                        <a:t>U. Mittal et al., 2024</a:t>
                      </a:r>
                    </a:p>
                  </a:txBody>
                  <a:tcPr/>
                </a:tc>
                <a:tc>
                  <a:txBody>
                    <a:bodyPr/>
                    <a:lstStyle/>
                    <a:p>
                      <a:r>
                        <a:t>Generative AI for Education</a:t>
                      </a:r>
                    </a:p>
                  </a:txBody>
                  <a:tcPr/>
                </a:tc>
                <a:tc>
                  <a:txBody>
                    <a:bodyPr/>
                    <a:lstStyle/>
                    <a:p>
                      <a:r>
                        <a:t>Examines AI-generated educational content.</a:t>
                      </a:r>
                    </a:p>
                  </a:txBody>
                  <a:tcPr/>
                </a:tc>
                <a:tc>
                  <a:txBody>
                    <a:bodyPr/>
                    <a:lstStyle/>
                    <a:p>
                      <a:r>
                        <a:t>Personalized content, AI-based tutoring</a:t>
                      </a:r>
                    </a:p>
                  </a:txBody>
                  <a:tcPr/>
                </a:tc>
                <a:tc>
                  <a:txBody>
                    <a:bodyPr/>
                    <a:lstStyle/>
                    <a:p>
                      <a:r>
                        <a:t>Bias issues, Content regulation difficulties</a:t>
                      </a:r>
                    </a:p>
                  </a:txBody>
                  <a:tcPr/>
                </a:tc>
                <a:tc>
                  <a:txBody>
                    <a:bodyPr/>
                    <a:lstStyle/>
                    <a:p>
                      <a:r>
                        <a:rPr dirty="0"/>
                        <a:t>Human-in-the-loop verification, AI bias correction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76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2559960" y="264600"/>
            <a:ext cx="6810480" cy="75456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BLOCK DIAGRAM</a:t>
            </a:r>
            <a:endParaRPr lang="en-US" sz="3600" b="0" strike="noStrike" spc="-1">
              <a:solidFill>
                <a:srgbClr val="000000"/>
              </a:solidFill>
              <a:latin typeface="Calibri"/>
            </a:endParaRPr>
          </a:p>
        </p:txBody>
      </p:sp>
      <p:pic>
        <p:nvPicPr>
          <p:cNvPr id="59" name="Picture 2"/>
          <p:cNvPicPr/>
          <p:nvPr/>
        </p:nvPicPr>
        <p:blipFill>
          <a:blip r:embed="rId2"/>
          <a:stretch/>
        </p:blipFill>
        <p:spPr>
          <a:xfrm>
            <a:off x="66600" y="111240"/>
            <a:ext cx="1337400" cy="1328760"/>
          </a:xfrm>
          <a:prstGeom prst="rect">
            <a:avLst/>
          </a:prstGeom>
          <a:ln>
            <a:noFill/>
          </a:ln>
        </p:spPr>
      </p:pic>
      <p:pic>
        <p:nvPicPr>
          <p:cNvPr id="60" name="Picture 6"/>
          <p:cNvPicPr/>
          <p:nvPr/>
        </p:nvPicPr>
        <p:blipFill>
          <a:blip r:embed="rId3"/>
          <a:stretch/>
        </p:blipFill>
        <p:spPr>
          <a:xfrm>
            <a:off x="10438560" y="0"/>
            <a:ext cx="1870920" cy="1496520"/>
          </a:xfrm>
          <a:prstGeom prst="rect">
            <a:avLst/>
          </a:prstGeom>
          <a:ln>
            <a:noFill/>
          </a:ln>
        </p:spPr>
      </p:pic>
      <p:pic>
        <p:nvPicPr>
          <p:cNvPr id="2" name="Picture 1">
            <a:extLst>
              <a:ext uri="{FF2B5EF4-FFF2-40B4-BE49-F238E27FC236}">
                <a16:creationId xmlns:a16="http://schemas.microsoft.com/office/drawing/2014/main" id="{C9E378BB-3468-2FDE-C174-5EAA0F684E0B}"/>
              </a:ext>
            </a:extLst>
          </p:cNvPr>
          <p:cNvPicPr>
            <a:picLocks noChangeAspect="1"/>
          </p:cNvPicPr>
          <p:nvPr/>
        </p:nvPicPr>
        <p:blipFill>
          <a:blip r:embed="rId4"/>
          <a:srcRect l="19394" t="54" r="18382" b="-6138"/>
          <a:stretch/>
        </p:blipFill>
        <p:spPr>
          <a:xfrm>
            <a:off x="1409232" y="1212450"/>
            <a:ext cx="9445460" cy="59784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B6C94-6610-4124-1308-781CC0E9EB95}"/>
            </a:ext>
          </a:extLst>
        </p:cNvPr>
        <p:cNvGrpSpPr/>
        <p:nvPr/>
      </p:nvGrpSpPr>
      <p:grpSpPr>
        <a:xfrm>
          <a:off x="0" y="0"/>
          <a:ext cx="0" cy="0"/>
          <a:chOff x="0" y="0"/>
          <a:chExt cx="0" cy="0"/>
        </a:xfrm>
      </p:grpSpPr>
      <p:sp>
        <p:nvSpPr>
          <p:cNvPr id="57" name="TextShape 1">
            <a:extLst>
              <a:ext uri="{FF2B5EF4-FFF2-40B4-BE49-F238E27FC236}">
                <a16:creationId xmlns:a16="http://schemas.microsoft.com/office/drawing/2014/main" id="{8B05B7E2-40DB-60A4-E256-CC2361F1DF76}"/>
              </a:ext>
            </a:extLst>
          </p:cNvPr>
          <p:cNvSpPr txBox="1"/>
          <p:nvPr/>
        </p:nvSpPr>
        <p:spPr>
          <a:xfrm>
            <a:off x="2559960" y="264600"/>
            <a:ext cx="6810480" cy="754560"/>
          </a:xfrm>
          <a:prstGeom prst="rect">
            <a:avLst/>
          </a:prstGeom>
          <a:noFill/>
          <a:ln>
            <a:noFill/>
          </a:ln>
        </p:spPr>
        <p:txBody>
          <a:bodyPr anchor="b">
            <a:noAutofit/>
          </a:bodyPr>
          <a:lstStyle/>
          <a:p>
            <a:pPr algn="ctr">
              <a:lnSpc>
                <a:spcPct val="90000"/>
              </a:lnSpc>
            </a:pPr>
            <a:r>
              <a:rPr lang="en-US" sz="3600" b="0" strike="noStrike" spc="-1" dirty="0">
                <a:solidFill>
                  <a:srgbClr val="000000"/>
                </a:solidFill>
                <a:latin typeface="Arial Rounded MT Bold"/>
              </a:rPr>
              <a:t>F</a:t>
            </a:r>
            <a:r>
              <a:rPr lang="en-US" sz="3600" spc="-1" dirty="0">
                <a:solidFill>
                  <a:srgbClr val="000000"/>
                </a:solidFill>
                <a:latin typeface="Arial Rounded MT Bold"/>
              </a:rPr>
              <a:t>LOWCHART</a:t>
            </a:r>
            <a:endParaRPr lang="en-US" sz="3600" b="0" strike="noStrike" spc="-1" dirty="0">
              <a:solidFill>
                <a:srgbClr val="000000"/>
              </a:solidFill>
              <a:latin typeface="Calibri"/>
            </a:endParaRPr>
          </a:p>
        </p:txBody>
      </p:sp>
      <p:pic>
        <p:nvPicPr>
          <p:cNvPr id="59" name="Picture 2">
            <a:extLst>
              <a:ext uri="{FF2B5EF4-FFF2-40B4-BE49-F238E27FC236}">
                <a16:creationId xmlns:a16="http://schemas.microsoft.com/office/drawing/2014/main" id="{6919CD5B-57A3-CA28-E65B-81A756A94544}"/>
              </a:ext>
            </a:extLst>
          </p:cNvPr>
          <p:cNvPicPr/>
          <p:nvPr/>
        </p:nvPicPr>
        <p:blipFill>
          <a:blip r:embed="rId2"/>
          <a:stretch/>
        </p:blipFill>
        <p:spPr>
          <a:xfrm>
            <a:off x="66600" y="111240"/>
            <a:ext cx="1337400" cy="1328760"/>
          </a:xfrm>
          <a:prstGeom prst="rect">
            <a:avLst/>
          </a:prstGeom>
          <a:ln>
            <a:noFill/>
          </a:ln>
        </p:spPr>
      </p:pic>
      <p:pic>
        <p:nvPicPr>
          <p:cNvPr id="60" name="Picture 6">
            <a:extLst>
              <a:ext uri="{FF2B5EF4-FFF2-40B4-BE49-F238E27FC236}">
                <a16:creationId xmlns:a16="http://schemas.microsoft.com/office/drawing/2014/main" id="{7CF04498-CEC8-4BBA-32F7-69DEC46CDE4D}"/>
              </a:ext>
            </a:extLst>
          </p:cNvPr>
          <p:cNvPicPr/>
          <p:nvPr/>
        </p:nvPicPr>
        <p:blipFill>
          <a:blip r:embed="rId3"/>
          <a:stretch/>
        </p:blipFill>
        <p:spPr>
          <a:xfrm>
            <a:off x="10438560" y="0"/>
            <a:ext cx="1870920" cy="1496520"/>
          </a:xfrm>
          <a:prstGeom prst="rect">
            <a:avLst/>
          </a:prstGeom>
          <a:ln>
            <a:noFill/>
          </a:ln>
        </p:spPr>
      </p:pic>
      <p:pic>
        <p:nvPicPr>
          <p:cNvPr id="2" name="Picture 1">
            <a:extLst>
              <a:ext uri="{FF2B5EF4-FFF2-40B4-BE49-F238E27FC236}">
                <a16:creationId xmlns:a16="http://schemas.microsoft.com/office/drawing/2014/main" id="{C7450C98-1165-FF29-49CC-229E29159528}"/>
              </a:ext>
            </a:extLst>
          </p:cNvPr>
          <p:cNvPicPr>
            <a:picLocks noChangeAspect="1"/>
          </p:cNvPicPr>
          <p:nvPr/>
        </p:nvPicPr>
        <p:blipFill>
          <a:blip r:embed="rId4"/>
          <a:srcRect l="19394" t="54" r="18382" b="-6138"/>
          <a:stretch/>
        </p:blipFill>
        <p:spPr>
          <a:xfrm>
            <a:off x="2117445" y="2138526"/>
            <a:ext cx="7982339" cy="5052386"/>
          </a:xfrm>
          <a:prstGeom prst="rect">
            <a:avLst/>
          </a:prstGeom>
        </p:spPr>
      </p:pic>
      <p:pic>
        <p:nvPicPr>
          <p:cNvPr id="1026" name="Picture 2" descr="Generated image">
            <a:extLst>
              <a:ext uri="{FF2B5EF4-FFF2-40B4-BE49-F238E27FC236}">
                <a16:creationId xmlns:a16="http://schemas.microsoft.com/office/drawing/2014/main" id="{519A2A25-FDAA-6040-1CD6-6F61C3B99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713" y="1062318"/>
            <a:ext cx="8693523" cy="579568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7BF68265-A798-4FA4-3F13-0041B1E41401}"/>
              </a:ext>
            </a:extLst>
          </p:cNvPr>
          <p:cNvSpPr/>
          <p:nvPr/>
        </p:nvSpPr>
        <p:spPr>
          <a:xfrm>
            <a:off x="4285129" y="2384612"/>
            <a:ext cx="1694330" cy="546847"/>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9BE90A3-8674-9774-27CD-D785C21D542F}"/>
              </a:ext>
            </a:extLst>
          </p:cNvPr>
          <p:cNvSpPr txBox="1"/>
          <p:nvPr/>
        </p:nvSpPr>
        <p:spPr>
          <a:xfrm>
            <a:off x="4379259" y="2384612"/>
            <a:ext cx="1506070" cy="584775"/>
          </a:xfrm>
          <a:prstGeom prst="rect">
            <a:avLst/>
          </a:prstGeom>
          <a:noFill/>
        </p:spPr>
        <p:txBody>
          <a:bodyPr wrap="square" rtlCol="0">
            <a:spAutoFit/>
          </a:bodyPr>
          <a:lstStyle/>
          <a:p>
            <a:r>
              <a:rPr lang="en-IN" sz="1600" dirty="0"/>
              <a:t>Fine tuning agent </a:t>
            </a:r>
          </a:p>
        </p:txBody>
      </p:sp>
    </p:spTree>
    <p:extLst>
      <p:ext uri="{BB962C8B-B14F-4D97-AF65-F5344CB8AC3E}">
        <p14:creationId xmlns:p14="http://schemas.microsoft.com/office/powerpoint/2010/main" val="99698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59781" y="264607"/>
            <a:ext cx="6810796" cy="754989"/>
          </a:xfrm>
        </p:spPr>
        <p:txBody>
          <a:bodyPr>
            <a:noAutofit/>
          </a:bodyPr>
          <a:lstStyle/>
          <a:p>
            <a:r>
              <a:rPr lang="en-IN" sz="3600" dirty="0">
                <a:latin typeface="Arial Rounded MT Bold" panose="020F0704030504030204" pitchFamily="34" charset="0"/>
              </a:rPr>
              <a:t>EXISTING SYSTEM</a:t>
            </a:r>
          </a:p>
        </p:txBody>
      </p:sp>
      <p:sp>
        <p:nvSpPr>
          <p:cNvPr id="3" name="Subtitle 2"/>
          <p:cNvSpPr>
            <a:spLocks noGrp="1"/>
          </p:cNvSpPr>
          <p:nvPr>
            <p:ph type="subTitle" idx="1"/>
          </p:nvPr>
        </p:nvSpPr>
        <p:spPr>
          <a:xfrm>
            <a:off x="251260" y="1428484"/>
            <a:ext cx="5913056" cy="5067993"/>
          </a:xfrm>
        </p:spPr>
        <p:txBody>
          <a:bodyPr>
            <a:normAutofit fontScale="77500" lnSpcReduction="20000"/>
          </a:bodyPr>
          <a:lstStyle/>
          <a:p>
            <a:pPr algn="l"/>
            <a:r>
              <a:rPr lang="en-US" dirty="0"/>
              <a:t> </a:t>
            </a:r>
          </a:p>
          <a:p>
            <a:r>
              <a:rPr lang="en-US" b="1" dirty="0"/>
              <a:t>Existing Works in AI-Based Learning Assistants</a:t>
            </a:r>
          </a:p>
          <a:p>
            <a:pPr>
              <a:buFont typeface="+mj-lt"/>
              <a:buAutoNum type="arabicPeriod"/>
            </a:pPr>
            <a:r>
              <a:rPr lang="en-US" b="1" dirty="0"/>
              <a:t>Integration of AI and NLP</a:t>
            </a:r>
            <a:endParaRPr lang="en-US" dirty="0"/>
          </a:p>
          <a:p>
            <a:pPr lvl="1"/>
            <a:r>
              <a:rPr lang="en-US" dirty="0"/>
              <a:t>A review of voice assistants like Alexa and Siri shows potential for educational use. However, these systems are not specifically designed for academic guidance.</a:t>
            </a:r>
          </a:p>
          <a:p>
            <a:pPr>
              <a:buFont typeface="+mj-lt"/>
              <a:buAutoNum type="arabicPeriod"/>
            </a:pPr>
            <a:r>
              <a:rPr lang="en-US" b="1" dirty="0"/>
              <a:t>Federated Learning Applications</a:t>
            </a:r>
            <a:endParaRPr lang="en-US" dirty="0"/>
          </a:p>
          <a:p>
            <a:pPr lvl="1"/>
            <a:r>
              <a:rPr lang="en-US" dirty="0"/>
              <a:t>Papers emphasize federated learning for personalized systems but lack real-time adaptability.</a:t>
            </a:r>
          </a:p>
          <a:p>
            <a:pPr>
              <a:buFont typeface="+mj-lt"/>
              <a:buAutoNum type="arabicPeriod"/>
            </a:pPr>
            <a:r>
              <a:rPr lang="en-US" b="1" dirty="0"/>
              <a:t>Collaborative and Content-Based Filtering for Recommendations</a:t>
            </a:r>
            <a:endParaRPr lang="en-US" dirty="0"/>
          </a:p>
          <a:p>
            <a:pPr lvl="1"/>
            <a:r>
              <a:rPr lang="en-US" dirty="0"/>
              <a:t>These systems are used in e-learning but often fail to incorporate emotional or motivational aspects critical for students.</a:t>
            </a:r>
          </a:p>
          <a:p>
            <a:pPr>
              <a:buFont typeface="+mj-lt"/>
              <a:buAutoNum type="arabicPeriod"/>
            </a:pPr>
            <a:r>
              <a:rPr lang="en-US" b="1" dirty="0"/>
              <a:t>Generative AI for Personalized Learning</a:t>
            </a:r>
            <a:endParaRPr lang="en-US" dirty="0"/>
          </a:p>
          <a:p>
            <a:pPr lvl="1"/>
            <a:r>
              <a:rPr lang="en-US" dirty="0"/>
              <a:t>Generative AI has improved resource generation but struggles with tailoring ongoing support to real-time student needs.</a:t>
            </a:r>
          </a:p>
          <a:p>
            <a:pPr>
              <a:buFont typeface="+mj-lt"/>
              <a:buAutoNum type="arabicPeriod"/>
            </a:pPr>
            <a:r>
              <a:rPr lang="en-US" b="1" dirty="0"/>
              <a:t>Smart Learning Assistants</a:t>
            </a:r>
            <a:endParaRPr lang="en-US" dirty="0"/>
          </a:p>
          <a:p>
            <a:pPr lvl="1"/>
            <a:r>
              <a:rPr lang="en-US" dirty="0"/>
              <a:t>MOOC platforms have introduced basic assistants, but they are limited to predefined queries without emotional intelligence or motivational support.</a:t>
            </a:r>
          </a:p>
        </p:txBody>
      </p:sp>
      <p:pic>
        <p:nvPicPr>
          <p:cNvPr id="1026" name="Picture 2" descr="Anna University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63" y="111159"/>
            <a:ext cx="1337583" cy="1329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I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8726" y="0"/>
            <a:ext cx="1871284" cy="1497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150033E-8DA2-0B66-AAE0-62576A18AECA}"/>
              </a:ext>
            </a:extLst>
          </p:cNvPr>
          <p:cNvSpPr txBox="1"/>
          <p:nvPr/>
        </p:nvSpPr>
        <p:spPr>
          <a:xfrm>
            <a:off x="6096000" y="1515080"/>
            <a:ext cx="6154270" cy="5078313"/>
          </a:xfrm>
          <a:prstGeom prst="rect">
            <a:avLst/>
          </a:prstGeom>
          <a:noFill/>
        </p:spPr>
        <p:txBody>
          <a:bodyPr wrap="square">
            <a:spAutoFit/>
          </a:bodyPr>
          <a:lstStyle/>
          <a:p>
            <a:r>
              <a:rPr lang="en-US" b="1" dirty="0"/>
              <a:t>Disadvantages of the Existing System</a:t>
            </a:r>
          </a:p>
          <a:p>
            <a:endParaRPr lang="en-US" b="1" dirty="0"/>
          </a:p>
          <a:p>
            <a:pPr>
              <a:buFont typeface="+mj-lt"/>
              <a:buAutoNum type="arabicPeriod"/>
            </a:pPr>
            <a:r>
              <a:rPr lang="en-US" b="1" dirty="0"/>
              <a:t>Lack of Emotional Intelligence</a:t>
            </a:r>
            <a:endParaRPr lang="en-US" dirty="0"/>
          </a:p>
          <a:p>
            <a:pPr lvl="1"/>
            <a:r>
              <a:rPr lang="en-US" dirty="0"/>
              <a:t>Current systems fail to detect or respond to student emotions, such as stress or lack of motivation.</a:t>
            </a:r>
          </a:p>
          <a:p>
            <a:pPr>
              <a:buFont typeface="+mj-lt"/>
              <a:buAutoNum type="arabicPeriod"/>
            </a:pPr>
            <a:r>
              <a:rPr lang="en-US" b="1" dirty="0"/>
              <a:t>Limited Real-Time Interaction</a:t>
            </a:r>
            <a:endParaRPr lang="en-US" dirty="0"/>
          </a:p>
          <a:p>
            <a:pPr lvl="1"/>
            <a:r>
              <a:rPr lang="en-US" dirty="0"/>
              <a:t>Existing tools are static and cannot dynamically </a:t>
            </a:r>
          </a:p>
          <a:p>
            <a:pPr lvl="1"/>
            <a:r>
              <a:rPr lang="en-US" dirty="0"/>
              <a:t>adapt to the student’s evolving progress or challenges.</a:t>
            </a:r>
          </a:p>
          <a:p>
            <a:pPr>
              <a:buFont typeface="+mj-lt"/>
              <a:buAutoNum type="arabicPeriod"/>
            </a:pPr>
            <a:r>
              <a:rPr lang="en-US" b="1" dirty="0"/>
              <a:t>No Personalized Motivation</a:t>
            </a:r>
            <a:endParaRPr lang="en-US" dirty="0"/>
          </a:p>
          <a:p>
            <a:pPr lvl="1"/>
            <a:r>
              <a:rPr lang="en-US" dirty="0"/>
              <a:t>Current solutions do not offer encouragement or reinforcement based on individual student performance.</a:t>
            </a:r>
          </a:p>
          <a:p>
            <a:pPr>
              <a:buFont typeface="+mj-lt"/>
              <a:buAutoNum type="arabicPeriod"/>
            </a:pPr>
            <a:r>
              <a:rPr lang="en-US" b="1" dirty="0"/>
              <a:t>One-Size-Fits-All Approach</a:t>
            </a:r>
            <a:endParaRPr lang="en-US" dirty="0"/>
          </a:p>
          <a:p>
            <a:pPr lvl="1"/>
            <a:r>
              <a:rPr lang="en-US" dirty="0"/>
              <a:t>Many systems adopt generic strategies, ignoring unique learning styles and needs.</a:t>
            </a:r>
          </a:p>
          <a:p>
            <a:pPr>
              <a:buFont typeface="+mj-lt"/>
              <a:buAutoNum type="arabicPeriod"/>
            </a:pPr>
            <a:r>
              <a:rPr lang="en-US" b="1" dirty="0"/>
              <a:t>Inefficient Task Management</a:t>
            </a:r>
            <a:endParaRPr lang="en-US" dirty="0"/>
          </a:p>
          <a:p>
            <a:pPr lvl="1"/>
            <a:r>
              <a:rPr lang="en-US" dirty="0"/>
              <a:t>Existing systems lack advanced techniques like the Pomodoro method or task prioritization matrices to improve productivity.</a:t>
            </a:r>
          </a:p>
        </p:txBody>
      </p:sp>
      <p:sp>
        <p:nvSpPr>
          <p:cNvPr id="6" name="Rectangle 5">
            <a:extLst>
              <a:ext uri="{FF2B5EF4-FFF2-40B4-BE49-F238E27FC236}">
                <a16:creationId xmlns:a16="http://schemas.microsoft.com/office/drawing/2014/main" id="{B5E3DC6A-681E-793D-5C32-81A269BE0198}"/>
              </a:ext>
            </a:extLst>
          </p:cNvPr>
          <p:cNvSpPr/>
          <p:nvPr/>
        </p:nvSpPr>
        <p:spPr>
          <a:xfrm>
            <a:off x="251260" y="1525401"/>
            <a:ext cx="5844739" cy="5067992"/>
          </a:xfrm>
          <a:prstGeom prst="rect">
            <a:avLst/>
          </a:prstGeom>
          <a:noFill/>
          <a:ln w="28575">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0F5C6791-30BB-5033-7165-08AB6FB639E6}"/>
              </a:ext>
            </a:extLst>
          </p:cNvPr>
          <p:cNvSpPr/>
          <p:nvPr/>
        </p:nvSpPr>
        <p:spPr>
          <a:xfrm>
            <a:off x="6164316" y="1528326"/>
            <a:ext cx="5913056" cy="5067992"/>
          </a:xfrm>
          <a:prstGeom prst="rect">
            <a:avLst/>
          </a:prstGeom>
          <a:noFill/>
          <a:ln w="28575">
            <a:solidFill>
              <a:schemeClr val="tx1"/>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0455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Shape 1"/>
          <p:cNvSpPr txBox="1"/>
          <p:nvPr/>
        </p:nvSpPr>
        <p:spPr>
          <a:xfrm>
            <a:off x="2559960" y="264600"/>
            <a:ext cx="6810480" cy="754560"/>
          </a:xfrm>
          <a:prstGeom prst="rect">
            <a:avLst/>
          </a:prstGeom>
          <a:noFill/>
          <a:ln>
            <a:noFill/>
          </a:ln>
        </p:spPr>
        <p:txBody>
          <a:bodyPr anchor="b">
            <a:noAutofit/>
          </a:bodyPr>
          <a:lstStyle/>
          <a:p>
            <a:pPr algn="ctr">
              <a:lnSpc>
                <a:spcPct val="90000"/>
              </a:lnSpc>
            </a:pPr>
            <a:r>
              <a:rPr lang="en-US" sz="3600" b="0" strike="noStrike" spc="-1">
                <a:solidFill>
                  <a:srgbClr val="000000"/>
                </a:solidFill>
                <a:latin typeface="Arial Rounded MT Bold"/>
              </a:rPr>
              <a:t>PROPOSED SYSTEM</a:t>
            </a:r>
            <a:endParaRPr lang="en-US" sz="3600" b="0" strike="noStrike" spc="-1">
              <a:solidFill>
                <a:srgbClr val="000000"/>
              </a:solidFill>
              <a:latin typeface="Calibri"/>
            </a:endParaRPr>
          </a:p>
        </p:txBody>
      </p:sp>
      <p:sp>
        <p:nvSpPr>
          <p:cNvPr id="66" name="TextShape 2"/>
          <p:cNvSpPr txBox="1"/>
          <p:nvPr/>
        </p:nvSpPr>
        <p:spPr>
          <a:xfrm>
            <a:off x="239903" y="1443107"/>
            <a:ext cx="5879397" cy="5132950"/>
          </a:xfrm>
          <a:prstGeom prst="rect">
            <a:avLst/>
          </a:prstGeom>
          <a:noFill/>
          <a:ln>
            <a:noFill/>
          </a:ln>
        </p:spPr>
        <p:txBody>
          <a:bodyPr lIns="91440" tIns="45720" rIns="91440" bIns="45720" anchor="t">
            <a:noAutofit/>
          </a:bodyPr>
          <a:lstStyle/>
          <a:p>
            <a:r>
              <a:rPr lang="en-US" sz="2400" b="1" dirty="0">
                <a:latin typeface="Times New Roman"/>
              </a:rPr>
              <a:t>New Works Included in the Project</a:t>
            </a:r>
            <a:endParaRPr lang="en-US" sz="2400">
              <a:latin typeface="Times New Roman"/>
            </a:endParaRPr>
          </a:p>
          <a:p>
            <a:pPr marL="285750" indent="-285750">
              <a:buFont typeface="Arial"/>
              <a:buChar char="•"/>
            </a:pPr>
            <a:r>
              <a:rPr lang="en-US" sz="2000" b="1" spc="-1" dirty="0">
                <a:latin typeface="Times New Roman"/>
                <a:ea typeface="+mn-lt"/>
                <a:cs typeface="+mn-lt"/>
              </a:rPr>
              <a:t>AI-Driven Voice Assistance</a:t>
            </a:r>
            <a:endParaRPr lang="en-US" sz="2000">
              <a:latin typeface="Times New Roman"/>
            </a:endParaRPr>
          </a:p>
          <a:p>
            <a:pPr marL="742950" lvl="1" indent="-285750">
              <a:buFont typeface="Arial"/>
              <a:buChar char="•"/>
            </a:pPr>
            <a:r>
              <a:rPr lang="en-US" sz="2000" spc="-1" dirty="0">
                <a:latin typeface="Times New Roman"/>
                <a:ea typeface="+mn-lt"/>
                <a:cs typeface="+mn-lt"/>
              </a:rPr>
              <a:t>Implementing an advanced voice assistant for personalized learning.</a:t>
            </a:r>
            <a:endParaRPr lang="en-US" sz="2000">
              <a:latin typeface="Times New Roman"/>
            </a:endParaRPr>
          </a:p>
          <a:p>
            <a:pPr marL="285750" indent="-285750">
              <a:buFont typeface="Arial"/>
              <a:buChar char="•"/>
            </a:pPr>
            <a:r>
              <a:rPr lang="en-US" sz="2000" b="1" spc="-1" dirty="0">
                <a:latin typeface="Times New Roman"/>
                <a:ea typeface="+mn-lt"/>
                <a:cs typeface="+mn-lt"/>
              </a:rPr>
              <a:t>Emotion Recognition System</a:t>
            </a:r>
            <a:endParaRPr lang="en-US" sz="2000">
              <a:latin typeface="Times New Roman"/>
            </a:endParaRPr>
          </a:p>
          <a:p>
            <a:pPr marL="742950" lvl="1" indent="-285750">
              <a:buFont typeface="Arial"/>
              <a:buChar char="•"/>
            </a:pPr>
            <a:r>
              <a:rPr lang="en-US" sz="2000" spc="-1" dirty="0">
                <a:latin typeface="Times New Roman"/>
                <a:ea typeface="+mn-lt"/>
                <a:cs typeface="+mn-lt"/>
              </a:rPr>
              <a:t>Using AI models to detect student emotions and provide suitable responses.</a:t>
            </a:r>
            <a:endParaRPr lang="en-US" sz="2000">
              <a:latin typeface="Times New Roman"/>
            </a:endParaRPr>
          </a:p>
          <a:p>
            <a:pPr marL="285750" indent="-285750">
              <a:buFont typeface="Arial"/>
              <a:buChar char="•"/>
            </a:pPr>
            <a:r>
              <a:rPr lang="en-US" sz="2000" b="1" spc="-1" dirty="0">
                <a:latin typeface="Times New Roman"/>
                <a:ea typeface="+mn-lt"/>
                <a:cs typeface="+mn-lt"/>
              </a:rPr>
              <a:t>Task Prioritization and Scheduling</a:t>
            </a:r>
            <a:endParaRPr lang="en-US" sz="2000">
              <a:latin typeface="Times New Roman"/>
            </a:endParaRPr>
          </a:p>
          <a:p>
            <a:pPr marL="742950" lvl="1" indent="-285750">
              <a:buFont typeface="Arial"/>
              <a:buChar char="•"/>
            </a:pPr>
            <a:r>
              <a:rPr lang="en-US" sz="2000" spc="-1" dirty="0">
                <a:latin typeface="Times New Roman"/>
                <a:ea typeface="+mn-lt"/>
                <a:cs typeface="+mn-lt"/>
              </a:rPr>
              <a:t>Integrating AI-based scheduling systems such as the Pomodoro Technique.</a:t>
            </a:r>
            <a:endParaRPr lang="en-US" sz="2000">
              <a:latin typeface="Times New Roman"/>
            </a:endParaRPr>
          </a:p>
          <a:p>
            <a:pPr marL="285750" indent="-285750">
              <a:buFont typeface="Arial"/>
              <a:buChar char="•"/>
            </a:pPr>
            <a:r>
              <a:rPr lang="en-US" sz="2000" b="1" spc="-1" dirty="0">
                <a:latin typeface="Times New Roman"/>
                <a:ea typeface="+mn-lt"/>
                <a:cs typeface="+mn-lt"/>
              </a:rPr>
              <a:t>Speech-to-Text and Text-to-Speech Integration</a:t>
            </a:r>
            <a:endParaRPr lang="en-US" sz="2000">
              <a:latin typeface="Times New Roman"/>
            </a:endParaRPr>
          </a:p>
          <a:p>
            <a:pPr marL="742950" lvl="1" indent="-285750">
              <a:buFont typeface="Arial"/>
              <a:buChar char="•"/>
            </a:pPr>
            <a:r>
              <a:rPr lang="en-US" sz="2000" spc="-1" dirty="0">
                <a:latin typeface="Times New Roman"/>
                <a:ea typeface="+mn-lt"/>
                <a:cs typeface="+mn-lt"/>
              </a:rPr>
              <a:t>Enhancing accessibility through natural language processing.</a:t>
            </a:r>
            <a:endParaRPr lang="en-US" sz="2000">
              <a:latin typeface="Times New Roman"/>
            </a:endParaRPr>
          </a:p>
          <a:p>
            <a:pPr marL="285750" indent="-285750">
              <a:buFont typeface="Arial"/>
              <a:buChar char="•"/>
            </a:pPr>
            <a:r>
              <a:rPr lang="en-US" sz="2000" b="1" spc="-1" dirty="0">
                <a:latin typeface="Times New Roman"/>
                <a:ea typeface="+mn-lt"/>
                <a:cs typeface="+mn-lt"/>
              </a:rPr>
              <a:t>Real-Time Adaptive Learning</a:t>
            </a:r>
            <a:endParaRPr lang="en-US" sz="2000">
              <a:latin typeface="Times New Roman"/>
            </a:endParaRPr>
          </a:p>
          <a:p>
            <a:pPr marL="742950" lvl="1" indent="-285750">
              <a:buFont typeface="Arial"/>
              <a:buChar char="•"/>
            </a:pPr>
            <a:r>
              <a:rPr lang="en-US" sz="2000" spc="-1" dirty="0">
                <a:latin typeface="Times New Roman"/>
                <a:ea typeface="+mn-lt"/>
                <a:cs typeface="+mn-lt"/>
              </a:rPr>
              <a:t>AI-driven adaptation of study materials based on user progress.</a:t>
            </a:r>
            <a:endParaRPr lang="en-US" sz="2000">
              <a:latin typeface="Times New Roman"/>
            </a:endParaRPr>
          </a:p>
          <a:p>
            <a:pPr marL="635">
              <a:lnSpc>
                <a:spcPct val="90000"/>
              </a:lnSpc>
              <a:spcBef>
                <a:spcPts val="1001"/>
              </a:spcBef>
            </a:pPr>
            <a:endParaRPr lang="en-US" sz="2000" spc="-1" dirty="0">
              <a:latin typeface="Times New Roman"/>
            </a:endParaRPr>
          </a:p>
        </p:txBody>
      </p:sp>
      <p:pic>
        <p:nvPicPr>
          <p:cNvPr id="67" name="Picture 2"/>
          <p:cNvPicPr/>
          <p:nvPr/>
        </p:nvPicPr>
        <p:blipFill>
          <a:blip r:embed="rId2"/>
          <a:stretch/>
        </p:blipFill>
        <p:spPr>
          <a:xfrm>
            <a:off x="66600" y="111240"/>
            <a:ext cx="1337400" cy="1328760"/>
          </a:xfrm>
          <a:prstGeom prst="rect">
            <a:avLst/>
          </a:prstGeom>
          <a:ln>
            <a:noFill/>
          </a:ln>
        </p:spPr>
      </p:pic>
      <p:pic>
        <p:nvPicPr>
          <p:cNvPr id="68" name="Picture 6"/>
          <p:cNvPicPr/>
          <p:nvPr/>
        </p:nvPicPr>
        <p:blipFill>
          <a:blip r:embed="rId3"/>
          <a:stretch/>
        </p:blipFill>
        <p:spPr>
          <a:xfrm>
            <a:off x="10438560" y="0"/>
            <a:ext cx="1870920" cy="1496520"/>
          </a:xfrm>
          <a:prstGeom prst="rect">
            <a:avLst/>
          </a:prstGeom>
          <a:ln>
            <a:noFill/>
          </a:ln>
        </p:spPr>
      </p:pic>
      <p:sp>
        <p:nvSpPr>
          <p:cNvPr id="2" name="TextShape 2">
            <a:extLst>
              <a:ext uri="{FF2B5EF4-FFF2-40B4-BE49-F238E27FC236}">
                <a16:creationId xmlns:a16="http://schemas.microsoft.com/office/drawing/2014/main" id="{7363949C-B1F0-3B80-3041-C461A757AC1F}"/>
              </a:ext>
            </a:extLst>
          </p:cNvPr>
          <p:cNvSpPr txBox="1"/>
          <p:nvPr/>
        </p:nvSpPr>
        <p:spPr>
          <a:xfrm>
            <a:off x="5975498" y="1443107"/>
            <a:ext cx="5992668" cy="4741653"/>
          </a:xfrm>
          <a:prstGeom prst="rect">
            <a:avLst/>
          </a:prstGeom>
          <a:noFill/>
          <a:ln>
            <a:noFill/>
          </a:ln>
        </p:spPr>
        <p:txBody>
          <a:bodyPr lIns="91440" tIns="45720" rIns="91440" bIns="45720" anchor="t">
            <a:noAutofit/>
          </a:bodyPr>
          <a:lstStyle/>
          <a:p>
            <a:r>
              <a:rPr lang="en-US" sz="2400" b="1" dirty="0">
                <a:latin typeface="Times New Roman"/>
              </a:rPr>
              <a:t>Advantages of the Proposed System</a:t>
            </a:r>
            <a:endParaRPr lang="en-US" sz="2400">
              <a:latin typeface="Times New Roman"/>
            </a:endParaRPr>
          </a:p>
          <a:p>
            <a:pPr marL="285750" indent="-285750">
              <a:buFont typeface="Arial"/>
              <a:buChar char="•"/>
            </a:pPr>
            <a:r>
              <a:rPr lang="en-US" b="1" dirty="0">
                <a:latin typeface="Times New Roman"/>
                <a:ea typeface="+mn-lt"/>
                <a:cs typeface="+mn-lt"/>
              </a:rPr>
              <a:t>Personalized Learning Experience</a:t>
            </a:r>
            <a:endParaRPr lang="en-US">
              <a:latin typeface="Times New Roman"/>
            </a:endParaRPr>
          </a:p>
          <a:p>
            <a:pPr marL="742950" lvl="1" indent="-285750">
              <a:buFont typeface="Arial"/>
              <a:buChar char="•"/>
            </a:pPr>
            <a:r>
              <a:rPr lang="en-US" dirty="0">
                <a:latin typeface="Times New Roman"/>
                <a:ea typeface="+mn-lt"/>
                <a:cs typeface="+mn-lt"/>
              </a:rPr>
              <a:t>The system adapts content and recommendations based on individual learning patterns.</a:t>
            </a:r>
          </a:p>
          <a:p>
            <a:pPr marL="285750" indent="-285750">
              <a:buFont typeface="Arial"/>
              <a:buChar char="•"/>
            </a:pPr>
            <a:r>
              <a:rPr lang="en-US" b="1" dirty="0">
                <a:latin typeface="Times New Roman"/>
                <a:ea typeface="+mn-lt"/>
                <a:cs typeface="+mn-lt"/>
              </a:rPr>
              <a:t>Improved Time Management</a:t>
            </a:r>
            <a:endParaRPr lang="en-US">
              <a:latin typeface="Times New Roman"/>
            </a:endParaRPr>
          </a:p>
          <a:p>
            <a:pPr marL="742950" lvl="1" indent="-285750">
              <a:buFont typeface="Arial"/>
              <a:buChar char="•"/>
            </a:pPr>
            <a:r>
              <a:rPr lang="en-US" dirty="0">
                <a:latin typeface="Times New Roman"/>
                <a:ea typeface="+mn-lt"/>
                <a:cs typeface="+mn-lt"/>
              </a:rPr>
              <a:t>AI-driven scheduling techniques help students plan their study sessions efficiently.</a:t>
            </a:r>
          </a:p>
          <a:p>
            <a:pPr marL="285750" indent="-285750">
              <a:buFont typeface="Arial"/>
              <a:buChar char="•"/>
            </a:pPr>
            <a:r>
              <a:rPr lang="en-US" b="1" dirty="0">
                <a:latin typeface="Times New Roman"/>
                <a:ea typeface="+mn-lt"/>
                <a:cs typeface="+mn-lt"/>
              </a:rPr>
              <a:t>Enhanced User Engagement</a:t>
            </a:r>
            <a:endParaRPr lang="en-US">
              <a:latin typeface="Times New Roman"/>
            </a:endParaRPr>
          </a:p>
          <a:p>
            <a:pPr marL="742950" lvl="1" indent="-285750">
              <a:buFont typeface="Arial"/>
              <a:buChar char="•"/>
            </a:pPr>
            <a:r>
              <a:rPr lang="en-US" dirty="0">
                <a:latin typeface="Times New Roman"/>
                <a:ea typeface="+mn-lt"/>
                <a:cs typeface="+mn-lt"/>
              </a:rPr>
              <a:t>Emotion recognition and interactive responses keep students motivated.</a:t>
            </a:r>
          </a:p>
          <a:p>
            <a:pPr marL="285750" indent="-285750">
              <a:buFont typeface="Arial"/>
              <a:buChar char="•"/>
            </a:pPr>
            <a:r>
              <a:rPr lang="en-US" b="1" dirty="0">
                <a:latin typeface="Times New Roman"/>
                <a:ea typeface="+mn-lt"/>
                <a:cs typeface="+mn-lt"/>
              </a:rPr>
              <a:t>Accessibility Features</a:t>
            </a:r>
            <a:endParaRPr lang="en-US">
              <a:latin typeface="Times New Roman"/>
            </a:endParaRPr>
          </a:p>
          <a:p>
            <a:pPr marL="742950" lvl="1" indent="-285750">
              <a:buFont typeface="Arial"/>
              <a:buChar char="•"/>
            </a:pPr>
            <a:r>
              <a:rPr lang="en-US" dirty="0">
                <a:latin typeface="Times New Roman"/>
                <a:ea typeface="+mn-lt"/>
                <a:cs typeface="+mn-lt"/>
              </a:rPr>
              <a:t>Voice assistance, speech-to-text, and text-to-speech make learning more inclusive.</a:t>
            </a:r>
          </a:p>
          <a:p>
            <a:pPr marL="285750" indent="-285750">
              <a:buFont typeface="Arial"/>
              <a:buChar char="•"/>
            </a:pPr>
            <a:r>
              <a:rPr lang="en-US" b="1" dirty="0">
                <a:latin typeface="Times New Roman"/>
                <a:ea typeface="+mn-lt"/>
                <a:cs typeface="+mn-lt"/>
              </a:rPr>
              <a:t>Real-Time Progress Tracking</a:t>
            </a:r>
            <a:endParaRPr lang="en-US">
              <a:latin typeface="Times New Roman"/>
            </a:endParaRPr>
          </a:p>
          <a:p>
            <a:pPr marL="742950" lvl="1" indent="-285750">
              <a:buFont typeface="Arial"/>
              <a:buChar char="•"/>
            </a:pPr>
            <a:r>
              <a:rPr lang="en-US" dirty="0">
                <a:latin typeface="Times New Roman"/>
                <a:ea typeface="+mn-lt"/>
                <a:cs typeface="+mn-lt"/>
              </a:rPr>
              <a:t>Students receive instant feedback and performance analysis for continuous improvement.</a:t>
            </a:r>
          </a:p>
          <a:p>
            <a:endParaRPr lang="en-US" b="1" dirty="0">
              <a:latin typeface="Times New Roman"/>
            </a:endParaRPr>
          </a:p>
          <a:p>
            <a:pPr marL="635">
              <a:lnSpc>
                <a:spcPct val="90000"/>
              </a:lnSpc>
              <a:spcBef>
                <a:spcPts val="1001"/>
              </a:spcBef>
            </a:pPr>
            <a:endParaRPr lang="en-US" sz="1600" spc="-1" dirty="0">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2821</Words>
  <Application>Microsoft Office PowerPoint</Application>
  <PresentationFormat>Widescreen</PresentationFormat>
  <Paragraphs>356</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Rounded MT Bold</vt:lpstr>
      <vt:lpstr>Calibri</vt:lpstr>
      <vt:lpstr>Calibri Light</vt:lpstr>
      <vt:lpstr>Roboto</vt:lpstr>
      <vt:lpstr>Times New Roman</vt:lpstr>
      <vt:lpstr>TimesNewRomanPSMT_3w</vt:lpstr>
      <vt:lpstr>Office Theme</vt:lpstr>
      <vt:lpstr>PowerPoint Presentation</vt:lpstr>
      <vt:lpstr>ABSTRACT</vt:lpstr>
      <vt:lpstr>INTRODUCTION</vt:lpstr>
      <vt:lpstr>PowerPoint Presentation</vt:lpstr>
      <vt:lpstr>PowerPoint Presentation</vt:lpstr>
      <vt:lpstr>PowerPoint Presentation</vt:lpstr>
      <vt:lpstr>PowerPoint Presentation</vt:lpstr>
      <vt:lpstr>EXISTING SYSTEM</vt:lpstr>
      <vt:lpstr>PowerPoint Presentation</vt:lpstr>
      <vt:lpstr>METHODOLOGY</vt:lpstr>
      <vt:lpstr>METHODOLOGY</vt:lpstr>
      <vt:lpstr>METHODOLOGY</vt:lpstr>
      <vt:lpstr>METHODOLOGY</vt:lpstr>
      <vt:lpstr>METHODOLOGY</vt:lpstr>
      <vt:lpstr>PowerPoint Presentation</vt:lpstr>
      <vt:lpstr>PowerPoint Presentation</vt:lpstr>
      <vt:lpstr>System Modules – Multi-Agent Architecture (Part 3)</vt:lpstr>
      <vt:lpstr>PowerPoint Presentation</vt:lpstr>
      <vt:lpstr>PowerPoint Presentation</vt:lpstr>
      <vt:lpstr>PowerPoint Presentation</vt:lpstr>
      <vt:lpstr>PowerPoint Presentation</vt:lpstr>
      <vt:lpstr>THANK YOU</vt:lpstr>
      <vt:lpstr>PowerPoint Presentation</vt:lpstr>
      <vt:lpstr>System Modules – Multi-Agent Architecture (Part 1)</vt:lpstr>
      <vt:lpstr>System Modules – Multi-Agent Architecture (Part 2)</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smpre</dc:creator>
  <cp:lastModifiedBy>Tara Mrithula Ramasamy</cp:lastModifiedBy>
  <cp:revision>9</cp:revision>
  <dcterms:created xsi:type="dcterms:W3CDTF">2025-01-22T17:56:48Z</dcterms:created>
  <dcterms:modified xsi:type="dcterms:W3CDTF">2025-04-21T08:27:39Z</dcterms:modified>
</cp:coreProperties>
</file>