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02" r:id="rId3"/>
    <p:sldId id="303" r:id="rId4"/>
    <p:sldId id="301" r:id="rId5"/>
    <p:sldId id="277" r:id="rId6"/>
    <p:sldId id="315" r:id="rId7"/>
    <p:sldId id="305" r:id="rId8"/>
    <p:sldId id="306" r:id="rId9"/>
    <p:sldId id="316" r:id="rId10"/>
    <p:sldId id="291" r:id="rId11"/>
    <p:sldId id="295" r:id="rId12"/>
    <p:sldId id="296" r:id="rId13"/>
    <p:sldId id="317" r:id="rId14"/>
    <p:sldId id="318" r:id="rId15"/>
    <p:sldId id="319" r:id="rId16"/>
    <p:sldId id="320" r:id="rId17"/>
    <p:sldId id="321" r:id="rId18"/>
    <p:sldId id="322" r:id="rId19"/>
    <p:sldId id="323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66"/>
    <a:srgbClr val="FFFF66"/>
    <a:srgbClr val="FFFF99"/>
    <a:srgbClr val="00666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74" autoAdjust="0"/>
    <p:restoredTop sz="94660" autoAdjust="0"/>
  </p:normalViewPr>
  <p:slideViewPr>
    <p:cSldViewPr>
      <p:cViewPr varScale="1">
        <p:scale>
          <a:sx n="70" d="100"/>
          <a:sy n="70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D5153-FA6D-4CB6-92A9-E377D4AD00FB}" type="datetimeFigureOut">
              <a:rPr lang="ru-RU" smtClean="0"/>
              <a:pPr/>
              <a:t>28.05.2013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40B27-8DF4-4842-9893-DE75A4A9EA4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22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1A93CC-3EDF-4380-B302-2D4AE654E2C7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1A93CC-3EDF-4380-B302-2D4AE654E2C7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0" y="5387975"/>
            <a:ext cx="9155113" cy="14811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590800"/>
            <a:ext cx="8077200" cy="762000"/>
          </a:xfrm>
        </p:spPr>
        <p:txBody>
          <a:bodyPr/>
          <a:lstStyle>
            <a:lvl1pPr algn="ctr">
              <a:defRPr sz="3600" b="1"/>
            </a:lvl1pPr>
          </a:lstStyle>
          <a:p>
            <a:r>
              <a:rPr lang="en-US"/>
              <a:t>Образец заголовка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114800" y="5867400"/>
            <a:ext cx="1155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Verdana" pitchFamily="34" charset="0"/>
              </a:rPr>
              <a:t>LOGO</a:t>
            </a:r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0" y="4868863"/>
            <a:ext cx="9155113" cy="5762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04800" y="4953000"/>
            <a:ext cx="85344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Образец подзаголовка</a:t>
            </a:r>
          </a:p>
        </p:txBody>
      </p:sp>
      <p:pic>
        <p:nvPicPr>
          <p:cNvPr id="3092" name="Picture 2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5" y="0"/>
            <a:ext cx="9140825" cy="49276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diamond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9C652-E02A-4FD2-95FB-0AF76E7D8F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amond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43700" y="319088"/>
            <a:ext cx="2095500" cy="614838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134100" cy="614838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0028F7-F23F-42F8-AEC1-91E41D9802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amond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DA06DA-CB9C-4D57-BB26-D983FDB6DB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amond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1543C-D337-4DB3-8A19-73DF227085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amond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71BA9B-1DB1-4737-829B-982BBE03D0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amond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45CB76-EE51-4764-83E5-5F447DDDE8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amond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D5DBF9-10BB-4D87-B434-C8134F972F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amond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E12FEC-DB75-4B46-9944-E4B27F3893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amond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E68CF-327C-45B2-AA53-D107E25217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amond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3A86B0-4224-426A-B057-BD133B3188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diamond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6524625"/>
            <a:ext cx="9144000" cy="33337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ltGray">
          <a:xfrm>
            <a:off x="0" y="0"/>
            <a:ext cx="9144000" cy="241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0" y="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www.themegallery.com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n-lt"/>
              </a:defRPr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5532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n-lt"/>
              </a:defRPr>
            </a:lvl1pPr>
          </a:lstStyle>
          <a:p>
            <a:fld id="{45F9CF2B-336D-489C-B5A4-A5ABCA37B10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8382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Образец заголовка</a:t>
            </a:r>
          </a:p>
        </p:txBody>
      </p:sp>
      <p:pic>
        <p:nvPicPr>
          <p:cNvPr id="1042" name="Picture 18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38125"/>
            <a:ext cx="9144000" cy="7366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diamond/>
  </p:transition>
  <p:hf sldNum="0" hdr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upload.wikimedia.org/wikipedia/commons/1/1f/Cath2russia.jp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img-fotki.yandex.ru/get/17/wilderweine.8/0_c5ee_75809e32_X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img1.liveinternet.ru/images/foto/b/3/483/1272483/f_15452752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hyperlink" Target="http://img-fotki.yandex.ru/get/3303/serg-sergeew.5/0_1ec50_5f57967f_X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tat17.privet.ru/lr/0911b78ac6a3e4c03e88ae4dd573fc06" TargetMode="External"/><Relationship Id="rId7" Type="http://schemas.openxmlformats.org/officeDocument/2006/relationships/image" Target="../media/image19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quifer.ru/images/zimnii-dvorec/zimnii-dvorec-0.jpg" TargetMode="Externa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s586.vkontakte.ru/u363172/61923339/x_ebbeff35.j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eg"/><Relationship Id="rId5" Type="http://schemas.openxmlformats.org/officeDocument/2006/relationships/hyperlink" Target="http://school.excurspb.ru/images/stories/inter/hermitage/hermitage19.jpg" TargetMode="External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Файл:Cath2russia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0338" y="0"/>
            <a:ext cx="4111625" cy="5445125"/>
          </a:xfrm>
          <a:prstGeom prst="rect">
            <a:avLst/>
          </a:prstGeom>
          <a:noFill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900113" y="5876925"/>
            <a:ext cx="16557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3995738" y="5805488"/>
            <a:ext cx="16557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5734050"/>
            <a:ext cx="9144000" cy="762000"/>
          </a:xfrm>
          <a:effectLst>
            <a:outerShdw dist="71842" dir="18900000" algn="ctr" rotWithShape="0">
              <a:srgbClr val="006666">
                <a:alpha val="50000"/>
              </a:srgbClr>
            </a:outerShdw>
          </a:effectLst>
        </p:spPr>
        <p:txBody>
          <a:bodyPr/>
          <a:lstStyle/>
          <a:p>
            <a:r>
              <a:rPr lang="ru-RU" sz="8000" dirty="0">
                <a:solidFill>
                  <a:srgbClr val="FFFF66"/>
                </a:solidFill>
                <a:latin typeface="Monotype Corsiva" pitchFamily="66" charset="0"/>
              </a:rPr>
              <a:t>Екатерина  Великая</a:t>
            </a:r>
            <a:endParaRPr lang="en-US" sz="8000" dirty="0">
              <a:solidFill>
                <a:srgbClr val="FFFF66"/>
              </a:solidFill>
              <a:latin typeface="Monotype Corsiva" pitchFamily="66" charset="0"/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u="sng">
                <a:solidFill>
                  <a:srgbClr val="FFFF00"/>
                </a:solidFill>
              </a:rPr>
              <a:t>Задачи  правления: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b="0" dirty="0">
                <a:solidFill>
                  <a:schemeClr val="tx2"/>
                </a:solidFill>
              </a:rPr>
              <a:t>Нужно просвещать нацию, которой должно управлять. </a:t>
            </a:r>
          </a:p>
          <a:p>
            <a:pPr>
              <a:lnSpc>
                <a:spcPct val="90000"/>
              </a:lnSpc>
            </a:pPr>
            <a:r>
              <a:rPr lang="ru-RU" b="0" dirty="0">
                <a:solidFill>
                  <a:schemeClr val="tx2"/>
                </a:solidFill>
              </a:rPr>
              <a:t>Нужно ввести добрый порядок в государстве, поддерживать общество и заставить его соблюдать законы. </a:t>
            </a:r>
          </a:p>
          <a:p>
            <a:pPr>
              <a:lnSpc>
                <a:spcPct val="90000"/>
              </a:lnSpc>
            </a:pPr>
            <a:r>
              <a:rPr lang="ru-RU" b="0" dirty="0">
                <a:solidFill>
                  <a:schemeClr val="tx2"/>
                </a:solidFill>
              </a:rPr>
              <a:t>Нужно учредить в государстве хорошую и точную полицию. </a:t>
            </a:r>
          </a:p>
          <a:p>
            <a:pPr>
              <a:lnSpc>
                <a:spcPct val="90000"/>
              </a:lnSpc>
            </a:pPr>
            <a:r>
              <a:rPr lang="ru-RU" b="0" dirty="0">
                <a:solidFill>
                  <a:schemeClr val="tx2"/>
                </a:solidFill>
              </a:rPr>
              <a:t>Нужно способствовать расцвету государства и сделать его изобильным. </a:t>
            </a:r>
          </a:p>
          <a:p>
            <a:pPr>
              <a:lnSpc>
                <a:spcPct val="90000"/>
              </a:lnSpc>
            </a:pPr>
            <a:r>
              <a:rPr lang="ru-RU" b="0" dirty="0">
                <a:solidFill>
                  <a:schemeClr val="tx2"/>
                </a:solidFill>
              </a:rPr>
              <a:t>Нужно сделать государство грозным в самом себе и внушающим уважение соседям. </a:t>
            </a:r>
          </a:p>
          <a:p>
            <a:pPr>
              <a:lnSpc>
                <a:spcPct val="90000"/>
              </a:lnSpc>
            </a:pPr>
            <a:endParaRPr lang="ru-RU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u="sng" dirty="0">
                <a:solidFill>
                  <a:srgbClr val="FFFF00"/>
                </a:solidFill>
              </a:rPr>
              <a:t>Санкт-Петербург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219200"/>
            <a:ext cx="3059833" cy="5248275"/>
          </a:xfrm>
        </p:spPr>
        <p:txBody>
          <a:bodyPr/>
          <a:lstStyle/>
          <a:p>
            <a:r>
              <a:rPr lang="ru-RU" sz="2400" b="0" i="1" dirty="0">
                <a:solidFill>
                  <a:srgbClr val="000066"/>
                </a:solidFill>
              </a:rPr>
              <a:t>Санкт-Петербург  стал  самым  многолюдным  городом  Империи.</a:t>
            </a:r>
          </a:p>
          <a:p>
            <a:r>
              <a:rPr lang="ru-RU" sz="2400" b="0" i="1" dirty="0">
                <a:solidFill>
                  <a:srgbClr val="000066"/>
                </a:solidFill>
              </a:rPr>
              <a:t>На  Сенатской  площади  установлен памятник  Петру  </a:t>
            </a:r>
            <a:r>
              <a:rPr lang="en-US" sz="2400" b="0" i="1" dirty="0">
                <a:solidFill>
                  <a:srgbClr val="000066"/>
                </a:solidFill>
              </a:rPr>
              <a:t>I</a:t>
            </a:r>
            <a:r>
              <a:rPr lang="ru-RU" sz="2400" b="0" i="1" dirty="0">
                <a:solidFill>
                  <a:srgbClr val="000066"/>
                </a:solidFill>
              </a:rPr>
              <a:t>  «Медный  всадник»</a:t>
            </a:r>
          </a:p>
        </p:txBody>
      </p:sp>
      <p:pic>
        <p:nvPicPr>
          <p:cNvPr id="106503" name="Picture 7" descr="Картинка 436 из 10491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16057" y="1412875"/>
            <a:ext cx="5948556" cy="4464397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pic>
        <p:nvPicPr>
          <p:cNvPr id="107532" name="Picture 12" descr="Картинка 17 из 430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1052736"/>
            <a:ext cx="2973326" cy="2232025"/>
          </a:xfrm>
          <a:prstGeom prst="rect">
            <a:avLst/>
          </a:prstGeom>
          <a:noFill/>
        </p:spPr>
      </p:pic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u="sng">
                <a:solidFill>
                  <a:srgbClr val="FFFF00"/>
                </a:solidFill>
              </a:rPr>
              <a:t>Санкт-Петербург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975"/>
            <a:ext cx="3851920" cy="5248275"/>
          </a:xfrm>
        </p:spPr>
        <p:txBody>
          <a:bodyPr/>
          <a:lstStyle/>
          <a:p>
            <a:r>
              <a:rPr lang="ru-RU" sz="2400" b="0" i="1" dirty="0">
                <a:solidFill>
                  <a:srgbClr val="000066"/>
                </a:solidFill>
              </a:rPr>
              <a:t>Нева  оделась  в  каменные  набережные</a:t>
            </a:r>
          </a:p>
          <a:p>
            <a:r>
              <a:rPr lang="ru-RU" sz="2400" b="0" i="1" dirty="0">
                <a:solidFill>
                  <a:srgbClr val="000066"/>
                </a:solidFill>
              </a:rPr>
              <a:t>Появились  каменные  и  чугунные  мосты</a:t>
            </a:r>
          </a:p>
        </p:txBody>
      </p:sp>
      <p:pic>
        <p:nvPicPr>
          <p:cNvPr id="107534" name="Picture 14" descr="Картинка 67 из 430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1772816"/>
            <a:ext cx="3054192" cy="2016224"/>
          </a:xfrm>
          <a:prstGeom prst="rect">
            <a:avLst/>
          </a:prstGeom>
          <a:noFill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75656" y="3861048"/>
            <a:ext cx="557690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2"/>
          <p:cNvSpPr>
            <a:spLocks noChangeArrowheads="1"/>
          </p:cNvSpPr>
          <p:nvPr/>
        </p:nvSpPr>
        <p:spPr bwMode="auto">
          <a:xfrm>
            <a:off x="1547664" y="6488668"/>
            <a:ext cx="54726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Calibri" pitchFamily="34" charset="0"/>
              </a:rPr>
              <a:t>Вид на </a:t>
            </a:r>
            <a:r>
              <a:rPr lang="ru-RU" b="1" dirty="0">
                <a:latin typeface="Calibri" pitchFamily="34" charset="0"/>
              </a:rPr>
              <a:t>на Неву с моста им. Лейтенанта Шмидта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uiExpand="1" build="p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124744"/>
            <a:ext cx="475252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TextBox 4"/>
          <p:cNvSpPr txBox="1">
            <a:spLocks noChangeArrowheads="1"/>
          </p:cNvSpPr>
          <p:nvPr/>
        </p:nvSpPr>
        <p:spPr bwMode="auto">
          <a:xfrm>
            <a:off x="251520" y="3789040"/>
            <a:ext cx="475252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cs typeface="Arial" charset="0"/>
              </a:rPr>
              <a:t>Каменные мосты Петербурга.</a:t>
            </a:r>
            <a:r>
              <a:rPr lang="vi-VN" sz="2400" b="1" dirty="0">
                <a:cs typeface="Arial" charset="0"/>
              </a:rPr>
              <a:t> </a:t>
            </a:r>
            <a:r>
              <a:rPr lang="vi-VN" sz="2400" dirty="0">
                <a:cs typeface="Arial" charset="0"/>
              </a:rPr>
              <a:t>Ани́чков мост</a:t>
            </a:r>
            <a:r>
              <a:rPr lang="ru-RU" sz="2400" dirty="0">
                <a:cs typeface="Arial" charset="0"/>
              </a:rPr>
              <a:t>.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319088"/>
            <a:ext cx="8382000" cy="5635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1" u="sng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Санкт-Петербург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3645024"/>
            <a:ext cx="3830826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5364088" y="2492896"/>
            <a:ext cx="3600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cs typeface="Arial" charset="0"/>
              </a:rPr>
              <a:t>Чугунный мост </a:t>
            </a:r>
            <a:r>
              <a:rPr lang="ru-RU" sz="2400" dirty="0">
                <a:cs typeface="Arial" charset="0"/>
              </a:rPr>
              <a:t>Петербурга.</a:t>
            </a:r>
            <a:r>
              <a:rPr lang="vi-VN" sz="2400" b="1" dirty="0">
                <a:cs typeface="Arial" charset="0"/>
              </a:rPr>
              <a:t> </a:t>
            </a:r>
            <a:endParaRPr lang="ru-RU" sz="24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662667"/>
      </p:ext>
    </p:extLst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u="sng" dirty="0">
                <a:solidFill>
                  <a:srgbClr val="FFFF00"/>
                </a:solidFill>
              </a:rPr>
              <a:t>Санкт-Петербург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80975" y="1219200"/>
            <a:ext cx="2952750" cy="5248275"/>
          </a:xfrm>
        </p:spPr>
        <p:txBody>
          <a:bodyPr/>
          <a:lstStyle/>
          <a:p>
            <a:r>
              <a:rPr lang="ru-RU" sz="2400" b="0" i="1">
                <a:solidFill>
                  <a:srgbClr val="000066"/>
                </a:solidFill>
              </a:rPr>
              <a:t>В  середине  </a:t>
            </a:r>
            <a:r>
              <a:rPr lang="en-US" sz="2400" b="0" i="1">
                <a:solidFill>
                  <a:srgbClr val="000066"/>
                </a:solidFill>
              </a:rPr>
              <a:t>XVIII</a:t>
            </a:r>
            <a:r>
              <a:rPr lang="ru-RU" sz="2400" b="0" i="1">
                <a:solidFill>
                  <a:srgbClr val="000066"/>
                </a:solidFill>
              </a:rPr>
              <a:t>  века  на  берегу  Невы  возводится  великолепный  Зимний  дворец</a:t>
            </a:r>
          </a:p>
        </p:txBody>
      </p:sp>
      <p:pic>
        <p:nvPicPr>
          <p:cNvPr id="109576" name="Picture 8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052513"/>
            <a:ext cx="5715000" cy="3981450"/>
          </a:xfrm>
          <a:prstGeom prst="rect">
            <a:avLst/>
          </a:prstGeom>
          <a:noFill/>
        </p:spPr>
      </p:pic>
      <p:pic>
        <p:nvPicPr>
          <p:cNvPr id="109578" name="Picture 10" descr="Картинка 7 из 16499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4292600"/>
            <a:ext cx="2881313" cy="2165350"/>
          </a:xfrm>
          <a:prstGeom prst="rect">
            <a:avLst/>
          </a:prstGeom>
          <a:noFill/>
        </p:spPr>
      </p:pic>
      <p:pic>
        <p:nvPicPr>
          <p:cNvPr id="109580" name="Picture 12" descr="image00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0825" y="4005263"/>
            <a:ext cx="2828925" cy="2122487"/>
          </a:xfrm>
          <a:prstGeom prst="rect">
            <a:avLst/>
          </a:prstGeom>
          <a:noFill/>
        </p:spPr>
      </p:pic>
      <p:pic>
        <p:nvPicPr>
          <p:cNvPr id="109582" name="Picture 14" descr="Картинка 1 из 16499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00788" y="4581525"/>
            <a:ext cx="2711450" cy="2130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8432624"/>
      </p:ext>
    </p:extLst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10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5357826"/>
            <a:ext cx="8786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Набережная, на которой стоит Зимний дворец, называется </a:t>
            </a:r>
            <a:r>
              <a:rPr lang="ru-RU" sz="2400" b="1" dirty="0"/>
              <a:t>Дворцовой</a:t>
            </a:r>
            <a:r>
              <a:rPr lang="ru-RU" sz="2400" dirty="0"/>
              <a:t>. Это огромное нарядное здание построено архитектором </a:t>
            </a:r>
            <a:r>
              <a:rPr lang="ru-RU" sz="2400" b="1" dirty="0" err="1"/>
              <a:t>Франческо</a:t>
            </a:r>
            <a:r>
              <a:rPr lang="ru-RU" sz="2400" b="1" dirty="0"/>
              <a:t> </a:t>
            </a:r>
            <a:r>
              <a:rPr lang="ru-RU" sz="2400" b="1" dirty="0" err="1"/>
              <a:t>Бартоломео</a:t>
            </a:r>
            <a:r>
              <a:rPr lang="ru-RU" sz="2400" b="1" dirty="0"/>
              <a:t> </a:t>
            </a:r>
            <a:r>
              <a:rPr lang="ru-RU" sz="2400" b="1" dirty="0" smtClean="0"/>
              <a:t>Растрелли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pic>
        <p:nvPicPr>
          <p:cNvPr id="4" name="Рисунок 3" descr="http://cs586.vkontakte.ru/u363172/61923339/x_ebbeff35.jpg">
            <a:hlinkClick r:id="rId3" tgtFrame="_blank"/>
          </p:cNvPr>
          <p:cNvPicPr/>
          <p:nvPr/>
        </p:nvPicPr>
        <p:blipFill>
          <a:blip r:embed="rId4" cstate="print"/>
          <a:srcRect b="13897"/>
          <a:stretch>
            <a:fillRect/>
          </a:stretch>
        </p:blipFill>
        <p:spPr bwMode="auto">
          <a:xfrm>
            <a:off x="683568" y="980728"/>
            <a:ext cx="8064896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319088"/>
            <a:ext cx="8382000" cy="5635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1" u="sng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Санкт-Петербург</a:t>
            </a:r>
          </a:p>
        </p:txBody>
      </p:sp>
    </p:spTree>
    <p:extLst>
      <p:ext uri="{BB962C8B-B14F-4D97-AF65-F5344CB8AC3E}">
        <p14:creationId xmlns:p14="http://schemas.microsoft.com/office/powerpoint/2010/main" val="3252765154"/>
      </p:ext>
    </p:extLst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http://cs996.vkontakte.ru/u778984/-14/x_123657c0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08720"/>
            <a:ext cx="7888390" cy="4591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Вертикальный свиток 2"/>
          <p:cNvSpPr/>
          <p:nvPr/>
        </p:nvSpPr>
        <p:spPr>
          <a:xfrm>
            <a:off x="3714744" y="4509120"/>
            <a:ext cx="5429256" cy="2071702"/>
          </a:xfrm>
          <a:prstGeom prst="vertic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851920" y="4869160"/>
            <a:ext cx="48577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Воскресное утро. Осенний пейзаж.</a:t>
            </a:r>
          </a:p>
          <a:p>
            <a:pPr algn="ctr"/>
            <a:r>
              <a:rPr lang="ru-RU" sz="2000" dirty="0"/>
              <a:t>А небо – прозрачно и чисто.</a:t>
            </a:r>
          </a:p>
          <a:p>
            <a:pPr algn="ctr"/>
            <a:r>
              <a:rPr lang="ru-RU" sz="2000" dirty="0"/>
              <a:t>Сегодня мы с другом идем в Эрмитаж!</a:t>
            </a:r>
          </a:p>
          <a:p>
            <a:pPr algn="ctr"/>
            <a:r>
              <a:rPr lang="ru-RU" sz="2000" dirty="0" smtClean="0"/>
              <a:t>А </a:t>
            </a:r>
            <a:r>
              <a:rPr lang="ru-RU" sz="2000" dirty="0"/>
              <a:t>вот перед нами и Зимний дворец!</a:t>
            </a:r>
          </a:p>
          <a:p>
            <a:pPr algn="ctr"/>
            <a:r>
              <a:rPr lang="ru-RU" sz="2000" dirty="0"/>
              <a:t>Огромный зеленый фигурный ларец</a:t>
            </a:r>
            <a:r>
              <a:rPr lang="ru-RU" sz="2000" dirty="0" smtClean="0"/>
              <a:t>!</a:t>
            </a:r>
            <a:endParaRPr lang="ru-RU" sz="20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319088"/>
            <a:ext cx="8382000" cy="5635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1" u="sng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Санкт-Петербург</a:t>
            </a:r>
          </a:p>
        </p:txBody>
      </p:sp>
    </p:spTree>
    <p:extLst>
      <p:ext uri="{BB962C8B-B14F-4D97-AF65-F5344CB8AC3E}">
        <p14:creationId xmlns:p14="http://schemas.microsoft.com/office/powerpoint/2010/main" val="986661229"/>
      </p:ext>
    </p:extLst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052736"/>
            <a:ext cx="7348736" cy="483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Прямоугольник 2"/>
          <p:cNvSpPr>
            <a:spLocks noChangeArrowheads="1"/>
          </p:cNvSpPr>
          <p:nvPr/>
        </p:nvSpPr>
        <p:spPr bwMode="auto">
          <a:xfrm>
            <a:off x="1691680" y="5949280"/>
            <a:ext cx="5861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dirty="0">
                <a:latin typeface="Calibri" pitchFamily="34" charset="0"/>
                <a:cs typeface="Arial" charset="0"/>
              </a:rPr>
              <a:t>Эрмитаж, парадная лестница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319088"/>
            <a:ext cx="8382000" cy="5635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1" u="sng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Санкт-Петербург</a:t>
            </a:r>
          </a:p>
        </p:txBody>
      </p:sp>
    </p:spTree>
    <p:extLst>
      <p:ext uri="{BB962C8B-B14F-4D97-AF65-F5344CB8AC3E}">
        <p14:creationId xmlns:p14="http://schemas.microsoft.com/office/powerpoint/2010/main" val="3144819578"/>
      </p:ext>
    </p:extLst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124744"/>
            <a:ext cx="7195443" cy="4867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extBox 2"/>
          <p:cNvSpPr txBox="1">
            <a:spLocks noChangeArrowheads="1"/>
          </p:cNvSpPr>
          <p:nvPr/>
        </p:nvSpPr>
        <p:spPr bwMode="auto">
          <a:xfrm>
            <a:off x="1475656" y="5949280"/>
            <a:ext cx="6429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800" dirty="0">
                <a:latin typeface="Calibri" pitchFamily="34" charset="0"/>
              </a:rPr>
              <a:t>Павильонный зал Эрмитаже.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319088"/>
            <a:ext cx="8382000" cy="5635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1" u="sng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Санкт-Петербург</a:t>
            </a:r>
          </a:p>
        </p:txBody>
      </p:sp>
    </p:spTree>
    <p:extLst>
      <p:ext uri="{BB962C8B-B14F-4D97-AF65-F5344CB8AC3E}">
        <p14:creationId xmlns:p14="http://schemas.microsoft.com/office/powerpoint/2010/main" val="546427760"/>
      </p:ext>
    </p:extLst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http://www.spb-guide.ru/img/8037/398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214686"/>
            <a:ext cx="4929190" cy="3643314"/>
          </a:xfrm>
          <a:prstGeom prst="rect">
            <a:avLst/>
          </a:prstGeom>
          <a:noFill/>
        </p:spPr>
      </p:pic>
      <p:pic>
        <p:nvPicPr>
          <p:cNvPr id="7" name="Рисунок 6" descr="http://img-fotki.yandex.ru/get/3313/fchstudents.d4/0_21290_183f9b0e_XL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438" y="3143248"/>
            <a:ext cx="4500562" cy="371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http://school.excurspb.ru/images/stories/inter/hermitage/hermitage19.jpg">
            <a:hlinkClick r:id="rId5" tgtFrame="_blank"/>
          </p:cNvPr>
          <p:cNvPicPr/>
          <p:nvPr/>
        </p:nvPicPr>
        <p:blipFill>
          <a:blip r:embed="rId6" cstate="print"/>
          <a:srcRect b="9155"/>
          <a:stretch>
            <a:fillRect/>
          </a:stretch>
        </p:blipFill>
        <p:spPr bwMode="auto">
          <a:xfrm>
            <a:off x="4643438" y="0"/>
            <a:ext cx="4500562" cy="321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3" descr="http://www.worlds.ru/photo/russia_300120101944_6.jpg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4643438" cy="321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57158" y="2714620"/>
            <a:ext cx="842968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В </a:t>
            </a:r>
            <a:r>
              <a:rPr lang="ru-RU" sz="2400" dirty="0" smtClean="0"/>
              <a:t>Эрмитаже </a:t>
            </a:r>
            <a:r>
              <a:rPr lang="ru-RU" sz="2400" dirty="0"/>
              <a:t>хранится огромное количество экспонатов: </a:t>
            </a:r>
            <a:endParaRPr lang="ru-RU" sz="2400" dirty="0" smtClean="0"/>
          </a:p>
          <a:p>
            <a:pPr algn="ctr"/>
            <a:r>
              <a:rPr lang="ru-RU" sz="2400" dirty="0" smtClean="0"/>
              <a:t>от </a:t>
            </a:r>
            <a:r>
              <a:rPr lang="ru-RU" sz="2400" dirty="0"/>
              <a:t>глубокой древности до наших дней. </a:t>
            </a:r>
          </a:p>
        </p:txBody>
      </p:sp>
    </p:spTree>
    <p:extLst>
      <p:ext uri="{BB962C8B-B14F-4D97-AF65-F5344CB8AC3E}">
        <p14:creationId xmlns:p14="http://schemas.microsoft.com/office/powerpoint/2010/main" val="1595222055"/>
      </p:ext>
    </p:extLst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142852"/>
            <a:ext cx="8072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solidFill>
                  <a:srgbClr val="FFFF00"/>
                </a:solidFill>
              </a:rPr>
              <a:t>ГРАФИЧЕСКИЙ ДИКТАНТ</a:t>
            </a:r>
            <a:endParaRPr lang="ru-RU" sz="4000" b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980728"/>
            <a:ext cx="914400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b="1" i="1" dirty="0" smtClean="0">
                <a:solidFill>
                  <a:srgbClr val="FF0000"/>
                </a:solidFill>
              </a:rPr>
              <a:t> </a:t>
            </a:r>
            <a:r>
              <a:rPr lang="ru-RU" sz="1700" b="1" i="1" dirty="0">
                <a:solidFill>
                  <a:srgbClr val="FF0000"/>
                </a:solidFill>
              </a:rPr>
              <a:t>Если высказывание верное, </a:t>
            </a:r>
            <a:r>
              <a:rPr lang="ru-RU" sz="1700" b="1" i="1" dirty="0" smtClean="0">
                <a:solidFill>
                  <a:srgbClr val="FF0000"/>
                </a:solidFill>
              </a:rPr>
              <a:t>то ставьте «+», если </a:t>
            </a:r>
            <a:r>
              <a:rPr lang="ru-RU" sz="1700" b="1" i="1" dirty="0">
                <a:solidFill>
                  <a:srgbClr val="FF0000"/>
                </a:solidFill>
              </a:rPr>
              <a:t>неверное, то </a:t>
            </a:r>
            <a:r>
              <a:rPr lang="ru-RU" sz="1700" b="1" i="1" dirty="0" smtClean="0">
                <a:solidFill>
                  <a:srgbClr val="FF0000"/>
                </a:solidFill>
              </a:rPr>
              <a:t>«–».</a:t>
            </a:r>
            <a:endParaRPr lang="ru-RU" sz="17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556792"/>
            <a:ext cx="835824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/>
              <a:t>1. М. В. Ломоносов родился в 1711 году в Москве.</a:t>
            </a:r>
          </a:p>
          <a:p>
            <a:r>
              <a:rPr lang="ru-RU" sz="2600" dirty="0"/>
              <a:t>2. Отец М. Ломоносова был рыбаком.</a:t>
            </a:r>
          </a:p>
          <a:p>
            <a:r>
              <a:rPr lang="ru-RU" sz="2600" dirty="0"/>
              <a:t>3. В 11–12 лет он стал учить грамоту.</a:t>
            </a:r>
          </a:p>
          <a:p>
            <a:r>
              <a:rPr lang="ru-RU" sz="2600" dirty="0"/>
              <a:t>4. Его первым учителем был дьячок местной церкви.</a:t>
            </a:r>
          </a:p>
          <a:p>
            <a:r>
              <a:rPr lang="ru-RU" sz="2600" dirty="0"/>
              <a:t>5. М. Ломоносов в 15 лет решил отправиться в Москву.</a:t>
            </a:r>
          </a:p>
          <a:p>
            <a:r>
              <a:rPr lang="ru-RU" sz="2600" dirty="0"/>
              <a:t>6. В это время английский язык был международным языком науки.</a:t>
            </a:r>
          </a:p>
          <a:p>
            <a:r>
              <a:rPr lang="ru-RU" sz="2600" dirty="0"/>
              <a:t>7. За отличную учебу Ломоносов был отправлен в Петербург, а потом в Англию.</a:t>
            </a:r>
          </a:p>
          <a:p>
            <a:r>
              <a:rPr lang="ru-RU" sz="2600" dirty="0"/>
              <a:t>8. По возвращении на родину М. Ломоносов начал работать в Петербургской академии наук</a:t>
            </a:r>
            <a:r>
              <a:rPr lang="ru-RU" sz="2600" dirty="0" smtClean="0"/>
              <a:t>.</a:t>
            </a:r>
            <a:endParaRPr lang="ru-RU" sz="2600" dirty="0"/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1412776"/>
            <a:ext cx="70723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 smtClean="0">
                <a:solidFill>
                  <a:srgbClr val="C00000"/>
                </a:solidFill>
              </a:rPr>
              <a:t>ПРОВЕРИМ:</a:t>
            </a:r>
            <a:endParaRPr lang="ru-RU" sz="60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2564904"/>
            <a:ext cx="828680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–  +  +  +  –  –  –  +</a:t>
            </a:r>
          </a:p>
        </p:txBody>
      </p:sp>
      <p:pic>
        <p:nvPicPr>
          <p:cNvPr id="39938" name="Picture 2" descr="http://img3.proshkolu.ru/content/media/pic/std/1000000/473000/472972-6160a13d14c11c7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3584923"/>
            <a:ext cx="2017305" cy="2859173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5852" y="1571612"/>
            <a:ext cx="64294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Добрый день, дорогие друзья!</a:t>
            </a:r>
          </a:p>
          <a:p>
            <a:pPr algn="ctr"/>
            <a:r>
              <a:rPr lang="ru-RU" sz="3600" dirty="0"/>
              <a:t>Новой встрече очень рада я!</a:t>
            </a:r>
          </a:p>
          <a:p>
            <a:pPr algn="ctr"/>
            <a:r>
              <a:rPr lang="ru-RU" sz="3600" dirty="0"/>
              <a:t>Сегодня нас ждет  сама </a:t>
            </a:r>
          </a:p>
          <a:p>
            <a:pPr algn="ctr"/>
            <a:r>
              <a:rPr lang="ru-RU" sz="3600" dirty="0"/>
              <a:t>Царица Екатерина Великая</a:t>
            </a:r>
            <a:r>
              <a:rPr lang="ru-RU" sz="3600" dirty="0" smtClean="0"/>
              <a:t>.</a:t>
            </a:r>
            <a:endParaRPr lang="ru-RU" sz="3600" dirty="0"/>
          </a:p>
        </p:txBody>
      </p:sp>
      <p:pic>
        <p:nvPicPr>
          <p:cNvPr id="5" name="Рисунок 4" descr="http://img0.liveinternet.ru/images/attach/c/2/72/226/72226797_1300460186_2010_1_lg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60648"/>
            <a:ext cx="5072098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www.themegallery.com</a:t>
            </a:r>
          </a:p>
        </p:txBody>
      </p:sp>
      <p:sp>
        <p:nvSpPr>
          <p:cNvPr id="52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Logo</a:t>
            </a: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19088"/>
            <a:ext cx="9144000" cy="563562"/>
          </a:xfrm>
        </p:spPr>
        <p:txBody>
          <a:bodyPr/>
          <a:lstStyle/>
          <a:p>
            <a:r>
              <a:rPr lang="ru-RU" b="1" i="1" u="sng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Историческая  справка</a:t>
            </a:r>
            <a:endParaRPr lang="en-US" b="1" i="1" u="sng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88110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88111" name="AutoShape 47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accent1">
                  <a:alpha val="56000"/>
                </a:schemeClr>
              </a:gs>
              <a:gs pos="100000">
                <a:schemeClr val="accent1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grpSp>
        <p:nvGrpSpPr>
          <p:cNvPr id="88152" name="Group 88"/>
          <p:cNvGrpSpPr>
            <a:grpSpLocks/>
          </p:cNvGrpSpPr>
          <p:nvPr/>
        </p:nvGrpSpPr>
        <p:grpSpPr bwMode="auto">
          <a:xfrm>
            <a:off x="1447800" y="1820863"/>
            <a:ext cx="4737100" cy="508000"/>
            <a:chOff x="912" y="1147"/>
            <a:chExt cx="2984" cy="320"/>
          </a:xfrm>
        </p:grpSpPr>
        <p:sp>
          <p:nvSpPr>
            <p:cNvPr id="88116" name="AutoShape 52"/>
            <p:cNvSpPr>
              <a:spLocks noChangeArrowheads="1"/>
            </p:cNvSpPr>
            <p:nvPr/>
          </p:nvSpPr>
          <p:spPr bwMode="gray">
            <a:xfrm>
              <a:off x="1112" y="1147"/>
              <a:ext cx="2784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ru-RU" b="1">
                  <a:solidFill>
                    <a:schemeClr val="tx2"/>
                  </a:solidFill>
                </a:rPr>
                <a:t>В  1721  году  умирает  Петр  </a:t>
              </a:r>
              <a:r>
                <a:rPr lang="en-US" b="1">
                  <a:solidFill>
                    <a:schemeClr val="tx2"/>
                  </a:solidFill>
                </a:rPr>
                <a:t>I</a:t>
              </a:r>
            </a:p>
          </p:txBody>
        </p:sp>
        <p:grpSp>
          <p:nvGrpSpPr>
            <p:cNvPr id="88117" name="Group 53"/>
            <p:cNvGrpSpPr>
              <a:grpSpLocks/>
            </p:cNvGrpSpPr>
            <p:nvPr/>
          </p:nvGrpSpPr>
          <p:grpSpPr bwMode="auto">
            <a:xfrm>
              <a:off x="912" y="1203"/>
              <a:ext cx="240" cy="240"/>
              <a:chOff x="2078" y="1680"/>
              <a:chExt cx="1615" cy="1615"/>
            </a:xfrm>
          </p:grpSpPr>
          <p:sp>
            <p:nvSpPr>
              <p:cNvPr id="88118" name="Oval 54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8119" name="Oval 55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8120" name="Oval 56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88121" name="Oval 57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FFCC00">
                      <a:gamma/>
                      <a:shade val="0"/>
                      <a:invGamma/>
                    </a:srgbClr>
                  </a:gs>
                  <a:gs pos="100000">
                    <a:srgbClr val="FFCC00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88122" name="Oval 58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88123" name="Oval 59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FFCC00"/>
                  </a:gs>
                  <a:gs pos="100000">
                    <a:srgbClr val="FFCC00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ru-RU"/>
              </a:p>
            </p:txBody>
          </p:sp>
        </p:grpSp>
      </p:grpSp>
      <p:grpSp>
        <p:nvGrpSpPr>
          <p:cNvPr id="88153" name="Group 89"/>
          <p:cNvGrpSpPr>
            <a:grpSpLocks/>
          </p:cNvGrpSpPr>
          <p:nvPr/>
        </p:nvGrpSpPr>
        <p:grpSpPr bwMode="auto">
          <a:xfrm>
            <a:off x="1981200" y="2590800"/>
            <a:ext cx="4895850" cy="508000"/>
            <a:chOff x="1248" y="1632"/>
            <a:chExt cx="3084" cy="320"/>
          </a:xfrm>
        </p:grpSpPr>
        <p:sp>
          <p:nvSpPr>
            <p:cNvPr id="88115" name="AutoShape 51"/>
            <p:cNvSpPr>
              <a:spLocks noChangeArrowheads="1"/>
            </p:cNvSpPr>
            <p:nvPr/>
          </p:nvSpPr>
          <p:spPr bwMode="gray">
            <a:xfrm>
              <a:off x="1440" y="1632"/>
              <a:ext cx="2892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ru-RU" b="1">
                  <a:solidFill>
                    <a:schemeClr val="tx2"/>
                  </a:solidFill>
                </a:rPr>
                <a:t>В  течение  41  года  в  Российской </a:t>
              </a:r>
            </a:p>
            <a:p>
              <a:pPr eaLnBrk="0" hangingPunct="0"/>
              <a:r>
                <a:rPr lang="ru-RU" b="1">
                  <a:solidFill>
                    <a:schemeClr val="tx2"/>
                  </a:solidFill>
                </a:rPr>
                <a:t>Империи сменяются  6  императоров</a:t>
              </a:r>
              <a:endParaRPr lang="en-US" b="1">
                <a:solidFill>
                  <a:schemeClr val="tx2"/>
                </a:solidFill>
              </a:endParaRPr>
            </a:p>
          </p:txBody>
        </p:sp>
        <p:grpSp>
          <p:nvGrpSpPr>
            <p:cNvPr id="88124" name="Group 60"/>
            <p:cNvGrpSpPr>
              <a:grpSpLocks/>
            </p:cNvGrpSpPr>
            <p:nvPr/>
          </p:nvGrpSpPr>
          <p:grpSpPr bwMode="auto">
            <a:xfrm>
              <a:off x="1248" y="1699"/>
              <a:ext cx="240" cy="240"/>
              <a:chOff x="2078" y="1680"/>
              <a:chExt cx="1615" cy="1615"/>
            </a:xfrm>
          </p:grpSpPr>
          <p:sp>
            <p:nvSpPr>
              <p:cNvPr id="88125" name="Oval 61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8126" name="Oval 62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8127" name="Oval 63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88128" name="Oval 64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48BE67">
                      <a:gamma/>
                      <a:shade val="0"/>
                      <a:invGamma/>
                    </a:srgbClr>
                  </a:gs>
                  <a:gs pos="100000">
                    <a:srgbClr val="48BE67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88129" name="Oval 65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88130" name="Oval 66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48BE67"/>
                  </a:gs>
                  <a:gs pos="100000">
                    <a:srgbClr val="48BE67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ru-RU"/>
              </a:p>
            </p:txBody>
          </p:sp>
        </p:grpSp>
      </p:grpSp>
      <p:grpSp>
        <p:nvGrpSpPr>
          <p:cNvPr id="88154" name="Group 90"/>
          <p:cNvGrpSpPr>
            <a:grpSpLocks/>
          </p:cNvGrpSpPr>
          <p:nvPr/>
        </p:nvGrpSpPr>
        <p:grpSpPr bwMode="auto">
          <a:xfrm>
            <a:off x="2133600" y="3459163"/>
            <a:ext cx="5462588" cy="508000"/>
            <a:chOff x="1344" y="2179"/>
            <a:chExt cx="3441" cy="320"/>
          </a:xfrm>
        </p:grpSpPr>
        <p:sp>
          <p:nvSpPr>
            <p:cNvPr id="88114" name="AutoShape 50"/>
            <p:cNvSpPr>
              <a:spLocks noChangeArrowheads="1"/>
            </p:cNvSpPr>
            <p:nvPr/>
          </p:nvSpPr>
          <p:spPr bwMode="gray">
            <a:xfrm>
              <a:off x="1536" y="2179"/>
              <a:ext cx="3249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ru-RU" b="1">
                  <a:solidFill>
                    <a:schemeClr val="tx2"/>
                  </a:solidFill>
                </a:rPr>
                <a:t>В  1762  году  на  престол  восходит</a:t>
              </a:r>
            </a:p>
            <a:p>
              <a:pPr eaLnBrk="0" hangingPunct="0"/>
              <a:r>
                <a:rPr lang="ru-RU" b="1">
                  <a:solidFill>
                    <a:schemeClr val="tx2"/>
                  </a:solidFill>
                </a:rPr>
                <a:t>немецкая  принцесса,  жена  Петра  </a:t>
              </a:r>
              <a:r>
                <a:rPr lang="en-US" b="1">
                  <a:solidFill>
                    <a:schemeClr val="tx2"/>
                  </a:solidFill>
                </a:rPr>
                <a:t>III</a:t>
              </a:r>
            </a:p>
          </p:txBody>
        </p:sp>
        <p:grpSp>
          <p:nvGrpSpPr>
            <p:cNvPr id="88131" name="Group 67"/>
            <p:cNvGrpSpPr>
              <a:grpSpLocks/>
            </p:cNvGrpSpPr>
            <p:nvPr/>
          </p:nvGrpSpPr>
          <p:grpSpPr bwMode="auto">
            <a:xfrm>
              <a:off x="1344" y="2227"/>
              <a:ext cx="240" cy="240"/>
              <a:chOff x="2078" y="1680"/>
              <a:chExt cx="1615" cy="1615"/>
            </a:xfrm>
          </p:grpSpPr>
          <p:sp>
            <p:nvSpPr>
              <p:cNvPr id="88132" name="Oval 6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8133" name="Oval 69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8134" name="Oval 70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88135" name="Oval 71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21B3E1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88136" name="Oval 72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88137" name="Oval 73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21B3E1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ru-RU"/>
              </a:p>
            </p:txBody>
          </p:sp>
        </p:grpSp>
      </p:grpSp>
      <p:grpSp>
        <p:nvGrpSpPr>
          <p:cNvPr id="88155" name="Group 91"/>
          <p:cNvGrpSpPr>
            <a:grpSpLocks/>
          </p:cNvGrpSpPr>
          <p:nvPr/>
        </p:nvGrpSpPr>
        <p:grpSpPr bwMode="auto">
          <a:xfrm>
            <a:off x="1981200" y="4271963"/>
            <a:ext cx="6262688" cy="508000"/>
            <a:chOff x="1248" y="2691"/>
            <a:chExt cx="3945" cy="320"/>
          </a:xfrm>
        </p:grpSpPr>
        <p:sp>
          <p:nvSpPr>
            <p:cNvPr id="88113" name="AutoShape 49"/>
            <p:cNvSpPr>
              <a:spLocks noChangeArrowheads="1"/>
            </p:cNvSpPr>
            <p:nvPr/>
          </p:nvSpPr>
          <p:spPr bwMode="gray">
            <a:xfrm>
              <a:off x="1460" y="2691"/>
              <a:ext cx="3733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ru-RU" b="1">
                  <a:solidFill>
                    <a:schemeClr val="tx2"/>
                  </a:solidFill>
                </a:rPr>
                <a:t>Она  продолжает  реформы  Петра  Великого</a:t>
              </a:r>
              <a:endParaRPr lang="en-US" b="1">
                <a:solidFill>
                  <a:schemeClr val="tx2"/>
                </a:solidFill>
              </a:endParaRPr>
            </a:p>
          </p:txBody>
        </p:sp>
        <p:grpSp>
          <p:nvGrpSpPr>
            <p:cNvPr id="88138" name="Group 74"/>
            <p:cNvGrpSpPr>
              <a:grpSpLocks/>
            </p:cNvGrpSpPr>
            <p:nvPr/>
          </p:nvGrpSpPr>
          <p:grpSpPr bwMode="auto">
            <a:xfrm>
              <a:off x="1248" y="2755"/>
              <a:ext cx="240" cy="240"/>
              <a:chOff x="2078" y="1680"/>
              <a:chExt cx="1615" cy="1615"/>
            </a:xfrm>
          </p:grpSpPr>
          <p:sp>
            <p:nvSpPr>
              <p:cNvPr id="88139" name="Oval 75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8140" name="Oval 76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8141" name="Oval 77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88142" name="Oval 78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8D67E1">
                      <a:gamma/>
                      <a:shade val="0"/>
                      <a:invGamma/>
                    </a:srgbClr>
                  </a:gs>
                  <a:gs pos="100000">
                    <a:srgbClr val="8D67E1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88143" name="Oval 79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88144" name="Oval 80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8D67E1"/>
                  </a:gs>
                  <a:gs pos="100000">
                    <a:srgbClr val="8D67E1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ru-RU"/>
              </a:p>
            </p:txBody>
          </p:sp>
        </p:grpSp>
      </p:grpSp>
      <p:grpSp>
        <p:nvGrpSpPr>
          <p:cNvPr id="88156" name="Group 92"/>
          <p:cNvGrpSpPr>
            <a:grpSpLocks/>
          </p:cNvGrpSpPr>
          <p:nvPr/>
        </p:nvGrpSpPr>
        <p:grpSpPr bwMode="auto">
          <a:xfrm>
            <a:off x="1524000" y="5099050"/>
            <a:ext cx="7440613" cy="508000"/>
            <a:chOff x="960" y="3212"/>
            <a:chExt cx="4687" cy="320"/>
          </a:xfrm>
        </p:grpSpPr>
        <p:sp>
          <p:nvSpPr>
            <p:cNvPr id="88112" name="AutoShape 48"/>
            <p:cNvSpPr>
              <a:spLocks noChangeArrowheads="1"/>
            </p:cNvSpPr>
            <p:nvPr/>
          </p:nvSpPr>
          <p:spPr bwMode="gray">
            <a:xfrm>
              <a:off x="1148" y="3212"/>
              <a:ext cx="4499" cy="32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ru-RU" b="1">
                  <a:solidFill>
                    <a:schemeClr val="tx2"/>
                  </a:solidFill>
                </a:rPr>
                <a:t>Время  её  правления (34  года)  называют  Золотым  веком</a:t>
              </a:r>
            </a:p>
            <a:p>
              <a:pPr eaLnBrk="0" hangingPunct="0"/>
              <a:r>
                <a:rPr lang="ru-RU" b="1">
                  <a:solidFill>
                    <a:schemeClr val="tx2"/>
                  </a:solidFill>
                </a:rPr>
                <a:t>России  или  Эпохой  Просвещения</a:t>
              </a:r>
              <a:endParaRPr lang="en-US" b="1">
                <a:solidFill>
                  <a:schemeClr val="tx2"/>
                </a:solidFill>
              </a:endParaRPr>
            </a:p>
          </p:txBody>
        </p:sp>
        <p:grpSp>
          <p:nvGrpSpPr>
            <p:cNvPr id="88145" name="Group 81"/>
            <p:cNvGrpSpPr>
              <a:grpSpLocks/>
            </p:cNvGrpSpPr>
            <p:nvPr/>
          </p:nvGrpSpPr>
          <p:grpSpPr bwMode="auto">
            <a:xfrm>
              <a:off x="960" y="3243"/>
              <a:ext cx="224" cy="240"/>
              <a:chOff x="2078" y="1680"/>
              <a:chExt cx="1615" cy="1615"/>
            </a:xfrm>
          </p:grpSpPr>
          <p:sp>
            <p:nvSpPr>
              <p:cNvPr id="88146" name="Oval 82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57150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8147" name="Oval 83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88148" name="Oval 84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0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tint val="0"/>
                      <a:invGamma/>
                    </a:scheme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88149" name="Oval 85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E35E23">
                      <a:gamma/>
                      <a:shade val="0"/>
                      <a:invGamma/>
                    </a:srgbClr>
                  </a:gs>
                  <a:gs pos="100000">
                    <a:srgbClr val="E35E23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88150" name="Oval 86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5411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4118"/>
                      <a:invGamma/>
                    </a:schemeClr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88151" name="Oval 87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E35E23"/>
                  </a:gs>
                  <a:gs pos="100000">
                    <a:srgbClr val="E35E23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ru-RU"/>
              </a:p>
            </p:txBody>
          </p:sp>
        </p:grpSp>
      </p:grp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8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8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8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8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8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8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Прямоугольник 1"/>
          <p:cNvSpPr>
            <a:spLocks noChangeArrowheads="1"/>
          </p:cNvSpPr>
          <p:nvPr/>
        </p:nvSpPr>
        <p:spPr bwMode="auto">
          <a:xfrm>
            <a:off x="3995936" y="1772816"/>
            <a:ext cx="4862885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Когда в 14 лет Екатерина II переехала в Россию, здесь царствовала Елизавета Петровна. Острый и живой ум, красота немецкой принцессы обратили на себя внимание императрицы. 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92696"/>
            <a:ext cx="3262312" cy="450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Прямоугольник 3"/>
          <p:cNvSpPr>
            <a:spLocks noChangeArrowheads="1"/>
          </p:cNvSpPr>
          <p:nvPr/>
        </p:nvSpPr>
        <p:spPr bwMode="auto">
          <a:xfrm>
            <a:off x="395536" y="5373216"/>
            <a:ext cx="32146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b="1" dirty="0">
                <a:latin typeface="Calibri" pitchFamily="34" charset="0"/>
              </a:rPr>
              <a:t>Великая княгиня Екатерина Алексеевна - будущая императрица Екатерина II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60032" y="980728"/>
            <a:ext cx="4283968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Блистая при русском дворе красотою и умом, Екатерина весь свой досуг употребляла на самообразование. Она много читала. Едва ли в целой России была женщина образованнее нее. Русский язык Екатерина выучила так, что знала множество поговорок и писала на нем сочинения. </a:t>
            </a:r>
          </a:p>
          <a:p>
            <a:endParaRPr lang="ru-RU" sz="2400" dirty="0"/>
          </a:p>
        </p:txBody>
      </p:sp>
      <p:pic>
        <p:nvPicPr>
          <p:cNvPr id="7" name="Рисунок 6" descr="http://img.liveinternet.ru/images/attach/2/13801/13801259_Katerina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04664"/>
            <a:ext cx="4429156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5715016"/>
            <a:ext cx="8143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После смерти супруга Петра III в 1762 году Екатерина стала императрицей.</a:t>
            </a:r>
          </a:p>
        </p:txBody>
      </p:sp>
      <p:pic>
        <p:nvPicPr>
          <p:cNvPr id="3" name="Рисунок 2" descr="http://imganaliz.hurriyet.com.tr/LiveImages/YeniFotoAnaliz/604/D%c3%bcnyan%c4%b1n%20en%20tuhaf%20h%c3%bck%c3%bcmet%20s%c4%b1rlar%c4%b1/21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404664"/>
            <a:ext cx="4874884" cy="5310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2"/>
          <p:cNvSpPr>
            <a:spLocks noChangeArrowheads="1"/>
          </p:cNvSpPr>
          <p:nvPr/>
        </p:nvSpPr>
        <p:spPr bwMode="auto">
          <a:xfrm>
            <a:off x="539552" y="6093296"/>
            <a:ext cx="3643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>
                <a:latin typeface="Calibri" pitchFamily="34" charset="0"/>
              </a:rPr>
              <a:t>Годы правления 1762 - 1796. </a:t>
            </a:r>
          </a:p>
        </p:txBody>
      </p:sp>
      <p:sp>
        <p:nvSpPr>
          <p:cNvPr id="4099" name="Прямоугольник 3"/>
          <p:cNvSpPr>
            <a:spLocks noChangeArrowheads="1"/>
          </p:cNvSpPr>
          <p:nvPr/>
        </p:nvSpPr>
        <p:spPr bwMode="auto">
          <a:xfrm>
            <a:off x="4572000" y="1268760"/>
            <a:ext cx="4357688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dirty="0" smtClean="0">
                <a:latin typeface="Calibri" pitchFamily="34" charset="0"/>
              </a:rPr>
              <a:t>Она </a:t>
            </a:r>
            <a:r>
              <a:rPr lang="ru-RU" sz="2400" dirty="0">
                <a:latin typeface="Calibri" pitchFamily="34" charset="0"/>
              </a:rPr>
              <a:t>славилась искусством управлять государством и выбирать своих приближенных. В делах она принимала за образец Петра Великого и постоянно спрашивала себя: «Как бы поступил в таком случае Петр I ?» </a:t>
            </a:r>
          </a:p>
          <a:p>
            <a:r>
              <a:rPr lang="ru-RU" sz="2400" dirty="0">
                <a:latin typeface="Calibri" pitchFamily="34" charset="0"/>
              </a:rPr>
              <a:t>Екатерина царствовала 34 года. Все это время наполнено громкими победами русских и мудрыми распоряжениями императрицы. </a:t>
            </a:r>
          </a:p>
        </p:txBody>
      </p:sp>
      <p:pic>
        <p:nvPicPr>
          <p:cNvPr id="410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836712"/>
            <a:ext cx="3937000" cy="521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db2004c020gl">
  <a:themeElements>
    <a:clrScheme name="cdb2004c020gl 1">
      <a:dk1>
        <a:srgbClr val="1D528D"/>
      </a:dk1>
      <a:lt1>
        <a:srgbClr val="FFFFFF"/>
      </a:lt1>
      <a:dk2>
        <a:srgbClr val="000000"/>
      </a:dk2>
      <a:lt2>
        <a:srgbClr val="C0C0C0"/>
      </a:lt2>
      <a:accent1>
        <a:srgbClr val="399D72"/>
      </a:accent1>
      <a:accent2>
        <a:srgbClr val="FF9900"/>
      </a:accent2>
      <a:accent3>
        <a:srgbClr val="FFFFFF"/>
      </a:accent3>
      <a:accent4>
        <a:srgbClr val="174578"/>
      </a:accent4>
      <a:accent5>
        <a:srgbClr val="AECCBC"/>
      </a:accent5>
      <a:accent6>
        <a:srgbClr val="E78A00"/>
      </a:accent6>
      <a:hlink>
        <a:srgbClr val="9999FF"/>
      </a:hlink>
      <a:folHlink>
        <a:srgbClr val="969696"/>
      </a:folHlink>
    </a:clrScheme>
    <a:fontScheme name="cdb2004c020g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db2004c020gl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399D72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ECCBC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c020gl 2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3556A7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AEB4D0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db2004c020gl 3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1B9AD9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BCAE9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cdb2004c020gl</Template>
  <TotalTime>290</TotalTime>
  <Words>566</Words>
  <Application>Microsoft Office PowerPoint</Application>
  <PresentationFormat>Экран (4:3)</PresentationFormat>
  <Paragraphs>77</Paragraphs>
  <Slides>19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cdb2004c020gl</vt:lpstr>
      <vt:lpstr>Екатерина  Великая</vt:lpstr>
      <vt:lpstr>Презентация PowerPoint</vt:lpstr>
      <vt:lpstr>Презентация PowerPoint</vt:lpstr>
      <vt:lpstr>Презентация PowerPoint</vt:lpstr>
      <vt:lpstr>Историческая  справка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Задачи  правления:</vt:lpstr>
      <vt:lpstr>Санкт-Петербург</vt:lpstr>
      <vt:lpstr>Санкт-Петербург</vt:lpstr>
      <vt:lpstr>Презентация PowerPoint</vt:lpstr>
      <vt:lpstr>Санкт-Петербург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дом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Екатерина  Великая</dc:title>
  <dc:creator>Наталья</dc:creator>
  <cp:lastModifiedBy>Оксана</cp:lastModifiedBy>
  <cp:revision>51</cp:revision>
  <dcterms:created xsi:type="dcterms:W3CDTF">2010-03-24T14:34:04Z</dcterms:created>
  <dcterms:modified xsi:type="dcterms:W3CDTF">2013-05-28T18:31:15Z</dcterms:modified>
</cp:coreProperties>
</file>