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3.png" ContentType="image/png"/>
  <Override PartName="/ppt/media/image10.jpeg" ContentType="image/jpeg"/>
  <Override PartName="/ppt/media/image25.jpeg" ContentType="image/jpeg"/>
  <Override PartName="/ppt/media/image9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29.jpeg" ContentType="image/jpeg"/>
  <Override PartName="/ppt/media/image22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5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515753-DB8D-424E-8214-71E2758A6AF2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66E10C-80CB-4771-A3CD-AB563E21FE9E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ru.wikipedia.org/wiki/1918" TargetMode="Externa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B%D0%B5%D0%BD%D0%B8%D0%BD" TargetMode="External"/><Relationship Id="rId2" Type="http://schemas.openxmlformats.org/officeDocument/2006/relationships/hyperlink" Target="http://ru.wikipedia.org/wiki/%D0%9A%D0%B0%D0%BB%D0%B8%D0%BD%D0%B8%D0%BD,_%D0%9C%D0%B8%D1%85%D0%B0%D0%B8%D0%BB_%D0%98%D0%B2%D0%B0%D0%BD%D0%BE%D0%B2%D0%B8%D1%87" TargetMode="External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1%D1%83%D1%85%D0%B0%D1%80%D0%B8%D0%BD,_%D0%9D%D0%B8%D0%BA%D0%BE%D0%BB%D0%B0%D0%B9_%D0%98%D0%B2%D0%B0%D0%BD%D0%BE%D0%B2%D0%B8%D1%87" TargetMode="Externa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ru.wikipedia.org/wiki/1937" TargetMode="Externa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C%D0%BE%D0%BB%D0%BE%D1%82%D0%BE%D0%B2,_%D0%92%D1%8F%D1%87%D0%B5%D1%81%D0%BB%D0%B0%D0%B2_%D0%9C%D0%B8%D1%85%D0%B0%D0%B9%D0%BB%D0%BE%D0%B2%D0%B8%D1%87" TargetMode="External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ru.wikipedia.org/wiki/19_%D0%BC%D0%B0%D1%80%D1%82%D0%B0" TargetMode="External"/><Relationship Id="rId2" Type="http://schemas.openxmlformats.org/officeDocument/2006/relationships/hyperlink" Target="http://ru.wikipedia.org/wiki/1946" TargetMode="External"/><Relationship Id="rId3" Type="http://schemas.openxmlformats.org/officeDocument/2006/relationships/hyperlink" Target="http://ru.wikipedia.org/wiki/5_%D0%BC%D0%B0%D1%80%D1%82%D0%B0" TargetMode="External"/><Relationship Id="rId4" Type="http://schemas.openxmlformats.org/officeDocument/2006/relationships/hyperlink" Target="http://ru.wikipedia.org/wiki/1953" TargetMode="External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4%D0%B6%D1%83%D0%B3%D0%B0%D1%88%D0%B2%D0%B8%D0%BB%D0%B8,_%D0%AF%D0%BA%D0%BE%D0%B2_%D0%98%D0%BE%D1%81%D0%B8%D1%84%D0%BE%D0%B2%D0%B8%D1%87" TargetMode="External"/><Relationship Id="rId2" Type="http://schemas.openxmlformats.org/officeDocument/2006/relationships/hyperlink" Target="http://ru.wikipedia.org/wiki/1941" TargetMode="External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A7%D0%B5%D1%80%D1%87%D0%B8%D0%BB%D0%BB%D1%8C,_%D0%A3%D0%B8%D0%BD%D1%81%D1%82%D0%BE%D0%BD" TargetMode="External"/><Relationship Id="rId2" Type="http://schemas.openxmlformats.org/officeDocument/2006/relationships/hyperlink" Target="http://ru.wikipedia.org/wiki/%D0%A0%D1%83%D0%B7%D0%B2%D0%B5%D0%BB%D1%8C%D1%82,_%D0%A4%D1%80%D0%B0%D0%BD%D0%BA%D0%BB%D0%B8%D0%BD_%D0%94%D0%B5%D0%BB%D0%B0%D0%BD%D0%BE" TargetMode="External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A1%D0%BC%D0%B5%D1%80%D1%82%D1%8C_%D0%A1%D1%82%D0%B0%D0%BB%D0%B8%D0%BD%D0%B0" TargetMode="External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4%D0%B6%D1%83%D0%B3%D0%B0%D1%88%D0%B2%D0%B8%D0%BB%D0%B8,_%D0%92%D0%B8%D1%81%D1%81%D0%B0%D1%80%D0%B8%D0%BE%D0%BD_%D0%98%D0%B2%D0%B0%D0%BD%D0%BE%D0%B2%D0%B8%D1%87" TargetMode="External"/><Relationship Id="rId2" Type="http://schemas.openxmlformats.org/officeDocument/2006/relationships/hyperlink" Target="http://ru.wikipedia.org/wiki/%D0%94%D0%B6%D1%83%D0%B3%D0%B0%D1%88%D0%B2%D0%B8%D0%BB%D0%B8,_%D0%92%D0%B8%D1%81%D1%81%D0%B0%D1%80%D0%B8%D0%BE%D0%BD_%D0%98%D0%B2%D0%B0%D0%BD%D0%BE%D0%B2%D0%B8%D1%87" TargetMode="External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C%D0%B0%D0%BA%D1%81%D0%B8%D0%BC_%D0%93%D0%BE%D1%80%D1%8C%D0%BA%D0%B8%D0%B9" TargetMode="External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A2%D0%B5%D0%BF%D0%BB%D0%BE%D0%B2%D0%BE%D0%B7_%D0%A2%D0%AD2" TargetMode="External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ru.wikipedia.org/wiki/%D0%93%D0%B5%D0%BB%D0%B0%D0%B4%D0%B7%D0%B5,_%D0%95%D0%BA%D0%B0%D1%82%D0%B5%D1%80%D0%B8%D0%BD%D0%B0_%D0%93%D0%B5%D0%BE%D1%80%D0%B3%D0%B8%D0%B5%D0%B2%D0%BD%D0%B0" TargetMode="External"/><Relationship Id="rId2" Type="http://schemas.openxmlformats.org/officeDocument/2006/relationships/hyperlink" Target="http://ru.wikipedia.org/wiki/%D0%93%D0%B5%D0%BB%D0%B0%D0%B4%D0%B7%D0%B5,_%D0%95%D0%BA%D0%B0%D1%82%D0%B5%D1%80%D0%B8%D0%BD%D0%B0_%D0%93%D0%B5%D0%BE%D1%80%D0%B3%D0%B8%D0%B5%D0%B2%D0%BD%D0%B0" TargetMode="External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ru.wikipedia.org/wiki/1894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ru.wikipedia.org/wiki/1902" TargetMode="Externa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ru.wikipedia.org/w/index.php?title=%D0%98%D0%BD%D1%84%D0%BE%D1%80%D0%BC%D0%B0%D1%86%D0%B8%D0%BE%D0%BD%D0%BD%D0%B0%D1%8F_%D0%BA%D0%B0%D1%80%D1%82%D0%B0&amp;action=edit&amp;redlink=1" TargetMode="Externa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642960"/>
            <a:ext cx="7772040" cy="5071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Иосиф Виссарионович</a:t>
            </a:r>
            <a:r>
              <a:rPr b="1" lang="ru-RU" sz="8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8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0" y="357120"/>
            <a:ext cx="4114440" cy="614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 </a:t>
            </a:r>
            <a:r>
              <a:rPr b="0" lang="ru-RU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1912 год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Рисунок 3" descr=""/>
          <p:cNvPicPr/>
          <p:nvPr/>
        </p:nvPicPr>
        <p:blipFill>
          <a:blip r:embed="rId1"/>
          <a:stretch/>
        </p:blipFill>
        <p:spPr>
          <a:xfrm>
            <a:off x="428760" y="428760"/>
            <a:ext cx="4142880" cy="60717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86200" y="500040"/>
            <a:ext cx="3900240" cy="607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1918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Царицынский фронт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Рисунок 5" descr=""/>
          <p:cNvPicPr/>
          <p:nvPr/>
        </p:nvPicPr>
        <p:blipFill>
          <a:blip r:embed="rId2"/>
          <a:stretch/>
        </p:blipFill>
        <p:spPr>
          <a:xfrm>
            <a:off x="500040" y="500040"/>
            <a:ext cx="4214520" cy="60717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Сталин,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Ленин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и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Калинин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1919 год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Рисунок 3" descr=""/>
          <p:cNvPicPr/>
          <p:nvPr/>
        </p:nvPicPr>
        <p:blipFill>
          <a:blip r:embed="rId3">
            <a:lum contrast="10000"/>
          </a:blip>
          <a:stretch/>
        </p:blipFill>
        <p:spPr>
          <a:xfrm>
            <a:off x="500040" y="1785960"/>
            <a:ext cx="8214840" cy="47145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00760" y="357120"/>
            <a:ext cx="3685680" cy="621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Сталин,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шарж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Бухарина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1920-е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Рисунок 3" descr=""/>
          <p:cNvPicPr/>
          <p:nvPr/>
        </p:nvPicPr>
        <p:blipFill>
          <a:blip r:embed="rId2"/>
          <a:stretch/>
        </p:blipFill>
        <p:spPr>
          <a:xfrm>
            <a:off x="428760" y="428760"/>
            <a:ext cx="4214520" cy="592884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143680" y="274680"/>
            <a:ext cx="3542760" cy="622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1937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Рисунок 3" descr=""/>
          <p:cNvPicPr/>
          <p:nvPr/>
        </p:nvPicPr>
        <p:blipFill>
          <a:blip r:embed="rId2"/>
          <a:stretch/>
        </p:blipFill>
        <p:spPr>
          <a:xfrm>
            <a:off x="785880" y="1000080"/>
            <a:ext cx="4142880" cy="550044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4" descr=""/>
          <p:cNvPicPr/>
          <p:nvPr/>
        </p:nvPicPr>
        <p:blipFill>
          <a:blip r:embed="rId1"/>
          <a:stretch/>
        </p:blipFill>
        <p:spPr>
          <a:xfrm>
            <a:off x="428760" y="357120"/>
            <a:ext cx="8286480" cy="62146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3" descr=""/>
          <p:cNvPicPr/>
          <p:nvPr/>
        </p:nvPicPr>
        <p:blipFill>
          <a:blip r:embed="rId1"/>
          <a:stretch/>
        </p:blipFill>
        <p:spPr>
          <a:xfrm>
            <a:off x="1071360" y="285840"/>
            <a:ext cx="7429320" cy="62146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3" descr=""/>
          <p:cNvPicPr/>
          <p:nvPr/>
        </p:nvPicPr>
        <p:blipFill>
          <a:blip r:embed="rId1"/>
          <a:stretch/>
        </p:blipFill>
        <p:spPr>
          <a:xfrm>
            <a:off x="857160" y="214200"/>
            <a:ext cx="7572240" cy="62146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Молотов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и Сталин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Рисунок 3" descr=""/>
          <p:cNvPicPr/>
          <p:nvPr/>
        </p:nvPicPr>
        <p:blipFill>
          <a:blip r:embed="rId2"/>
          <a:stretch/>
        </p:blipFill>
        <p:spPr>
          <a:xfrm>
            <a:off x="2357280" y="1500120"/>
            <a:ext cx="4428720" cy="514332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929120" y="274680"/>
            <a:ext cx="3757320" cy="636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Карикатура из польской газеты «Муха», 8 сентября 1939. </a:t>
            </a: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Подпись: </a:t>
            </a:r>
            <a:r>
              <a:rPr b="1" lang="ru-R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«Пакт мы тебе, Риббентроп,</a:t>
            </a:r>
            <a:r>
              <a:rPr b="1" lang="ru-R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подписали. Ты ручку нам поцелуй, пакт возьми, а что мы будем дальше делать — это мы еще подумаем».</a:t>
            </a:r>
            <a:r>
              <a:rPr b="1" lang="ru-RU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Рисунок 3" descr=""/>
          <p:cNvPicPr/>
          <p:nvPr/>
        </p:nvPicPr>
        <p:blipFill>
          <a:blip r:embed="rId1"/>
          <a:stretch/>
        </p:blipFill>
        <p:spPr>
          <a:xfrm>
            <a:off x="0" y="357120"/>
            <a:ext cx="4571640" cy="628632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19 марта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1946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— 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5 марта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1953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Рисунок 3" descr=""/>
          <p:cNvPicPr/>
          <p:nvPr/>
        </p:nvPicPr>
        <p:blipFill>
          <a:blip r:embed="rId5"/>
          <a:stretch/>
        </p:blipFill>
        <p:spPr>
          <a:xfrm>
            <a:off x="3071880" y="1714320"/>
            <a:ext cx="3571560" cy="47145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Британская карикатура на раздел Польши.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Рисунок 3" descr=""/>
          <p:cNvPicPr/>
          <p:nvPr/>
        </p:nvPicPr>
        <p:blipFill>
          <a:blip r:embed="rId1"/>
          <a:stretch/>
        </p:blipFill>
        <p:spPr>
          <a:xfrm>
            <a:off x="1143000" y="1643040"/>
            <a:ext cx="7071840" cy="500040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Немецкая пропаганда с сообщением о мнимом бегстве Сталина из Москвы и пропагандистским освещением пленения его сына </a:t>
            </a:r>
            <a:r>
              <a:rPr b="0" lang="ru-RU" sz="3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Якова</a:t>
            </a: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Осень </a:t>
            </a:r>
            <a:r>
              <a:rPr b="0" lang="ru-RU" sz="3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1941</a:t>
            </a:r>
            <a:r>
              <a:rPr b="0" lang="ru-RU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3"/>
          <a:stretch/>
        </p:blipFill>
        <p:spPr>
          <a:xfrm>
            <a:off x="785880" y="1714320"/>
            <a:ext cx="7714800" cy="48574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Черчилль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Рузвельт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и Сталин на Ялтинской конференции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Рисунок 3" descr=""/>
          <p:cNvPicPr/>
          <p:nvPr/>
        </p:nvPicPr>
        <p:blipFill>
          <a:blip r:embed="rId3"/>
          <a:stretch/>
        </p:blipFill>
        <p:spPr>
          <a:xfrm>
            <a:off x="1071360" y="1500120"/>
            <a:ext cx="7000560" cy="50716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Потсдамская конференция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Рисунок 3" descr=""/>
          <p:cNvPicPr/>
          <p:nvPr/>
        </p:nvPicPr>
        <p:blipFill>
          <a:blip r:embed="rId1"/>
          <a:stretch/>
        </p:blipFill>
        <p:spPr>
          <a:xfrm>
            <a:off x="2500200" y="1285920"/>
            <a:ext cx="4785840" cy="52858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И. В. Сталин. 1946 год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Рисунок 3" descr=""/>
          <p:cNvPicPr/>
          <p:nvPr/>
        </p:nvPicPr>
        <p:blipFill>
          <a:blip r:embed="rId1"/>
          <a:stretch/>
        </p:blipFill>
        <p:spPr>
          <a:xfrm>
            <a:off x="2714760" y="1214280"/>
            <a:ext cx="3714480" cy="535752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Смерть Сталина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Рисунок 3" descr=""/>
          <p:cNvPicPr/>
          <p:nvPr/>
        </p:nvPicPr>
        <p:blipFill>
          <a:blip r:embed="rId2"/>
          <a:stretch/>
        </p:blipFill>
        <p:spPr>
          <a:xfrm>
            <a:off x="357120" y="1928880"/>
            <a:ext cx="8500680" cy="46432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57120" y="28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Надгробие Иосифа Сталина у Кремлёвской стены в Москве.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Рисунок 3" descr=""/>
          <p:cNvPicPr/>
          <p:nvPr/>
        </p:nvPicPr>
        <p:blipFill>
          <a:blip r:embed="rId1"/>
          <a:stretch/>
        </p:blipFill>
        <p:spPr>
          <a:xfrm>
            <a:off x="2571840" y="1500120"/>
            <a:ext cx="4071600" cy="514332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579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9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Семья Сталина</a:t>
            </a:r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r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43280" y="274680"/>
            <a:ext cx="4043160" cy="622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Екатерина (Като́) Сванидзе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Рисунок 3" descr=""/>
          <p:cNvPicPr/>
          <p:nvPr/>
        </p:nvPicPr>
        <p:blipFill>
          <a:blip r:embed="rId1"/>
          <a:stretch/>
        </p:blipFill>
        <p:spPr>
          <a:xfrm>
            <a:off x="214200" y="357120"/>
            <a:ext cx="4428720" cy="60717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643280" y="274680"/>
            <a:ext cx="4043160" cy="629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Надежда Аллилуева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Рисунок 3" descr=""/>
          <p:cNvPicPr/>
          <p:nvPr/>
        </p:nvPicPr>
        <p:blipFill>
          <a:blip r:embed="rId1"/>
          <a:stretch/>
        </p:blipFill>
        <p:spPr>
          <a:xfrm>
            <a:off x="285840" y="357120"/>
            <a:ext cx="4071600" cy="62146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Виссарион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Иванович</a:t>
            </a:r>
            <a:r>
              <a:rPr b="0" lang="ru-RU" sz="44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Джугашвили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Рисунок 4" descr=""/>
          <p:cNvPicPr/>
          <p:nvPr/>
        </p:nvPicPr>
        <p:blipFill>
          <a:blip r:embed="rId3"/>
          <a:stretch/>
        </p:blipFill>
        <p:spPr>
          <a:xfrm>
            <a:off x="2786040" y="1571760"/>
            <a:ext cx="3500280" cy="46432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643280" y="571320"/>
            <a:ext cx="4043160" cy="592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дочерью, 1935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1" name="Рисунок 4" descr=""/>
          <p:cNvPicPr/>
          <p:nvPr/>
        </p:nvPicPr>
        <p:blipFill>
          <a:blip r:embed="rId1"/>
          <a:stretch/>
        </p:blipFill>
        <p:spPr>
          <a:xfrm>
            <a:off x="285840" y="500040"/>
            <a:ext cx="4214520" cy="60717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 с детьми от второго брака: Василием (слева) и Светланой (в центре)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Рисунок 3" descr=""/>
          <p:cNvPicPr/>
          <p:nvPr/>
        </p:nvPicPr>
        <p:blipFill>
          <a:blip r:embed="rId1"/>
          <a:stretch/>
        </p:blipFill>
        <p:spPr>
          <a:xfrm>
            <a:off x="1071360" y="1714320"/>
            <a:ext cx="6929280" cy="47145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601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8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Сталин и система образования в СССР</a:t>
            </a:r>
            <a:r>
              <a:rPr b="1" lang="ru-RU" sz="8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r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Иосиф Сталин и </a:t>
            </a:r>
            <a:r>
              <a:rPr b="0" lang="ru-RU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Максим Горький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в скверике на Красной площади, 1931 год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6" name="Рисунок 4" descr=""/>
          <p:cNvPicPr/>
          <p:nvPr/>
        </p:nvPicPr>
        <p:blipFill>
          <a:blip r:embed="rId2"/>
          <a:stretch/>
        </p:blipFill>
        <p:spPr>
          <a:xfrm>
            <a:off x="2357280" y="1500120"/>
            <a:ext cx="4428720" cy="49287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Портрет Сталина на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тепловозе ТЭ2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-414 постройки 1954 года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Рисунок 3" descr=""/>
          <p:cNvPicPr/>
          <p:nvPr/>
        </p:nvPicPr>
        <p:blipFill>
          <a:blip r:embed="rId2"/>
          <a:stretch/>
        </p:blipFill>
        <p:spPr>
          <a:xfrm>
            <a:off x="1428840" y="1643040"/>
            <a:ext cx="6357600" cy="48574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43040" y="428760"/>
            <a:ext cx="5928840" cy="9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Предполагаемые стихи Сталина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Послушники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Поговорим о вечности с тобою: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Конечно, я во многом виноват!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 кто-то правил и моей судьбою,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 ощущал тот вездесущий взгляд.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Он не давал ни сна мне, ни покоя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Он жил во мне и правил свыше мной.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я, как раб вселенского настроя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Железной волей управлял страной.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43000" y="500040"/>
            <a:ext cx="6714720" cy="73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Кем был мой тайный высший повелитель?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Чего хотел он, управляя мной?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Я, словно раб, судья и исполнитель, -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Был всем над этой нищею страной.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было всё тогда непостижимо: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Откуда брались сила, воля, власть.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Моя душа, как колесо машины,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Переминала миллионов страсть.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71360" y="1071720"/>
            <a:ext cx="714348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лишь потом, весною, в 45-м,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Он прошептал мне тихо на ушко: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«Ты был моим послушником, солдатом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твой покой уже недалеко!».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презентации использовались фотографии из интернета, материалы собранные учащимися.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r"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57120" y="28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Екатерина 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Георгиевна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Джугашвили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Рисунок 3" descr=""/>
          <p:cNvPicPr/>
          <p:nvPr/>
        </p:nvPicPr>
        <p:blipFill>
          <a:blip r:embed="rId3"/>
          <a:stretch/>
        </p:blipFill>
        <p:spPr>
          <a:xfrm>
            <a:off x="2571840" y="1714320"/>
            <a:ext cx="3642840" cy="450036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Дом, где родился И. В. Сталин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(Гори, Грузия)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Рисунок 3" descr=""/>
          <p:cNvPicPr/>
          <p:nvPr/>
        </p:nvPicPr>
        <p:blipFill>
          <a:blip r:embed="rId1"/>
          <a:stretch/>
        </p:blipFill>
        <p:spPr>
          <a:xfrm>
            <a:off x="2428920" y="1643040"/>
            <a:ext cx="4714560" cy="46432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28760" y="28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Сосо́ Джугашвили — ученик Тифлисской духовной семинарии (</a:t>
            </a:r>
            <a:r>
              <a:rPr b="0" lang="ru-RU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1894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Рисунок 3" descr=""/>
          <p:cNvPicPr/>
          <p:nvPr/>
        </p:nvPicPr>
        <p:blipFill>
          <a:blip r:embed="rId2"/>
          <a:stretch/>
        </p:blipFill>
        <p:spPr>
          <a:xfrm>
            <a:off x="2786040" y="1714320"/>
            <a:ext cx="3428640" cy="48574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636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Воспитанник Горийского духовного училища Джугашвили Иосиф… поступил в сентябре 1889 года в первый класс училища и при отличном поведении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 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оказал успехи: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Священной истории Ветхого Завета —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Священной истории Нового Завета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Православному катехизису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Изъяснению богослужения с церковным уставом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Языкам: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русскому с церковнославянским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греческому — (4) очень хорошо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грузинскому — (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5) 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отлично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Арифметике — (4) очень хорошо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Географии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Чистописанию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Церковному пению: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русскому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грузинскому — </a:t>
            </a:r>
            <a:r>
              <a:rPr b="1" lang="ru-RU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(5)</a:t>
            </a: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Фрагмент аттестата Сталина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286240" y="357120"/>
            <a:ext cx="3642840" cy="6000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Коба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член марксистского кружка (</a:t>
            </a:r>
            <a:r>
              <a:rPr b="0" lang="ru-RU" sz="4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1902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Рисунок 2" descr=""/>
          <p:cNvPicPr/>
          <p:nvPr/>
        </p:nvPicPr>
        <p:blipFill>
          <a:blip r:embed="rId2"/>
          <a:stretch/>
        </p:blipFill>
        <p:spPr>
          <a:xfrm>
            <a:off x="857160" y="357120"/>
            <a:ext cx="4214520" cy="60004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Информационная карта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на Сталина из архива тайной полиции Санкт-Петербурга. 1912 г.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Рисунок 3" descr=""/>
          <p:cNvPicPr/>
          <p:nvPr/>
        </p:nvPicPr>
        <p:blipFill>
          <a:blip r:embed="rId2"/>
          <a:stretch/>
        </p:blipFill>
        <p:spPr>
          <a:xfrm>
            <a:off x="857160" y="1571760"/>
            <a:ext cx="7572240" cy="5285880"/>
          </a:xfrm>
          <a:prstGeom prst="rect">
            <a:avLst/>
          </a:prstGeom>
          <a:ln w="9360">
            <a:noFill/>
          </a:ln>
        </p:spPr>
      </p:pic>
    </p:spTree>
  </p:cSld>
  <p:transition spd="slow">
    <p:wipe dir="r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140</TotalTime>
  <Application>LibreOffice/5.1.6.2$Linux_X86_64 LibreOffice_project/10m0$Build-2</Application>
  <Words>154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2017-12-14T23:04:36Z</dcterms:modified>
  <cp:revision>17</cp:revision>
  <dc:subject/>
  <dc:title>Иосиф Виссарионович Сталин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