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7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E28B-1441-4531-AB8E-594256052BEB}" type="datetimeFigureOut">
              <a:rPr lang="ru-RU" smtClean="0"/>
              <a:t>09.05.2013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2A49-EFF1-4B4C-A79C-E8049FC0CE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E28B-1441-4531-AB8E-594256052BEB}" type="datetimeFigureOut">
              <a:rPr lang="ru-RU" smtClean="0"/>
              <a:t>09.05.2013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2A49-EFF1-4B4C-A79C-E8049FC0CE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E28B-1441-4531-AB8E-594256052BEB}" type="datetimeFigureOut">
              <a:rPr lang="ru-RU" smtClean="0"/>
              <a:t>09.05.2013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2A49-EFF1-4B4C-A79C-E8049FC0CE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E28B-1441-4531-AB8E-594256052BEB}" type="datetimeFigureOut">
              <a:rPr lang="ru-RU" smtClean="0"/>
              <a:t>09.05.2013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2A49-EFF1-4B4C-A79C-E8049FC0CE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E28B-1441-4531-AB8E-594256052BEB}" type="datetimeFigureOut">
              <a:rPr lang="ru-RU" smtClean="0"/>
              <a:t>09.05.2013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2A49-EFF1-4B4C-A79C-E8049FC0CE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E28B-1441-4531-AB8E-594256052BEB}" type="datetimeFigureOut">
              <a:rPr lang="ru-RU" smtClean="0"/>
              <a:t>09.05.2013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2A49-EFF1-4B4C-A79C-E8049FC0CE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E28B-1441-4531-AB8E-594256052BEB}" type="datetimeFigureOut">
              <a:rPr lang="ru-RU" smtClean="0"/>
              <a:t>09.05.2013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2A49-EFF1-4B4C-A79C-E8049FC0CE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E28B-1441-4531-AB8E-594256052BEB}" type="datetimeFigureOut">
              <a:rPr lang="ru-RU" smtClean="0"/>
              <a:t>09.05.2013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2A49-EFF1-4B4C-A79C-E8049FC0CE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E28B-1441-4531-AB8E-594256052BEB}" type="datetimeFigureOut">
              <a:rPr lang="ru-RU" smtClean="0"/>
              <a:t>09.05.2013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2A49-EFF1-4B4C-A79C-E8049FC0CE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E28B-1441-4531-AB8E-594256052BEB}" type="datetimeFigureOut">
              <a:rPr lang="ru-RU" smtClean="0"/>
              <a:t>09.05.2013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2A49-EFF1-4B4C-A79C-E8049FC0CE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E28B-1441-4531-AB8E-594256052BEB}" type="datetimeFigureOut">
              <a:rPr lang="ru-RU" smtClean="0"/>
              <a:t>09.05.2013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2A49-EFF1-4B4C-A79C-E8049FC0CE5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E28B-1441-4531-AB8E-594256052BEB}" type="datetimeFigureOut">
              <a:rPr lang="ru-RU" smtClean="0"/>
              <a:t>09.05.2013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2A49-EFF1-4B4C-A79C-E8049FC0CE5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«Цель человечества лежит в его высших представителях. .. Человечество должно неустанно рождать великих людей -в этом, и ни в чем ином, состоит его задача». При этом неизбежно возникают вопросы: кто дает право лидеру руководить, почему одни управляют, а другие лишь исполняют </a:t>
            </a:r>
          </a:p>
          <a:p>
            <a:pPr>
              <a:buNone/>
            </a:pPr>
            <a:r>
              <a:rPr lang="ru-RU" dirty="0" smtClean="0"/>
              <a:t>    предписания». </a:t>
            </a:r>
          </a:p>
          <a:p>
            <a:pPr algn="r">
              <a:buNone/>
            </a:pPr>
            <a:r>
              <a:rPr lang="ru-RU" dirty="0"/>
              <a:t>Ф. Ницше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321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14686"/>
            <a:ext cx="9143999" cy="36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01222" cy="664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Взаимоотношения в ученических коллективах. 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498317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</a:t>
            </a:r>
            <a:r>
              <a:rPr lang="ru-RU" dirty="0"/>
              <a:t>Любой класс представляет собой формальную малую группу, которая имеет: </a:t>
            </a:r>
          </a:p>
          <a:p>
            <a:pPr>
              <a:buNone/>
            </a:pPr>
            <a:r>
              <a:rPr lang="ru-RU" dirty="0"/>
              <a:t>• орган самоуправления; </a:t>
            </a:r>
          </a:p>
          <a:p>
            <a:pPr>
              <a:buNone/>
            </a:pPr>
            <a:r>
              <a:rPr lang="ru-RU" dirty="0"/>
              <a:t>• способность к самоорганизации; </a:t>
            </a:r>
          </a:p>
          <a:p>
            <a:pPr>
              <a:buNone/>
            </a:pPr>
            <a:r>
              <a:rPr lang="ru-RU" dirty="0"/>
              <a:t>• имеет основную цель, </a:t>
            </a:r>
            <a:r>
              <a:rPr lang="ru-RU" dirty="0" smtClean="0"/>
              <a:t>заданную обществом</a:t>
            </a:r>
            <a:r>
              <a:rPr lang="ru-RU" dirty="0"/>
              <a:t>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00504"/>
            <a:ext cx="9143999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Групповая дифференциация и лидерство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Положение личности в группе. </a:t>
            </a:r>
          </a:p>
          <a:p>
            <a:r>
              <a:rPr lang="ru-RU" dirty="0"/>
              <a:t>2. Что такое «лидерство»? </a:t>
            </a:r>
          </a:p>
          <a:p>
            <a:r>
              <a:rPr lang="ru-RU" dirty="0"/>
              <a:t>3. Лидерские роли, стили лидерства. </a:t>
            </a:r>
          </a:p>
          <a:p>
            <a:r>
              <a:rPr lang="ru-RU" dirty="0"/>
              <a:t>4. Взаимоотношения в ученических коллективах.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214346" y="0"/>
            <a:ext cx="9715568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социометрический метод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звезды </a:t>
            </a:r>
          </a:p>
          <a:p>
            <a:r>
              <a:rPr lang="ru-RU" dirty="0"/>
              <a:t>лидеры </a:t>
            </a:r>
          </a:p>
          <a:p>
            <a:r>
              <a:rPr lang="ru-RU" dirty="0"/>
              <a:t>приятные </a:t>
            </a:r>
          </a:p>
          <a:p>
            <a:r>
              <a:rPr lang="ru-RU" dirty="0"/>
              <a:t>предпочитаемые </a:t>
            </a:r>
          </a:p>
          <a:p>
            <a:r>
              <a:rPr lang="ru-RU" dirty="0" err="1"/>
              <a:t>пренебрегаемые</a:t>
            </a:r>
            <a:r>
              <a:rPr lang="ru-RU" dirty="0"/>
              <a:t> </a:t>
            </a:r>
          </a:p>
          <a:p>
            <a:r>
              <a:rPr lang="ru-RU" dirty="0"/>
              <a:t>изолированные </a:t>
            </a:r>
          </a:p>
          <a:p>
            <a:r>
              <a:rPr lang="ru-RU" dirty="0"/>
              <a:t>отверженные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критерии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• эмоциональные (симпатии и антипатии по поводу проведения досуга); </a:t>
            </a:r>
          </a:p>
          <a:p>
            <a:r>
              <a:rPr lang="ru-RU" dirty="0"/>
              <a:t>• деловые (проверка деловых качеств);</a:t>
            </a:r>
          </a:p>
          <a:p>
            <a:r>
              <a:rPr lang="ru-RU" dirty="0"/>
              <a:t>• личностные (качества товарища) и т. д.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Факторы, влияющие на дифференциацию в группе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• вид группы (формальная, неформальная); </a:t>
            </a:r>
          </a:p>
          <a:p>
            <a:r>
              <a:rPr lang="ru-RU" dirty="0"/>
              <a:t>• степень сплоченности; </a:t>
            </a:r>
          </a:p>
          <a:p>
            <a:r>
              <a:rPr lang="ru-RU" dirty="0"/>
              <a:t>• личностный состав; </a:t>
            </a:r>
          </a:p>
          <a:p>
            <a:r>
              <a:rPr lang="ru-RU" dirty="0"/>
              <a:t>• система ценностей и установок; </a:t>
            </a:r>
          </a:p>
          <a:p>
            <a:r>
              <a:rPr lang="en-US" dirty="0"/>
              <a:t>• </a:t>
            </a:r>
            <a:r>
              <a:rPr lang="en-US" dirty="0" err="1"/>
              <a:t>полезные</a:t>
            </a:r>
            <a:r>
              <a:rPr lang="en-US" dirty="0"/>
              <a:t> </a:t>
            </a:r>
            <a:r>
              <a:rPr lang="en-US" dirty="0" err="1"/>
              <a:t>дела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такое «лидерство»? 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928670"/>
            <a:ext cx="8401080" cy="5929330"/>
          </a:xfrm>
        </p:spPr>
        <p:txBody>
          <a:bodyPr/>
          <a:lstStyle/>
          <a:p>
            <a:r>
              <a:rPr lang="ru-RU" dirty="0"/>
              <a:t>В переводе с английского языка «лидер» - ведущий,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В </a:t>
            </a:r>
            <a:r>
              <a:rPr lang="ru-RU" dirty="0"/>
              <a:t>русском языке различают два понятия: лидер и руководитель. </a:t>
            </a:r>
            <a:endParaRPr lang="ru-RU" dirty="0" smtClean="0"/>
          </a:p>
          <a:p>
            <a:pPr algn="ctr">
              <a:buNone/>
            </a:pPr>
            <a:r>
              <a:rPr lang="ru-RU" dirty="0"/>
              <a:t>Лидерство и </a:t>
            </a:r>
            <a:r>
              <a:rPr lang="ru-RU" dirty="0" smtClean="0"/>
              <a:t>руководство.</a:t>
            </a:r>
          </a:p>
          <a:p>
            <a:pPr algn="ctr">
              <a:buNone/>
            </a:pPr>
            <a:endParaRPr lang="ru-RU" dirty="0"/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84" y="3571876"/>
            <a:ext cx="9644129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r>
              <a:rPr lang="ru-RU" dirty="0"/>
              <a:t>Лидерские роли, стили лидерства 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работая с п. 3 § 36 и документом к параграфу, опишите лидерские роли согласно различным моделям классификации, работу предъявите наглядно. </a:t>
            </a:r>
          </a:p>
          <a:p>
            <a:r>
              <a:rPr lang="ru-RU" dirty="0" smtClean="0"/>
              <a:t> </a:t>
            </a:r>
            <a:r>
              <a:rPr lang="ru-RU" dirty="0"/>
              <a:t>работая с п. 4 § 36, опишите и проанализируйте стили лидерства, работу предъявите наглядно.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276</Words>
  <Application>Microsoft Office PowerPoint</Application>
  <PresentationFormat>Экран (4:3)</PresentationFormat>
  <Paragraphs>39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Слайд 1</vt:lpstr>
      <vt:lpstr>Групповая дифференциация и лидерство </vt:lpstr>
      <vt:lpstr>Слайд 3</vt:lpstr>
      <vt:lpstr>Слайд 4</vt:lpstr>
      <vt:lpstr>социометрический метод</vt:lpstr>
      <vt:lpstr>критерии</vt:lpstr>
      <vt:lpstr>Факторы, влияющие на дифференциацию в группе</vt:lpstr>
      <vt:lpstr>Что такое «лидерство»?  </vt:lpstr>
      <vt:lpstr> Лидерские роли, стили лидерства  </vt:lpstr>
      <vt:lpstr>Слайд 10</vt:lpstr>
      <vt:lpstr>Слайд 11</vt:lpstr>
      <vt:lpstr>Слайд 12</vt:lpstr>
      <vt:lpstr>Взаимоотношения в ученических коллективах. 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2</cp:revision>
  <dcterms:created xsi:type="dcterms:W3CDTF">2013-05-09T04:41:50Z</dcterms:created>
  <dcterms:modified xsi:type="dcterms:W3CDTF">2013-05-09T04:56:59Z</dcterms:modified>
</cp:coreProperties>
</file>