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D4A6C-8454-4CB9-B22B-E3F2CB4E9148}" type="datetimeFigureOut">
              <a:rPr lang="ru-RU" smtClean="0"/>
              <a:pPr/>
              <a:t>28.12.2014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125A-5500-4F92-971F-14FC920776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6.xml"/><Relationship Id="rId1" Type="http://schemas.openxmlformats.org/officeDocument/2006/relationships/audio" Target="file:///G:\&#1091;&#1088;&#1086;&#1082;&#1080;\11%20&#1082;&#1083;&#1072;&#1089;&#1089;\&#1080;&#1089;&#1090;&#1086;&#1088;&#1080;&#1103;%2011\&#1085;&#1086;&#1074;&#1077;&#1081;&#1096;&#1072;&#1103;%20&#1080;&#1089;&#1090;&#1086;&#1088;&#1080;&#1103;\&#1076;&#1091;&#1093;.%20&#1082;&#1091;&#1083;&#1100;&#1090;&#1091;&#1088;&#1072;\Katastrofa-potryasayuschaya-po-moschi-muzyka-Stravinskogo(muzofon.com).mp3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 smtClean="0"/>
              <a:t>Духовная жизнь и развитие мировой культуры </a:t>
            </a:r>
            <a:br>
              <a:rPr lang="ru-RU" sz="4800" dirty="0" smtClean="0"/>
            </a:br>
            <a:r>
              <a:rPr lang="ru-RU" sz="4800" dirty="0" smtClean="0"/>
              <a:t>в первой половине </a:t>
            </a:r>
            <a:r>
              <a:rPr lang="en-US" sz="4800" dirty="0" smtClean="0"/>
              <a:t>XX </a:t>
            </a:r>
            <a:r>
              <a:rPr lang="ru-RU" sz="4800" dirty="0" smtClean="0"/>
              <a:t>века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Развитие философии: рационализм</a:t>
            </a:r>
            <a:endParaRPr lang="ru-RU" dirty="0"/>
          </a:p>
        </p:txBody>
      </p:sp>
      <p:pic>
        <p:nvPicPr>
          <p:cNvPr id="33794" name="Picture 2" descr="&amp;Dcy;. &amp;Dcy;&amp;softcy;&amp;yucy;&amp;i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00100" y="2143116"/>
            <a:ext cx="3786214" cy="30384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786314" y="2143116"/>
            <a:ext cx="37147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Джон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Дьюи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(1859–1952 гг.), США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29190" y="3214686"/>
            <a:ext cx="32147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«Культура полезна настолько, насколько помогает человеку решить насущные проблем»</a:t>
            </a:r>
            <a:endParaRPr lang="ru-RU" sz="2400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импрессионизм</a:t>
            </a:r>
            <a:endParaRPr lang="ru-RU" dirty="0"/>
          </a:p>
        </p:txBody>
      </p:sp>
      <p:pic>
        <p:nvPicPr>
          <p:cNvPr id="35842" name="Picture 2" descr="&amp;Kcy;&amp;lcy;&amp;ocy;&amp;dcy; &amp;Mcy;&amp;ocy;&amp;ncy;&amp;iecy;. &amp;Tcy;&amp;ocy;&amp;pcy;&amp;ocy;&amp;lcy;&amp;yacy; &amp;vcy; &amp;scy;&amp;ocy;&amp;lcy;&amp;ncy;&amp;iecy;&amp;chcy;&amp;ncy;&amp;ocy;&amp;mcy; &amp;scy;&amp;vcy;&amp;iecy;&amp;tcy;&amp;ie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62" y="1500174"/>
            <a:ext cx="5429289" cy="4435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429388" y="1500174"/>
            <a:ext cx="214314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Клод Моне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(1840–1926 гг., Франция)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b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«Тополя в солнечном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свете» (1887 г.)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постимпрессионизм</a:t>
            </a:r>
            <a:endParaRPr lang="ru-RU" dirty="0"/>
          </a:p>
        </p:txBody>
      </p:sp>
      <p:pic>
        <p:nvPicPr>
          <p:cNvPr id="36866" name="Picture 2" descr="&amp;Pcy;&amp;ocy;&amp;lcy;&amp;softcy; &amp;Gcy;&amp;ocy;&amp;gcy;&amp;iecy;&amp;ncy;. &amp;Vcy;&amp;iecy;&amp;lcy;&amp;icy;&amp;kcy;&amp;ocy;&amp;lcy;&amp;iecy;&amp;pcy;&amp;ncy;&amp;ycy;&amp;iecy; &amp;dcy;&amp;ncy;&amp;i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47639" y="1357298"/>
            <a:ext cx="6648723" cy="48085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57224" y="6211669"/>
            <a:ext cx="75724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charset="0"/>
              </a:rPr>
              <a:t>Поль Гоген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cs typeface="Arial" charset="0"/>
              </a:rPr>
              <a:t>(1848–1903 гг., Франция-Полинезия) «Великолепные дни»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</a:t>
            </a:r>
            <a:endParaRPr lang="ru-RU" dirty="0"/>
          </a:p>
        </p:txBody>
      </p:sp>
      <p:pic>
        <p:nvPicPr>
          <p:cNvPr id="37890" name="Picture 2" descr="&amp;Gcy;&amp;ucy;&amp;scy;&amp;tcy;&amp;acy;&amp;vcy; &amp;Kcy;&amp;lcy;&amp;icy;&amp;mcy;&amp;tcy;. &amp;ZHcy;&amp;icy;&amp;zcy;&amp;ncy;&amp;softcy; &amp;icy; &amp;scy;&amp;mcy;&amp;iecy;&amp;rcy;&amp;tcy;&amp;soft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62" y="1436599"/>
            <a:ext cx="4929221" cy="4458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000760" y="1428736"/>
            <a:ext cx="228598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Густав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Климт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(1862–1918 гг., Австрия)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«Жизнь и смерть»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(примитивизм)</a:t>
            </a:r>
            <a:endParaRPr lang="ru-RU" dirty="0"/>
          </a:p>
        </p:txBody>
      </p:sp>
      <p:pic>
        <p:nvPicPr>
          <p:cNvPr id="38914" name="Picture 2" descr="&amp;Pcy;&amp;acy;&amp;tcy;&amp;rcy;&amp;icy;&amp;ocy;&amp;tcy;&amp;icy;&amp;zcy;&amp;mcy; &amp;icy;&amp;lcy;&amp;icy; &amp;mcy;&amp;icy;&amp;rcy; / &amp;Scy;&amp;tcy;&amp;icy;&amp;lcy;&amp;softcy; &amp;zhcy;&amp;icy;&amp;zcy;&amp;ncy;&amp;icy; / &amp;Ncy;&amp;iecy;&amp;zcy;&amp;acy;&amp;vcy;&amp;icy;&amp;scy;&amp;icy;&amp;mcy;&amp;acy;&amp;yacy; &amp;gcy;&amp;acy;&amp;zcy;&amp;iecy;&amp;tcy;&amp;a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24000" y="1428736"/>
            <a:ext cx="6096000" cy="3619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952469" y="5286388"/>
            <a:ext cx="5239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 smtClean="0"/>
              <a:t>А. Руссо </a:t>
            </a:r>
            <a:r>
              <a:rPr lang="ru-RU" sz="2400" dirty="0" smtClean="0"/>
              <a:t>(1844-1910, Франция). Война</a:t>
            </a:r>
            <a:endParaRPr lang="ru-RU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(кубизм)</a:t>
            </a:r>
            <a:endParaRPr lang="ru-RU" dirty="0"/>
          </a:p>
        </p:txBody>
      </p:sp>
      <p:pic>
        <p:nvPicPr>
          <p:cNvPr id="39938" name="Picture 2" descr="&amp;Bcy;&amp;rcy;&amp;acy;&amp;kcy; &amp;ZHcy;&amp;ocy;&amp;rcy;&amp;zhcy;. &amp;Scy;&amp;kcy;&amp;rcy;&amp;icy;&amp;pcy;&amp;kcy;&amp;acy; &amp;icy; &amp;kcy;&amp;ucy;&amp;vcy;&amp;shcy;&amp;icy;&amp;n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1538" y="1324790"/>
            <a:ext cx="2928958" cy="4792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286248" y="1714488"/>
            <a:ext cx="385762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Брак Жорж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(1882–1963 гг., Франция)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«Скрипка и кувшин»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(футуризм)</a:t>
            </a:r>
            <a:endParaRPr lang="ru-RU" dirty="0"/>
          </a:p>
        </p:txBody>
      </p:sp>
      <p:pic>
        <p:nvPicPr>
          <p:cNvPr id="40962" name="Picture 2" descr="&amp;Kcy;&amp;acy;&amp;rcy;&amp;lcy;&amp;ocy; &amp;Kcy;&amp;acy;&amp;rcy;&amp;rcy;&amp;acy;. &amp;Pcy;&amp;ocy;&amp;rcy;&amp;tcy;&amp;rcy;&amp;iecy;&amp;tcy; &amp;Mcy;&amp;acy;&amp;rcy;&amp;icy;&amp;ncy;&amp;iecy;&amp;tcy;&amp;tcy;&amp;i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63" y="1428736"/>
            <a:ext cx="4978794" cy="4643435"/>
          </a:xfrm>
          <a:prstGeom prst="rect">
            <a:avLst/>
          </a:prstGeom>
          <a:noFill/>
        </p:spPr>
      </p:pic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000760" y="1857364"/>
            <a:ext cx="235745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Карло </a:t>
            </a:r>
            <a:r>
              <a:rPr kumimoji="0" 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Карра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(1881–1966 гг., Италия)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cs typeface="Arial" charset="0"/>
              </a:rPr>
              <a:t>«Портрет </a:t>
            </a:r>
            <a:r>
              <a:rPr lang="ru-RU" sz="2400" b="1" dirty="0" err="1" smtClean="0">
                <a:cs typeface="Arial" charset="0"/>
              </a:rPr>
              <a:t>Маринетти</a:t>
            </a:r>
            <a:r>
              <a:rPr lang="ru-RU" sz="2400" dirty="0" smtClean="0">
                <a:cs typeface="Arial" charset="0"/>
              </a:rPr>
              <a:t>»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(абстракционизм)</a:t>
            </a:r>
            <a:endParaRPr lang="ru-RU" dirty="0"/>
          </a:p>
        </p:txBody>
      </p:sp>
      <p:pic>
        <p:nvPicPr>
          <p:cNvPr id="41986" name="Picture 2" descr="http://www.peremeny.ru/blog/wp-content/uploads/2009/12/kandinsky_wwi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57224" y="1571612"/>
            <a:ext cx="5558268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548033" y="1928802"/>
            <a:ext cx="19237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В. Кандинский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«Первая </a:t>
            </a:r>
          </a:p>
          <a:p>
            <a:r>
              <a:rPr lang="ru-RU" sz="2000" dirty="0" smtClean="0"/>
              <a:t>мировая война»</a:t>
            </a:r>
            <a:endParaRPr lang="ru-RU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(абстракционизм)</a:t>
            </a:r>
            <a:endParaRPr lang="ru-RU" dirty="0"/>
          </a:p>
        </p:txBody>
      </p:sp>
      <p:pic>
        <p:nvPicPr>
          <p:cNvPr id="43010" name="Picture 2" descr="http://www.peremeny.ru/blog/wp-content/uploads/2009/12/2515preview.jpe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14" y="1428736"/>
            <a:ext cx="5143536" cy="4457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429388" y="200024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Пит </a:t>
            </a:r>
            <a:r>
              <a:rPr lang="ru-RU" b="1" dirty="0" err="1" smtClean="0"/>
              <a:t>Мондриан</a:t>
            </a:r>
            <a:endParaRPr lang="ru-RU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(абстракционизм)</a:t>
            </a:r>
            <a:endParaRPr lang="ru-RU" dirty="0"/>
          </a:p>
        </p:txBody>
      </p:sp>
      <p:pic>
        <p:nvPicPr>
          <p:cNvPr id="44034" name="Picture 2" descr="&amp;Kcy;&amp;vcy;&amp;acy;&amp;dcy;&amp;rcy;&amp;acy;&amp;tcy; &amp;Mcy;&amp;acy;&amp;lcy;&amp;iecy;&amp;vcy;&amp;icy;&amp;chcy;&amp;acy; - &amp;ocy;&amp;pcy;&amp;rcy;&amp;ocy;&amp;scy; - &amp;Scy;&amp;tcy;&amp;rcy;&amp;acy;&amp;ncy;&amp;icy;&amp;tscy;&amp;acy; 4 - &amp;KHcy;&amp;acy;&amp;chcy;&amp;mcy;&amp;iecy;&amp;rcy;&amp;ucy;&amp;kcy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4000528" cy="4000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57818" y="1785926"/>
            <a:ext cx="2598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К. Малевич</a:t>
            </a:r>
          </a:p>
          <a:p>
            <a:endParaRPr lang="ru-RU" sz="2400" b="1" dirty="0"/>
          </a:p>
          <a:p>
            <a:r>
              <a:rPr lang="ru-RU" sz="2400" dirty="0" smtClean="0"/>
              <a:t>«Черный квадрат»</a:t>
            </a:r>
            <a:endParaRPr lang="ru-RU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786" y="785794"/>
            <a:ext cx="7572428" cy="5357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(дадаизм)</a:t>
            </a:r>
            <a:endParaRPr lang="ru-RU" dirty="0"/>
          </a:p>
        </p:txBody>
      </p:sp>
      <p:pic>
        <p:nvPicPr>
          <p:cNvPr id="45058" name="Picture 2" descr="&amp;Pcy;&amp;icy;&amp;kcy;&amp;acy;&amp;bcy;&amp;icy;&amp;yacy;, &amp;ZHcy;&amp;iecy;&amp;ncy;&amp;shchcy;&amp;icy;&amp;ncy;&amp;acy; &amp;scy;&amp;ocy; &amp;scy;&amp;pcy;&amp;icy;&amp;chcy;&amp;kcy;&amp;acy;&amp;mcy;&amp;i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62" y="1428736"/>
            <a:ext cx="4529993" cy="4548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537948" y="1928802"/>
            <a:ext cx="291849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 smtClean="0"/>
              <a:t>Пикабия</a:t>
            </a:r>
            <a:r>
              <a:rPr lang="ru-RU" sz="2000" dirty="0" smtClean="0"/>
              <a:t>, 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«Женщина со спичками»</a:t>
            </a:r>
            <a:endParaRPr lang="ru-RU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(дадаизм)</a:t>
            </a:r>
            <a:endParaRPr lang="ru-RU" dirty="0"/>
          </a:p>
        </p:txBody>
      </p:sp>
      <p:pic>
        <p:nvPicPr>
          <p:cNvPr id="46082" name="Picture 2" descr="&amp;Mcy;&amp;acy;&amp;rcy;&amp;scy;&amp;iecy;&amp;lcy;&amp;softcy; &amp;Dcy;&amp;yucy;&amp;shcy;&amp;acy;&amp;ncy;. &amp;Fcy;&amp;ocy;&amp;ncy;&amp;tcy;&amp;acy;&amp;n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00101" y="1524784"/>
            <a:ext cx="4071966" cy="4323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5214942" y="1643050"/>
            <a:ext cx="25656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Марсель </a:t>
            </a:r>
            <a:r>
              <a:rPr lang="ru-RU" sz="2000" b="1" dirty="0" err="1" smtClean="0"/>
              <a:t>Дюшан</a:t>
            </a:r>
            <a:endParaRPr lang="ru-RU" sz="2000" b="1" dirty="0" smtClean="0"/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«Фонтан»</a:t>
            </a:r>
            <a:endParaRPr lang="ru-RU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(экспрессионизм)</a:t>
            </a:r>
            <a:endParaRPr lang="ru-RU" dirty="0"/>
          </a:p>
        </p:txBody>
      </p:sp>
      <p:pic>
        <p:nvPicPr>
          <p:cNvPr id="47106" name="Picture 2" descr="&amp;Ecy;&amp;dcy;&amp;vcy;&amp;acy;&amp;rcy;&amp;dcy; &amp;Mcy;&amp;ucy;&amp;ncy;&amp;kcy;. &amp;Kcy;&amp;rcy;&amp;icy;&amp;kcy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1571612"/>
            <a:ext cx="3245429" cy="4214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429124" y="1643050"/>
            <a:ext cx="342902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Эдвард Мунк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(1863–1944 гг., Норвегия)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cs typeface="Arial" charset="0"/>
              </a:rPr>
              <a:t>«Крик»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Живопись: модернизм (сюрреализм)</a:t>
            </a:r>
            <a:endParaRPr lang="ru-RU" dirty="0"/>
          </a:p>
        </p:txBody>
      </p:sp>
      <p:pic>
        <p:nvPicPr>
          <p:cNvPr id="48130" name="Picture 2" descr="&amp;Scy;&amp;acy;&amp;lcy;&amp;softcy;&amp;vcy;&amp;acy;&amp;dcy;&amp;ocy;&amp;rcy; &amp;Dcy;&amp;acy;&amp;lcy;&amp;icy;. &amp;Scy;&amp;ocy;&amp;n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43000" y="1500174"/>
            <a:ext cx="6858000" cy="437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814998" y="5857892"/>
            <a:ext cx="151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С. Дали</a:t>
            </a:r>
            <a:r>
              <a:rPr lang="ru-RU" dirty="0" smtClean="0"/>
              <a:t>. Сон</a:t>
            </a:r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Архитектура: модерн</a:t>
            </a:r>
            <a:endParaRPr lang="ru-RU" dirty="0"/>
          </a:p>
        </p:txBody>
      </p:sp>
      <p:pic>
        <p:nvPicPr>
          <p:cNvPr id="49154" name="Picture 2" descr="&amp;Ocy;&amp;tcy;&amp;vcy;&amp;iecy;&amp;tcy;&amp;ycy;@Mail.Ru: &amp;Icy;&amp;zcy; &amp;kcy;&amp;acy;&amp;kcy;&amp;ocy;&amp;jcy; &amp;scy;&amp;tcy;&amp;rcy;&amp;acy;&amp;ncy;&amp;ycy; &amp;acy;&amp;rcy;&amp;khcy;&amp;icy;&amp;tcy;&amp;iecy;&amp;kcy;&amp;tcy;&amp;ocy;&amp;rcy; &amp;icy; &amp;ncy;&amp;iecy;&amp;mcy;&amp;ncy;&amp;ocy;&amp;gcy;&amp;ocy; &amp;ocy; &amp;scy;&amp;acy;&amp;mcy;&amp;ocy;&amp;mcy; &amp;zcy;&amp;dcy;&amp;acy;&amp;ncy;&amp;icy;&amp;icy;.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35885" y="1428736"/>
            <a:ext cx="6072230" cy="4558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076544" y="5929330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А. </a:t>
            </a:r>
            <a:r>
              <a:rPr lang="ru-RU" b="1" dirty="0" err="1" smtClean="0"/>
              <a:t>Гауди</a:t>
            </a:r>
            <a:endParaRPr lang="ru-RU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Архитектура: конструктивизм</a:t>
            </a:r>
            <a:endParaRPr lang="ru-RU" dirty="0"/>
          </a:p>
        </p:txBody>
      </p:sp>
      <p:pic>
        <p:nvPicPr>
          <p:cNvPr id="50178" name="Picture 2" descr="&amp;Acy;&amp;rcy;&amp;khcy;&amp;icy;&amp;tcy;&amp;iecy;&amp;kcy;&amp;tcy;&amp;ucy;&amp;rcy;&amp;acy; &amp;scy;&amp;tcy;&amp;rcy;&amp;acy;&amp;ncy; &amp;Zcy;&amp;acy;&amp;pcy;&amp;acy;&amp;dcy;&amp;acy; - &amp;Fcy;&amp;ocy;&amp;rcy;&amp;ucy;&amp;m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64447" y="1428736"/>
            <a:ext cx="6215106" cy="3884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036083" y="5357826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 smtClean="0"/>
              <a:t>Ле</a:t>
            </a:r>
            <a:r>
              <a:rPr lang="ru-RU" b="1" dirty="0" smtClean="0"/>
              <a:t> Корбюзье</a:t>
            </a:r>
            <a:r>
              <a:rPr lang="ru-RU" dirty="0" smtClean="0"/>
              <a:t>. Вилла</a:t>
            </a:r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Искусство плаката</a:t>
            </a:r>
            <a:endParaRPr lang="ru-RU" dirty="0"/>
          </a:p>
        </p:txBody>
      </p:sp>
      <p:pic>
        <p:nvPicPr>
          <p:cNvPr id="51202" name="Picture 2" descr="La Revue Blanche, (1894) by Pierre Bonnard :: The Collection :: Art Gallery NSW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786" y="1428737"/>
            <a:ext cx="2428892" cy="3108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04" name="Picture 4" descr="Moulin Rouge &amp;ncy;&amp;acy; &amp;scy;&amp;tcy;&amp;acy;&amp;rcy;&amp;ycy;&amp;khcy; &amp;pcy;&amp;lcy;&amp;acy;&amp;kcy;&amp;acy;&amp;tcy;&amp;acy;&amp;khcy; &amp;icy; &amp;ocy;&amp;tcy;&amp;kcy;&amp;rcy;&amp;ycy;&amp;tcy;&amp;kcy;&amp;acy;&amp;khcy;. &amp;Ocy;&amp;bcy;&amp;scy;&amp;ucy;&amp;zhcy;&amp;dcy;&amp;iecy;&amp;ncy;&amp;icy;&amp;iecy; &amp;ncy;&amp;acy; LiveInternet - &amp;Rcy;&amp;ocy;&amp;scy;&amp;scy;&amp;icy;&amp;jcy;&amp;scy;&amp;kcy;&amp;icy;&amp;jcy; &amp;Scy;&amp;iecy;&amp;rcy;&amp;vcy;&amp;icy;&amp;scy; &amp;Ocy;&amp;ncy;&amp;lcy;&amp;acy;&amp;jcy;&amp;ncy;-&amp;Dcy;&amp;ncy;&amp;iecy;&amp;vcy;&amp;ncy;&amp;icy;&amp;kcy;&amp;ocy;&amp;vcy;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86116" y="1428736"/>
            <a:ext cx="2744171" cy="3071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1206" name="Picture 6" descr="Inspirations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143636" y="1428736"/>
            <a:ext cx="2085275" cy="3000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3714744" y="485776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Пьер </a:t>
            </a:r>
            <a:r>
              <a:rPr lang="ru-RU" sz="2400" dirty="0" err="1" smtClean="0"/>
              <a:t>Боннар</a:t>
            </a:r>
            <a:endParaRPr lang="ru-RU" sz="2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Карикатура</a:t>
            </a:r>
            <a:endParaRPr lang="ru-RU" dirty="0"/>
          </a:p>
        </p:txBody>
      </p:sp>
      <p:pic>
        <p:nvPicPr>
          <p:cNvPr id="52226" name="Picture 2" descr="&amp;ZHcy;&amp;acy;&amp;ncy; &amp;Ecy;&amp;fcy;&amp;fcy;&amp;iecy;&amp;lcy;&amp;softcy; &quot;&amp;Scy;&amp;ocy;&amp;tcy;&amp;vcy;&amp;ocy;&amp;rcy;&amp;iecy;&amp;ncy;&amp;icy;&amp;iecy; &amp;mcy;&amp;icy;&amp;rcy;&amp;acy;&quot; &amp;Rcy;&amp;acy;&amp;zcy;&amp;dcy;&amp;iecy;&amp;lcy; &amp;Lcy;&amp;icy;&amp;tcy;&amp;iecy;&amp;rcy;&amp;acy;&amp;tcy;&amp;ucy;&amp;rcy;&amp;acy;: &amp;kcy;&amp;ncy;&amp;icy;&amp;gcy;&amp;icy;, &amp;zhcy;&amp;ucy;&amp;rcy;&amp;ncy;&amp;acy;&amp;lcy;&amp;ycy;, &amp;pcy;&amp;icy;&amp;scy;&amp;acy;&amp;tcy;&amp;iecy;&amp;lcy;&amp;icy;, &amp;icy;&amp;zcy;&amp;dcy;&amp;acy;&amp;tcy;&amp;iecy;&amp;lcy;&amp;softcy;&amp;scy;&amp;tcy;&amp;vcy;&amp;acy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56406"/>
            <a:ext cx="3000396" cy="35442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500166" y="5286388"/>
            <a:ext cx="211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Жан </a:t>
            </a:r>
            <a:r>
              <a:rPr lang="ru-RU" dirty="0" err="1" smtClean="0"/>
              <a:t>Эффель</a:t>
            </a:r>
            <a:endParaRPr lang="ru-RU" dirty="0" smtClean="0"/>
          </a:p>
          <a:p>
            <a:r>
              <a:rPr lang="ru-RU" dirty="0" smtClean="0"/>
              <a:t>«Сотворение мира»</a:t>
            </a:r>
            <a:endParaRPr lang="ru-RU" dirty="0"/>
          </a:p>
        </p:txBody>
      </p:sp>
      <p:pic>
        <p:nvPicPr>
          <p:cNvPr id="52228" name="Picture 4" descr="http://mili.ucoz.ru/_ph/3/1/7636785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500174"/>
            <a:ext cx="2157428" cy="3595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072066" y="5214950"/>
            <a:ext cx="3367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Херлуф</a:t>
            </a:r>
            <a:r>
              <a:rPr lang="ru-RU" dirty="0" smtClean="0"/>
              <a:t> </a:t>
            </a:r>
            <a:r>
              <a:rPr lang="ru-RU" dirty="0" err="1" smtClean="0"/>
              <a:t>Бидструп</a:t>
            </a:r>
            <a:endParaRPr lang="ru-RU" dirty="0" smtClean="0"/>
          </a:p>
          <a:p>
            <a:r>
              <a:rPr lang="ru-RU" dirty="0" smtClean="0"/>
              <a:t>«Да здравствует свобода слова!»</a:t>
            </a:r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Литература: романтизм</a:t>
            </a:r>
            <a:endParaRPr lang="ru-RU" dirty="0"/>
          </a:p>
        </p:txBody>
      </p:sp>
      <p:pic>
        <p:nvPicPr>
          <p:cNvPr id="1026" name="Picture 2" descr="&amp;Ncy;&amp;acy;&amp;shcy;&amp;icy; &amp;pcy;&amp;ocy;&amp;zcy;&amp;dcy;&amp;rcy;&amp;acy;&amp;vcy;&amp;lcy;&amp;iecy;&amp;ncy;&amp;icy;&amp;yacy; - &amp;Scy;&amp;tcy;&amp;rcy;&amp;acy;&amp;ncy;&amp;icy;&amp;tscy;&amp;acy; 13 - &amp;Lcy;&amp;icy;&amp;tcy;&amp;iecy;&amp;rcy;&amp;acy;&amp;tcy;&amp;ucy;&amp;rcy;&amp;ncy;&amp;ycy;&amp;jcy; &amp;fcy;&amp;ocy;&amp;rcy;&amp;ucy;&amp;m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1538" y="1643050"/>
            <a:ext cx="26289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3929058" y="1714488"/>
            <a:ext cx="26331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/>
              <a:t>Редьярд</a:t>
            </a:r>
            <a:r>
              <a:rPr lang="ru-RU" sz="2400" b="1" dirty="0" smtClean="0"/>
              <a:t> Киплинг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00496" y="2214554"/>
            <a:ext cx="36433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Бремя белого человека</a:t>
            </a:r>
          </a:p>
          <a:p>
            <a:r>
              <a:rPr lang="ru-RU" i="1" dirty="0" smtClean="0"/>
              <a:t> Пер. Вячеслав </a:t>
            </a:r>
            <a:r>
              <a:rPr lang="ru-RU" i="1" dirty="0" err="1" smtClean="0"/>
              <a:t>Радионов</a:t>
            </a:r>
            <a:endParaRPr lang="ru-RU" i="1" dirty="0" smtClean="0"/>
          </a:p>
          <a:p>
            <a:endParaRPr lang="ru-RU" dirty="0" smtClean="0"/>
          </a:p>
          <a:p>
            <a:r>
              <a:rPr lang="ru-RU" i="1" dirty="0" smtClean="0"/>
              <a:t>Несите бремя Белых</a:t>
            </a:r>
            <a:br>
              <a:rPr lang="ru-RU" i="1" dirty="0" smtClean="0"/>
            </a:br>
            <a:r>
              <a:rPr lang="ru-RU" i="1" dirty="0" smtClean="0"/>
              <a:t>Среди племен чужих -</a:t>
            </a:r>
            <a:br>
              <a:rPr lang="ru-RU" i="1" dirty="0" smtClean="0"/>
            </a:br>
            <a:r>
              <a:rPr lang="ru-RU" i="1" dirty="0" smtClean="0"/>
              <a:t>Сынов своих отправьте </a:t>
            </a:r>
            <a:br>
              <a:rPr lang="ru-RU" i="1" dirty="0" smtClean="0"/>
            </a:br>
            <a:r>
              <a:rPr lang="ru-RU" i="1" dirty="0" smtClean="0"/>
              <a:t>Служить во благо их;</a:t>
            </a:r>
            <a:br>
              <a:rPr lang="ru-RU" i="1" dirty="0" smtClean="0"/>
            </a:br>
            <a:r>
              <a:rPr lang="ru-RU" i="1" dirty="0" smtClean="0"/>
              <a:t>Без устали работать </a:t>
            </a:r>
            <a:br>
              <a:rPr lang="ru-RU" i="1" dirty="0" smtClean="0"/>
            </a:br>
            <a:r>
              <a:rPr lang="ru-RU" i="1" dirty="0" smtClean="0"/>
              <a:t>Для страждущих людей -</a:t>
            </a:r>
            <a:br>
              <a:rPr lang="ru-RU" i="1" dirty="0" smtClean="0"/>
            </a:br>
            <a:r>
              <a:rPr lang="ru-RU" i="1" dirty="0" smtClean="0"/>
              <a:t>Наполовину бесов,</a:t>
            </a:r>
            <a:br>
              <a:rPr lang="ru-RU" i="1" dirty="0" smtClean="0"/>
            </a:br>
            <a:r>
              <a:rPr lang="ru-RU" i="1" dirty="0" smtClean="0"/>
              <a:t>Настолько же детей… </a:t>
            </a:r>
            <a:br>
              <a:rPr lang="ru-RU" i="1" dirty="0" smtClean="0"/>
            </a:br>
            <a:endParaRPr lang="ru-RU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Литература: критический реализм (психологический реализм)</a:t>
            </a:r>
            <a:endParaRPr lang="ru-RU" dirty="0"/>
          </a:p>
        </p:txBody>
      </p:sp>
      <p:pic>
        <p:nvPicPr>
          <p:cNvPr id="41986" name="Picture 2" descr="&amp;Ecy;&amp;rcy;&amp;ncy;&amp;iecy;&amp;scy;&amp;tcy; &amp;KHcy;&amp;iecy;&amp;mcy;&amp;icy;&amp;ncy;&amp;gcy;&amp;ucy;&amp;ecy;&amp;j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61" y="2214554"/>
            <a:ext cx="4937795" cy="3429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5929322" y="2428868"/>
            <a:ext cx="2343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/>
              <a:t>Эрнест Хемингуэй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72198" y="3286124"/>
            <a:ext cx="2214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 smtClean="0"/>
              <a:t>Главная победа героя –</a:t>
            </a:r>
          </a:p>
          <a:p>
            <a:r>
              <a:rPr lang="ru-RU" sz="2400" i="1" dirty="0" smtClean="0"/>
              <a:t>победа над собой</a:t>
            </a:r>
            <a:endParaRPr lang="ru-RU" sz="2400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ru-RU" dirty="0" smtClean="0"/>
              <a:t>Осмысление истории</a:t>
            </a:r>
            <a:endParaRPr lang="ru-RU" dirty="0"/>
          </a:p>
        </p:txBody>
      </p:sp>
      <p:pic>
        <p:nvPicPr>
          <p:cNvPr id="1026" name="Picture 2" descr="&amp;Ocy;. &amp;SHcy;&amp;pcy;&amp;iecy;&amp;ncy;&amp;gcy;&amp;lcy;&amp;iecy;&amp;r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42976" y="1285860"/>
            <a:ext cx="3000396" cy="4438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4286248" y="1285860"/>
            <a:ext cx="3857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О. Шпенглер (1880–1936 гг.), Германия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4286248" y="2786057"/>
            <a:ext cx="4000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«XX век – эпоха заката Европы»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2858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Литература: критический реализм (интеллектуальный реализм)</a:t>
            </a:r>
            <a:endParaRPr lang="ru-RU" dirty="0"/>
          </a:p>
        </p:txBody>
      </p:sp>
      <p:pic>
        <p:nvPicPr>
          <p:cNvPr id="43010" name="Picture 2" descr="&amp;Ecy;&amp;rcy;&amp;icy;&amp;khcy; &amp;Mcy;&amp;acy;&amp;rcy;&amp;icy;&amp;yacy; &amp;Rcy;&amp;iecy;&amp;mcy;&amp;acy;&amp;rcy;&amp;k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42976" y="2285992"/>
            <a:ext cx="3143272" cy="3143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214414" y="5572140"/>
            <a:ext cx="3041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Эрих Мария Ремарк</a:t>
            </a:r>
            <a:endParaRPr lang="ru-RU" sz="2400" b="1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429124" y="1928802"/>
            <a:ext cx="385762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«Странное чувство испытываешь все-таки в день рождения, даже если никакого значения не придаешь ему. Тридцать лет... Было время, когда мне казалось, что я никак не доживу до двадцати, так хотелось поскорее стать взрослым. А потом...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Я вытащил из ящика листок почтовой бумаги и стал вспоминать. Детство, школа... Все это так далеко ушло, словно никогда и не было. Настоящая жизнь началась только в 1916 году. Как раз тогда я стал новобранцем».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Литература: модернизм (авангардизм)</a:t>
            </a:r>
            <a:endParaRPr lang="ru-RU" dirty="0"/>
          </a:p>
        </p:txBody>
      </p:sp>
      <p:pic>
        <p:nvPicPr>
          <p:cNvPr id="44034" name="Picture 2" descr="&amp;Dcy;&amp;zhcy;&amp;iecy;&amp;jcy;&amp;mcy;&amp;scy; &amp;Dcy;&amp;zhcy;&amp;ocy;&amp;jcy;&amp;s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14" y="1571612"/>
            <a:ext cx="2700863" cy="4143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500562" y="1785926"/>
            <a:ext cx="22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Джеймс Джойс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86314" y="2714620"/>
            <a:ext cx="1244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smtClean="0"/>
              <a:t>«Улисс»</a:t>
            </a:r>
            <a:endParaRPr lang="ru-RU" sz="2400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85784" y="857232"/>
            <a:ext cx="9715568" cy="500066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Литература: модернизм (экзистенциализм)</a:t>
            </a:r>
            <a:endParaRPr lang="ru-RU" dirty="0"/>
          </a:p>
        </p:txBody>
      </p:sp>
      <p:pic>
        <p:nvPicPr>
          <p:cNvPr id="45058" name="Picture 2" descr="&amp;ZHcy;&amp;acy;&amp;ncy; &amp;Pcy;&amp;ocy;&amp;lcy;&amp;softcy; &amp;Scy;&amp;acy;&amp;rcy;&amp;tcy;&amp;r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42976" y="1571612"/>
            <a:ext cx="2643206" cy="4101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357290" y="5715016"/>
            <a:ext cx="1966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Жан Поль Сартр</a:t>
            </a:r>
            <a:endParaRPr lang="ru-RU" b="1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929058" y="1500174"/>
            <a:ext cx="450056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«Пока живешь, никаких приключений не бывает. Меняются декорации, люди приходят и уходят – вот и все. Никогда никакого начала. Дни прибавляются друг к другу без всякого смысла, бесконечно и однообразно. Время от времени подбиваешь частичный итог, говоришь себе: вот уже три года я путешествую, три года как я в </a:t>
            </a:r>
            <a:r>
              <a:rPr kumimoji="0" lang="ru-RU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Бувиле</a:t>
            </a: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. И конца тоже нет – женщину, друга или город не бросают одним махом. И потом все похоже – будь то Шанхай, Москва или Алжир, через полтора десятка лет все они на одно лицо. Иногда – редко – вникаешь вдруг в свое положение: замечаешь, что тебя заарканила баба, что ты влип в грязную историю. Но это короткий миг. А потом все опять идет по-прежнему, и ты снова складываешь часы и дни. Понедельник, вторник, среда. Апрель, май, июнь. 1924, 1925, 1926.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Это называется жить».        «Тошнота».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Литература: социальная антиутопия</a:t>
            </a:r>
            <a:endParaRPr lang="ru-RU" dirty="0"/>
          </a:p>
        </p:txBody>
      </p:sp>
      <p:pic>
        <p:nvPicPr>
          <p:cNvPr id="46082" name="Picture 2" descr="&amp;IEcy;&amp;vcy;&amp;gcy;&amp;iecy;&amp;ncy;&amp;icy;&amp;jcy; &amp;Zcy;&amp;acy;&amp;mcy;&amp;yacy;&amp;tcy;&amp;icy;&amp;n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00100" y="1857364"/>
            <a:ext cx="2857520" cy="33514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1428728" y="5357826"/>
            <a:ext cx="20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Евгений Замятин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29124" y="157161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«Мы»</a:t>
            </a:r>
            <a:endParaRPr lang="ru-RU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 rot="10800000" flipV="1">
            <a:off x="3929058" y="1933178"/>
            <a:ext cx="428628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«Через 120 дней заканчивается постройка ИНТЕГРАЛА. Близок великий, исторический час, когда первый ИНТЕГРАЛ взовьется в мировое пространство. Тысячу лет тому назад ваши героические предки покорили власти Единого Государства весь земной шар. Вам предстоит еще более славный подвиг: стеклянным, электрическим, огнедышащим ИНТЕГРАЛОМ проинтегрировать бесконечное уравнение Вселенной».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Литература: социалистический реализм</a:t>
            </a:r>
            <a:endParaRPr lang="ru-RU" dirty="0"/>
          </a:p>
        </p:txBody>
      </p:sp>
      <p:pic>
        <p:nvPicPr>
          <p:cNvPr id="47106" name="Picture 2" descr="&amp;Mcy;&amp;acy;&amp;kcy;&amp;scy;&amp;icy;&amp;mcy; &amp;Gcy;&amp;ocy;&amp;rcy;&amp;softcy;&amp;kcy;&amp;icy;&amp;j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1538" y="1714488"/>
            <a:ext cx="2435966" cy="38766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108" name="Picture 4" descr="&amp;Fcy;&amp;rcy;&amp;iecy;&amp;dcy;&amp;iecy;&amp;rcy;&amp;icy;&amp;kcy;&amp;ocy; &amp;Gcy;&amp;acy;&amp;rcy;&amp;scy;&amp;icy;&amp;acy; &amp;Lcy;&amp;ocy;&amp;rcy;&amp;kcy;&amp;acy;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286380" y="1857364"/>
            <a:ext cx="2428892" cy="37367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/>
          <p:cNvSpPr/>
          <p:nvPr/>
        </p:nvSpPr>
        <p:spPr>
          <a:xfrm>
            <a:off x="5072066" y="5643578"/>
            <a:ext cx="2829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err="1" smtClean="0"/>
              <a:t>Фредерико</a:t>
            </a:r>
            <a:r>
              <a:rPr lang="ru-RU" b="1" dirty="0" smtClean="0"/>
              <a:t> Гарсиа Лорка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14414" y="5643578"/>
            <a:ext cx="198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Максим Горький</a:t>
            </a:r>
            <a:endParaRPr lang="ru-RU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928694"/>
          </a:xfrm>
        </p:spPr>
        <p:txBody>
          <a:bodyPr>
            <a:normAutofit/>
          </a:bodyPr>
          <a:lstStyle/>
          <a:p>
            <a:r>
              <a:rPr lang="ru-RU" dirty="0" smtClean="0"/>
              <a:t>Музыка и театр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1928802"/>
            <a:ext cx="66404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Экспрессионизм: И Стравинский, Б. </a:t>
            </a:r>
            <a:r>
              <a:rPr lang="ru-RU" sz="2000" dirty="0" err="1" smtClean="0"/>
              <a:t>Барток</a:t>
            </a:r>
            <a:r>
              <a:rPr lang="ru-RU" sz="2000" dirty="0" smtClean="0"/>
              <a:t> (музыка), </a:t>
            </a:r>
          </a:p>
          <a:p>
            <a:r>
              <a:rPr lang="ru-RU" sz="2000" dirty="0" smtClean="0"/>
              <a:t>В. Мейерхольд, М. </a:t>
            </a:r>
            <a:r>
              <a:rPr lang="ru-RU" sz="2000" dirty="0" err="1" smtClean="0"/>
              <a:t>Рейнгардт</a:t>
            </a:r>
            <a:r>
              <a:rPr lang="ru-RU" sz="2000" dirty="0" smtClean="0"/>
              <a:t> (театр)</a:t>
            </a:r>
          </a:p>
          <a:p>
            <a:endParaRPr lang="ru-RU" sz="2000" dirty="0" smtClean="0"/>
          </a:p>
          <a:p>
            <a:r>
              <a:rPr lang="ru-RU" sz="2000" dirty="0" smtClean="0"/>
              <a:t>Музыкальное конструирование: «Шестерка» (Франция, Л. </a:t>
            </a:r>
            <a:r>
              <a:rPr lang="ru-RU" sz="2000" dirty="0" err="1" smtClean="0"/>
              <a:t>Дюрей</a:t>
            </a:r>
            <a:r>
              <a:rPr lang="ru-RU" sz="2000" dirty="0" smtClean="0"/>
              <a:t>, Д. </a:t>
            </a:r>
            <a:r>
              <a:rPr lang="ru-RU" sz="2000" dirty="0" err="1" smtClean="0"/>
              <a:t>Мийо</a:t>
            </a:r>
            <a:r>
              <a:rPr lang="ru-RU" sz="2000" dirty="0" smtClean="0"/>
              <a:t> и др.)</a:t>
            </a:r>
          </a:p>
          <a:p>
            <a:endParaRPr lang="ru-RU" sz="2000" dirty="0" smtClean="0"/>
          </a:p>
          <a:p>
            <a:r>
              <a:rPr lang="ru-RU" sz="2000" dirty="0" smtClean="0"/>
              <a:t>Джаз</a:t>
            </a:r>
          </a:p>
          <a:p>
            <a:endParaRPr lang="ru-RU" sz="2000" dirty="0" smtClean="0"/>
          </a:p>
          <a:p>
            <a:r>
              <a:rPr lang="ru-RU" sz="2000" dirty="0" smtClean="0"/>
              <a:t>Формирование национальных музыкальных школ (Бостонский и Филадельфийский симфонические оркестры)</a:t>
            </a:r>
            <a:endParaRPr lang="ru-RU" sz="2000" dirty="0"/>
          </a:p>
        </p:txBody>
      </p:sp>
      <p:pic>
        <p:nvPicPr>
          <p:cNvPr id="8" name="Katastrofa-potryasayuschaya-po-moschi-muzyka-Stravinskogo(muzofon.co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email"/>
          <a:stretch>
            <a:fillRect/>
          </a:stretch>
        </p:blipFill>
        <p:spPr>
          <a:xfrm>
            <a:off x="7715272" y="5500702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69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96908"/>
          </a:xfrm>
        </p:spPr>
        <p:txBody>
          <a:bodyPr/>
          <a:lstStyle/>
          <a:p>
            <a:r>
              <a:rPr lang="ru-RU" dirty="0" smtClean="0"/>
              <a:t>Киноискусство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14414" y="1928802"/>
            <a:ext cx="67269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1895 г. – появление кино</a:t>
            </a:r>
          </a:p>
          <a:p>
            <a:endParaRPr lang="ru-RU" sz="2800" dirty="0" smtClean="0"/>
          </a:p>
          <a:p>
            <a:r>
              <a:rPr lang="ru-RU" sz="2800" dirty="0" smtClean="0"/>
              <a:t>Немое кино (Макс </a:t>
            </a:r>
            <a:r>
              <a:rPr lang="ru-RU" sz="2800" dirty="0" err="1" smtClean="0"/>
              <a:t>Линдер</a:t>
            </a:r>
            <a:r>
              <a:rPr lang="ru-RU" sz="2800" dirty="0" smtClean="0"/>
              <a:t>, Чарли Чаплин)</a:t>
            </a:r>
          </a:p>
          <a:p>
            <a:endParaRPr lang="ru-RU" sz="2800" dirty="0" smtClean="0"/>
          </a:p>
          <a:p>
            <a:r>
              <a:rPr lang="ru-RU" sz="2800" dirty="0" smtClean="0"/>
              <a:t>1933 г. – первый цветной фильм</a:t>
            </a:r>
            <a:endParaRPr lang="ru-RU" sz="2800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ru-RU" dirty="0" smtClean="0"/>
              <a:t>Осмысление истории</a:t>
            </a:r>
            <a:endParaRPr lang="ru-RU" dirty="0"/>
          </a:p>
        </p:txBody>
      </p:sp>
      <p:pic>
        <p:nvPicPr>
          <p:cNvPr id="27650" name="Picture 2" descr="&amp;Ncy;. &amp;Bcy;&amp;iecy;&amp;rcy;&amp;dcy;&amp;yacy;&amp;iecy;&amp;v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8728" y="1428736"/>
            <a:ext cx="1591202" cy="4429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86116" y="1428736"/>
            <a:ext cx="450059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Н. Бердяев (1874–1948 гг.), Россия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71868" y="2786058"/>
            <a:ext cx="4526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/>
              <a:t>«XX </a:t>
            </a:r>
            <a:r>
              <a:rPr lang="ru-RU" sz="2400" i="1" dirty="0" smtClean="0"/>
              <a:t>век – новое Средневековье»</a:t>
            </a:r>
            <a:endParaRPr lang="ru-RU" sz="2400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ru-RU" dirty="0" smtClean="0"/>
              <a:t>Осмысление истории</a:t>
            </a:r>
            <a:endParaRPr lang="ru-RU" dirty="0"/>
          </a:p>
        </p:txBody>
      </p:sp>
      <p:pic>
        <p:nvPicPr>
          <p:cNvPr id="28674" name="Picture 2" descr="&amp;KHcy;. &amp;Ocy;&amp;rcy;&amp;tcy;&amp;iecy;&amp;gcy;&amp;acy;-&amp;icy;-&amp;Gcy;&amp;acy;&amp;scy;&amp;scy;&amp;iecy;&amp;t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1538" y="1571612"/>
            <a:ext cx="2503085" cy="3786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57620" y="1714488"/>
            <a:ext cx="44291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Х. </a:t>
            </a:r>
            <a:r>
              <a:rPr kumimoji="0" 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Ортега-и-Гассет</a:t>
            </a: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(1883–1955 гг.), Испания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071934" y="3000372"/>
            <a:ext cx="37862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«XX век – эпоха восстания масс»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/>
          <a:lstStyle/>
          <a:p>
            <a:r>
              <a:rPr lang="ru-RU" dirty="0" smtClean="0"/>
              <a:t>Осмысление истории</a:t>
            </a:r>
            <a:endParaRPr lang="ru-RU" dirty="0"/>
          </a:p>
        </p:txBody>
      </p:sp>
      <p:pic>
        <p:nvPicPr>
          <p:cNvPr id="29698" name="Picture 2" descr="&amp;Acy;.&amp;Dcy;&amp;zhcy;. &amp;Tcy;&amp;ocy;&amp;jcy;&amp;ncy;&amp;bcy;&amp;i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14" y="1714487"/>
            <a:ext cx="2571768" cy="3673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214810" y="1785926"/>
            <a:ext cx="414340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А.Дж. Тойнби (1889–1975 гг.), Великобритания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7620" y="32146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i="1" dirty="0" smtClean="0"/>
              <a:t>«История – смена жизненных циклов локальных цивилизаций и их самих»</a:t>
            </a:r>
            <a:endParaRPr lang="ru-RU" sz="2400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Развитие философии: иррационализм</a:t>
            </a:r>
            <a:endParaRPr lang="ru-RU" dirty="0"/>
          </a:p>
        </p:txBody>
      </p:sp>
      <p:pic>
        <p:nvPicPr>
          <p:cNvPr id="30722" name="Picture 2" descr="&amp;Zcy;. &amp;Fcy;&amp;rcy;&amp;iecy;&amp;jcy;&amp;d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00100" y="1571612"/>
            <a:ext cx="2714644" cy="38986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786182" y="1643050"/>
            <a:ext cx="45005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З. Фрейд (1856–1939 гг.), Австрия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857620" y="2786058"/>
            <a:ext cx="3857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«Поведение человека определяется сексуальным инстинктом, вытесненным в подсознание»</a:t>
            </a:r>
            <a:endParaRPr lang="ru-RU" sz="2400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Развитие философии: иррационализм</a:t>
            </a:r>
            <a:endParaRPr lang="ru-RU" dirty="0"/>
          </a:p>
        </p:txBody>
      </p:sp>
      <p:pic>
        <p:nvPicPr>
          <p:cNvPr id="31746" name="Picture 2" descr="&amp;Kcy;. &amp;YUcy;&amp;ncy;&amp;g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00100" y="1714488"/>
            <a:ext cx="3071805" cy="3857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4143372" y="3000372"/>
            <a:ext cx="4000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«Поведение человека определяется архетипами (коллективным бессознательным)»</a:t>
            </a:r>
            <a:endParaRPr lang="ru-RU" sz="2400" i="1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214810" y="1785926"/>
            <a:ext cx="385765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К. Юнг (1875–1961 гг.), Швейцария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7032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Развитие философии: иррационализм</a:t>
            </a:r>
            <a:endParaRPr lang="ru-RU" dirty="0"/>
          </a:p>
        </p:txBody>
      </p:sp>
      <p:pic>
        <p:nvPicPr>
          <p:cNvPr id="32770" name="Picture 2" descr="RUSSIA.RU - &amp;Bcy;&amp;lcy;&amp;ocy;&amp;gcy;&amp;icy; - &amp;Rcy;&amp;ocy;&amp;mcy;&amp;acy;&amp;ncy; &amp;YUcy;&amp;rcy;&amp;softcy;&amp;iecy;&amp;vcy;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62" y="1941822"/>
            <a:ext cx="3000395" cy="3682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429124" y="2000240"/>
            <a:ext cx="409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Клод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Леви-Стросс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(1908 - 2009 гг.),</a:t>
            </a:r>
          </a:p>
          <a:p>
            <a:r>
              <a:rPr lang="ru-RU" b="1" dirty="0" smtClean="0">
                <a:latin typeface="Arial" pitchFamily="34" charset="0"/>
                <a:cs typeface="Arial" pitchFamily="34" charset="0"/>
              </a:rPr>
              <a:t>Франция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3500438"/>
            <a:ext cx="4412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/>
              <a:t>«Человек создал мир символов, </a:t>
            </a:r>
          </a:p>
          <a:p>
            <a:r>
              <a:rPr lang="ru-RU" sz="2400" i="1" dirty="0" smtClean="0"/>
              <a:t>выражающих бессознательные</a:t>
            </a:r>
          </a:p>
          <a:p>
            <a:r>
              <a:rPr lang="ru-RU" sz="2400" i="1" dirty="0" smtClean="0"/>
              <a:t>начала разума»</a:t>
            </a:r>
            <a:endParaRPr lang="ru-RU" sz="2400" i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ерево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2">
      <a:majorFont>
        <a:latin typeface="Monotype Corsiva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255</TotalTime>
  <Words>856</Words>
  <Application>Microsoft Office PowerPoint</Application>
  <PresentationFormat>Экран (4:3)</PresentationFormat>
  <Paragraphs>135</Paragraphs>
  <Slides>36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дерево</vt:lpstr>
      <vt:lpstr>Духовная жизнь и развитие мировой культуры  в первой половине XX века</vt:lpstr>
      <vt:lpstr>Слайд 2</vt:lpstr>
      <vt:lpstr>Осмысление истории</vt:lpstr>
      <vt:lpstr>Осмысление истории</vt:lpstr>
      <vt:lpstr>Осмысление истории</vt:lpstr>
      <vt:lpstr>Осмысление истории</vt:lpstr>
      <vt:lpstr>Развитие философии: иррационализм</vt:lpstr>
      <vt:lpstr>Развитие философии: иррационализм</vt:lpstr>
      <vt:lpstr>Развитие философии: иррационализм</vt:lpstr>
      <vt:lpstr>Развитие философии: рационализм</vt:lpstr>
      <vt:lpstr>Живопись: импрессионизм</vt:lpstr>
      <vt:lpstr>Живопись: постимпрессионизм</vt:lpstr>
      <vt:lpstr>Живопись: модерн</vt:lpstr>
      <vt:lpstr>Живопись: модернизм (примитивизм)</vt:lpstr>
      <vt:lpstr>Живопись: модернизм (кубизм)</vt:lpstr>
      <vt:lpstr>Живопись: модернизм (футуризм)</vt:lpstr>
      <vt:lpstr>Живопись: модернизм (абстракционизм)</vt:lpstr>
      <vt:lpstr>Живопись: модернизм (абстракционизм)</vt:lpstr>
      <vt:lpstr>Живопись: модернизм (абстракционизм)</vt:lpstr>
      <vt:lpstr>Живопись: модернизм (дадаизм)</vt:lpstr>
      <vt:lpstr>Живопись: модернизм (дадаизм)</vt:lpstr>
      <vt:lpstr>Живопись: модернизм (экспрессионизм)</vt:lpstr>
      <vt:lpstr>Живопись: модернизм (сюрреализм)</vt:lpstr>
      <vt:lpstr>Архитектура: модерн</vt:lpstr>
      <vt:lpstr>Архитектура: конструктивизм</vt:lpstr>
      <vt:lpstr>Искусство плаката</vt:lpstr>
      <vt:lpstr>Карикатура</vt:lpstr>
      <vt:lpstr>Литература: романтизм</vt:lpstr>
      <vt:lpstr>Литература: критический реализм (психологический реализм)</vt:lpstr>
      <vt:lpstr>Литература: критический реализм (интеллектуальный реализм)</vt:lpstr>
      <vt:lpstr>Литература: модернизм (авангардизм)</vt:lpstr>
      <vt:lpstr>Литература: модернизм (экзистенциализм)</vt:lpstr>
      <vt:lpstr>Литература: социальная антиутопия</vt:lpstr>
      <vt:lpstr>Литература: социалистический реализм</vt:lpstr>
      <vt:lpstr>Музыка и театр</vt:lpstr>
      <vt:lpstr>Киноискусство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Духовная жизнь и развитие мировой культуры  в первой половине XX века</dc:title>
  <dc:creator>User</dc:creator>
  <cp:lastModifiedBy>User</cp:lastModifiedBy>
  <cp:revision>24</cp:revision>
  <dcterms:created xsi:type="dcterms:W3CDTF">2014-10-14T15:26:39Z</dcterms:created>
  <dcterms:modified xsi:type="dcterms:W3CDTF">2014-12-28T16:59:44Z</dcterms:modified>
</cp:coreProperties>
</file>