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74" r:id="rId7"/>
    <p:sldId id="260" r:id="rId8"/>
    <p:sldId id="261" r:id="rId9"/>
    <p:sldId id="267" r:id="rId10"/>
    <p:sldId id="268" r:id="rId11"/>
    <p:sldId id="269" r:id="rId12"/>
    <p:sldId id="262" r:id="rId13"/>
    <p:sldId id="263" r:id="rId14"/>
    <p:sldId id="270" r:id="rId15"/>
    <p:sldId id="271" r:id="rId16"/>
    <p:sldId id="272" r:id="rId17"/>
    <p:sldId id="265" r:id="rId18"/>
    <p:sldId id="264" r:id="rId19"/>
    <p:sldId id="282" r:id="rId20"/>
    <p:sldId id="281" r:id="rId21"/>
    <p:sldId id="276" r:id="rId22"/>
    <p:sldId id="280" r:id="rId23"/>
    <p:sldId id="277" r:id="rId24"/>
    <p:sldId id="275" r:id="rId25"/>
    <p:sldId id="278" r:id="rId26"/>
    <p:sldId id="273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>
      <p:cViewPr varScale="1">
        <p:scale>
          <a:sx n="87" d="100"/>
          <a:sy n="87" d="100"/>
        </p:scale>
        <p:origin x="-14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6063-8519-46AF-992A-5EEFFEB21E02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240076-7C64-42EA-B886-021E545CD1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6063-8519-46AF-992A-5EEFFEB21E02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0076-7C64-42EA-B886-021E545CD1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6063-8519-46AF-992A-5EEFFEB21E02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0076-7C64-42EA-B886-021E545CD1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6063-8519-46AF-992A-5EEFFEB21E02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0076-7C64-42EA-B886-021E545CD1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6063-8519-46AF-992A-5EEFFEB21E02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0076-7C64-42EA-B886-021E545CD1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6063-8519-46AF-992A-5EEFFEB21E02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0076-7C64-42EA-B886-021E545CD1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6063-8519-46AF-992A-5EEFFEB21E02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0076-7C64-42EA-B886-021E545CD1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6063-8519-46AF-992A-5EEFFEB21E02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0076-7C64-42EA-B886-021E545CD1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6063-8519-46AF-992A-5EEFFEB21E02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0076-7C64-42EA-B886-021E545CD1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6063-8519-46AF-992A-5EEFFEB21E02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0076-7C64-42EA-B886-021E545CD1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6063-8519-46AF-992A-5EEFFEB21E02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0076-7C64-42EA-B886-021E545CD1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4356063-8519-46AF-992A-5EEFFEB21E02}" type="datetimeFigureOut">
              <a:rPr lang="ru-RU" smtClean="0"/>
              <a:pPr/>
              <a:t>30.11.2017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E240076-7C64-42EA-B886-021E545CD1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Искусство и духовная жизнь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7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"/>
            <a:ext cx="7315200" cy="980727"/>
          </a:xfrm>
        </p:spPr>
        <p:txBody>
          <a:bodyPr/>
          <a:lstStyle/>
          <a:p>
            <a:r>
              <a:rPr lang="ru-RU" dirty="0" smtClean="0"/>
              <a:t>Особенности искусства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 lnSpcReduction="10000"/>
          </a:bodyPr>
          <a:lstStyle/>
          <a:p>
            <a:r>
              <a:rPr lang="ru-RU" sz="3200" dirty="0" smtClean="0"/>
              <a:t>Чувственное восприятие окружающего мира</a:t>
            </a:r>
          </a:p>
          <a:p>
            <a:endParaRPr lang="ru-RU" sz="3200" dirty="0" smtClean="0"/>
          </a:p>
          <a:p>
            <a:r>
              <a:rPr lang="ru-RU" sz="3200" dirty="0" smtClean="0"/>
              <a:t>Субъективно</a:t>
            </a:r>
          </a:p>
          <a:p>
            <a:r>
              <a:rPr lang="ru-RU" sz="3200" dirty="0" smtClean="0"/>
              <a:t> </a:t>
            </a:r>
          </a:p>
          <a:p>
            <a:r>
              <a:rPr lang="ru-RU" sz="3200" dirty="0" smtClean="0"/>
              <a:t>Образно (</a:t>
            </a:r>
            <a:r>
              <a:rPr lang="en-US" sz="3200" dirty="0" smtClean="0"/>
              <a:t>co</a:t>
            </a:r>
            <a:r>
              <a:rPr lang="ru-RU" sz="3200" dirty="0" smtClean="0"/>
              <a:t>здание художественного образа )</a:t>
            </a:r>
          </a:p>
          <a:p>
            <a:endParaRPr lang="ru-RU" sz="3200" dirty="0" smtClean="0"/>
          </a:p>
          <a:p>
            <a:r>
              <a:rPr lang="ru-RU" sz="3200" dirty="0" smtClean="0"/>
              <a:t>Искусство проявляет себя в законченных авторских произведениях</a:t>
            </a:r>
          </a:p>
          <a:p>
            <a:endParaRPr lang="ru-RU" sz="3200" dirty="0" smtClean="0"/>
          </a:p>
          <a:p>
            <a:r>
              <a:rPr lang="ru-RU" sz="3200" dirty="0" smtClean="0"/>
              <a:t>Индивидуально создание произведений искусства, индивидуально и их </a:t>
            </a:r>
            <a:r>
              <a:rPr lang="ru-RU" sz="3200" dirty="0" err="1" smtClean="0"/>
              <a:t>вocприятие</a:t>
            </a:r>
            <a:endParaRPr lang="ru-RU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"/>
            <a:ext cx="7315200" cy="1340767"/>
          </a:xfrm>
        </p:spPr>
        <p:txBody>
          <a:bodyPr/>
          <a:lstStyle/>
          <a:p>
            <a:r>
              <a:rPr lang="ru-RU" dirty="0" smtClean="0"/>
              <a:t>Особенности искусства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0769"/>
            <a:ext cx="9144000" cy="551723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 искусстве не существует поступательного развития</a:t>
            </a:r>
          </a:p>
          <a:p>
            <a:endParaRPr lang="ru-RU" sz="2800" dirty="0" smtClean="0"/>
          </a:p>
          <a:p>
            <a:r>
              <a:rPr lang="ru-RU" sz="2800" dirty="0" smtClean="0"/>
              <a:t>Художественные шедевры остаются неподвластными времени, сохраняют свою ценность </a:t>
            </a:r>
          </a:p>
          <a:p>
            <a:endParaRPr lang="ru-RU" sz="2800" dirty="0" smtClean="0"/>
          </a:p>
          <a:p>
            <a:r>
              <a:rPr lang="ru-RU" sz="2800" dirty="0" smtClean="0"/>
              <a:t>Не зависит от опытного знания и материальных потребностей общества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14400" y="116633"/>
            <a:ext cx="7315200" cy="1368151"/>
          </a:xfrm>
        </p:spPr>
        <p:txBody>
          <a:bodyPr/>
          <a:lstStyle/>
          <a:p>
            <a:r>
              <a:rPr lang="ru-RU" dirty="0" smtClean="0"/>
              <a:t>Форма бытия искусства-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1628801"/>
            <a:ext cx="9144000" cy="4680560"/>
          </a:xfrm>
        </p:spPr>
        <p:txBody>
          <a:bodyPr>
            <a:normAutofit/>
          </a:bodyPr>
          <a:lstStyle/>
          <a:p>
            <a:r>
              <a:rPr lang="ru-RU" sz="3200" dirty="0"/>
              <a:t> </a:t>
            </a:r>
            <a:r>
              <a:rPr lang="ru-RU" sz="3200" dirty="0" smtClean="0">
                <a:solidFill>
                  <a:schemeClr val="tx2"/>
                </a:solidFill>
              </a:rPr>
              <a:t>художественное произведение </a:t>
            </a:r>
            <a:r>
              <a:rPr lang="ru-RU" sz="3200" dirty="0" smtClean="0"/>
              <a:t>, имеющее видовую и жанровую определенность и осуществляется в виде материального предмета-знака , который передает людям художественную концепцию , обладающую эстетической ценностью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2278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71600" y="188640"/>
            <a:ext cx="7315200" cy="720081"/>
          </a:xfrm>
        </p:spPr>
        <p:txBody>
          <a:bodyPr>
            <a:normAutofit/>
          </a:bodyPr>
          <a:lstStyle/>
          <a:p>
            <a:r>
              <a:rPr lang="ru-RU" dirty="0" smtClean="0"/>
              <a:t>      Виды искусства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5904655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83768" y="1268760"/>
            <a:ext cx="25922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архитектура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9772" y="2042501"/>
            <a:ext cx="2520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живопись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84268" y="2843373"/>
            <a:ext cx="2520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театр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84267" y="3617350"/>
            <a:ext cx="25202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музыка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70874" y="4365104"/>
            <a:ext cx="2520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литература</a:t>
            </a:r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724128" y="1268760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скульптура</a:t>
            </a:r>
            <a:endParaRPr lang="ru-RU" sz="2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724128" y="2042502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фотоискусство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724128" y="2827022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балет</a:t>
            </a:r>
            <a:endParaRPr lang="ru-RU" sz="2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724128" y="3617350"/>
            <a:ext cx="24482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эстрада</a:t>
            </a:r>
            <a:endParaRPr 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724128" y="4411906"/>
            <a:ext cx="25922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кино</a:t>
            </a:r>
            <a:endParaRPr lang="ru-RU" sz="2800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5436096" y="908720"/>
            <a:ext cx="0" cy="378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endCxn id="9" idx="1"/>
          </p:cNvCxnSpPr>
          <p:nvPr/>
        </p:nvCxnSpPr>
        <p:spPr>
          <a:xfrm>
            <a:off x="5104547" y="1592796"/>
            <a:ext cx="61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104547" y="2276872"/>
            <a:ext cx="61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67544" y="2042502"/>
            <a:ext cx="1584176" cy="5224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жанры</a:t>
            </a:r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V="1">
            <a:off x="2051720" y="2276872"/>
            <a:ext cx="468052" cy="26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endCxn id="11" idx="1"/>
          </p:cNvCxnSpPr>
          <p:nvPr/>
        </p:nvCxnSpPr>
        <p:spPr>
          <a:xfrm>
            <a:off x="5076056" y="315105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2" idx="1"/>
          </p:cNvCxnSpPr>
          <p:nvPr/>
        </p:nvCxnSpPr>
        <p:spPr>
          <a:xfrm>
            <a:off x="5104547" y="3905382"/>
            <a:ext cx="61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5104547" y="4689140"/>
            <a:ext cx="61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2584268" y="5157192"/>
            <a:ext cx="252028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д</a:t>
            </a:r>
            <a:r>
              <a:rPr lang="ru-RU" sz="2800" dirty="0" smtClean="0"/>
              <a:t>екоративно-прикладное </a:t>
            </a:r>
            <a:endParaRPr lang="ru-RU" sz="28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5724128" y="5301208"/>
            <a:ext cx="25922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цирк</a:t>
            </a:r>
            <a:endParaRPr lang="ru-RU" sz="28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467544" y="2798930"/>
            <a:ext cx="1818202" cy="25022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Портрет</a:t>
            </a:r>
          </a:p>
          <a:p>
            <a:pPr algn="ctr"/>
            <a:r>
              <a:rPr lang="ru-RU" dirty="0" smtClean="0"/>
              <a:t>Натюрморт</a:t>
            </a:r>
          </a:p>
          <a:p>
            <a:pPr algn="ctr"/>
            <a:r>
              <a:rPr lang="ru-RU" dirty="0" smtClean="0"/>
              <a:t>Пейзаж</a:t>
            </a:r>
          </a:p>
          <a:p>
            <a:pPr algn="ctr"/>
            <a:r>
              <a:rPr lang="ru-RU" dirty="0" smtClean="0"/>
              <a:t>Бытовой жанр</a:t>
            </a:r>
          </a:p>
          <a:p>
            <a:pPr algn="ctr"/>
            <a:r>
              <a:rPr lang="ru-RU" dirty="0" smtClean="0"/>
              <a:t>Анималистический жанр</a:t>
            </a:r>
          </a:p>
          <a:p>
            <a:pPr algn="ctr"/>
            <a:r>
              <a:rPr lang="ru-RU" dirty="0" smtClean="0"/>
              <a:t>Исторический жанр</a:t>
            </a:r>
            <a:endParaRPr lang="ru-RU" dirty="0"/>
          </a:p>
        </p:txBody>
      </p:sp>
      <p:cxnSp>
        <p:nvCxnSpPr>
          <p:cNvPr id="33" name="Прямая соединительная линия 32"/>
          <p:cNvCxnSpPr>
            <a:stCxn id="20" idx="2"/>
            <a:endCxn id="31" idx="0"/>
          </p:cNvCxnSpPr>
          <p:nvPr/>
        </p:nvCxnSpPr>
        <p:spPr>
          <a:xfrm>
            <a:off x="1259632" y="2564904"/>
            <a:ext cx="117013" cy="23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0" y="6021288"/>
            <a:ext cx="9144000" cy="83671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В основе различия-средства и способы  выражения художественного образа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496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"/>
            <a:ext cx="7315200" cy="1628799"/>
          </a:xfrm>
        </p:spPr>
        <p:txBody>
          <a:bodyPr>
            <a:normAutofit/>
          </a:bodyPr>
          <a:lstStyle/>
          <a:p>
            <a:r>
              <a:rPr lang="ru-RU" dirty="0" smtClean="0"/>
              <a:t>Жанр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700809"/>
            <a:ext cx="7315200" cy="4608552"/>
          </a:xfrm>
        </p:spPr>
        <p:txBody>
          <a:bodyPr>
            <a:normAutofit lnSpcReduction="10000"/>
          </a:bodyPr>
          <a:lstStyle/>
          <a:p>
            <a:r>
              <a:rPr lang="ru-RU" sz="3200" dirty="0" smtClean="0"/>
              <a:t> (от фр. </a:t>
            </a:r>
            <a:r>
              <a:rPr lang="fr-FR" sz="3200" i="1" dirty="0" smtClean="0"/>
              <a:t>genre</a:t>
            </a:r>
            <a:r>
              <a:rPr lang="ru-RU" sz="3200" dirty="0" smtClean="0"/>
              <a:t> — род) — общее понятие, отражающее наиболее существенные свойства и связи явлений мира искусства, совокупность формальных и содержательных особенностей произведения.</a:t>
            </a:r>
          </a:p>
          <a:p>
            <a:r>
              <a:rPr lang="ru-RU" sz="3200" dirty="0" smtClean="0"/>
              <a:t> В  литературе: </a:t>
            </a:r>
            <a:r>
              <a:rPr lang="ru-RU" sz="3200" dirty="0" err="1" smtClean="0"/>
              <a:t>ода,баллада,трагедия,комедия,роман,поэма</a:t>
            </a:r>
            <a:r>
              <a:rPr lang="ru-RU" sz="3200" dirty="0" smtClean="0"/>
              <a:t> и др.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"/>
            <a:ext cx="7315200" cy="1268759"/>
          </a:xfrm>
        </p:spPr>
        <p:txBody>
          <a:bodyPr/>
          <a:lstStyle/>
          <a:p>
            <a:r>
              <a:rPr lang="ru-RU" b="1" dirty="0" smtClean="0"/>
              <a:t>Стиль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68760"/>
            <a:ext cx="7315200" cy="5184575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совокупность признаков, характеризующих искусство определённого времени, направления или индивидуальную манеру художника </a:t>
            </a:r>
          </a:p>
          <a:p>
            <a:r>
              <a:rPr lang="ru-RU" sz="3600" dirty="0" smtClean="0"/>
              <a:t>Пример: барокко , классицизм , романтизм, реализм и др.</a:t>
            </a:r>
          </a:p>
          <a:p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Составьте схему классификации видов искусства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Стр.118</a:t>
            </a:r>
            <a:endParaRPr lang="ru-RU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14400" y="116633"/>
            <a:ext cx="7315200" cy="43204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   Функции искусства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104122"/>
              </p:ext>
            </p:extLst>
          </p:nvPr>
        </p:nvGraphicFramePr>
        <p:xfrm>
          <a:off x="179512" y="692696"/>
          <a:ext cx="8712968" cy="6048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743"/>
                <a:gridCol w="6211225"/>
              </a:tblGrid>
              <a:tr h="472578"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Содержание</a:t>
                      </a:r>
                      <a:endParaRPr lang="ru-RU" dirty="0"/>
                    </a:p>
                  </a:txBody>
                  <a:tcPr/>
                </a:tc>
              </a:tr>
              <a:tr h="796585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Общественно-преобразующая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Идейно-эстетическое воздействие</a:t>
                      </a:r>
                      <a:r>
                        <a:rPr lang="ru-RU" sz="2000" baseline="0" dirty="0" smtClean="0"/>
                        <a:t> на людей для преобразования общества</a:t>
                      </a:r>
                      <a:endParaRPr lang="ru-RU" sz="2000" dirty="0"/>
                    </a:p>
                  </a:txBody>
                  <a:tcPr/>
                </a:tc>
              </a:tr>
              <a:tr h="796585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Художественно-концептуальная 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Анализ состояния окружающего мира</a:t>
                      </a:r>
                      <a:endParaRPr lang="ru-RU" sz="2000" dirty="0"/>
                    </a:p>
                  </a:txBody>
                  <a:tcPr/>
                </a:tc>
              </a:tr>
              <a:tr h="796585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Воспитательная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Формирует личность, чувства и мысли людей</a:t>
                      </a:r>
                      <a:endParaRPr lang="ru-RU" sz="2000" dirty="0"/>
                    </a:p>
                  </a:txBody>
                  <a:tcPr/>
                </a:tc>
              </a:tr>
              <a:tr h="796585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Эстетическая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Формирует эстетические вкусы т потребности</a:t>
                      </a:r>
                      <a:endParaRPr lang="ru-RU" sz="2000" dirty="0"/>
                    </a:p>
                  </a:txBody>
                  <a:tcPr/>
                </a:tc>
              </a:tr>
              <a:tr h="796585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Утешительно-компенсаторная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Гармонизирует душу, сохраняет и восстанавливает психическое развитие человека</a:t>
                      </a:r>
                      <a:endParaRPr lang="ru-RU" sz="2000" dirty="0"/>
                    </a:p>
                  </a:txBody>
                  <a:tcPr/>
                </a:tc>
              </a:tr>
              <a:tr h="796585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Предвосхищения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Предвосхищает будущее</a:t>
                      </a:r>
                      <a:endParaRPr lang="ru-RU" sz="2000" dirty="0"/>
                    </a:p>
                  </a:txBody>
                  <a:tcPr/>
                </a:tc>
              </a:tr>
              <a:tr h="796585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Внушающая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Воздействует на подсознание </a:t>
                      </a:r>
                      <a:r>
                        <a:rPr lang="ru-RU" sz="2000" dirty="0" err="1" smtClean="0"/>
                        <a:t>людей,психику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1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14400" y="116633"/>
            <a:ext cx="7315200" cy="108011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Вывод: специфика искусства проявляется в следующем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999818"/>
              </p:ext>
            </p:extLst>
          </p:nvPr>
        </p:nvGraphicFramePr>
        <p:xfrm>
          <a:off x="467543" y="1556792"/>
          <a:ext cx="7690050" cy="482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1"/>
                <a:gridCol w="2966459"/>
                <a:gridCol w="2563350"/>
              </a:tblGrid>
              <a:tr h="4824536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Наглядно и образно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 </a:t>
                      </a:r>
                      <a:r>
                        <a:rPr lang="ru-RU" sz="2400" dirty="0" smtClean="0"/>
                        <a:t>Специфические</a:t>
                      </a:r>
                      <a:r>
                        <a:rPr lang="ru-RU" sz="2400" baseline="0" dirty="0" smtClean="0"/>
                        <a:t> средства и </a:t>
                      </a:r>
                      <a:r>
                        <a:rPr lang="ru-RU" sz="2400" dirty="0" smtClean="0"/>
                        <a:t>способы воспроизведения окружающей среды и создание художественных</a:t>
                      </a:r>
                      <a:r>
                        <a:rPr lang="ru-RU" sz="2400" baseline="0" dirty="0" smtClean="0"/>
                        <a:t> образов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Большая роль в познании</a:t>
                      </a:r>
                      <a:r>
                        <a:rPr lang="ru-RU" sz="2800" baseline="0" dirty="0" smtClean="0"/>
                        <a:t> </a:t>
                      </a:r>
                      <a:r>
                        <a:rPr lang="ru-RU" sz="2800" dirty="0" smtClean="0"/>
                        <a:t>воображения и фантазии познающего субъекта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0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9"/>
            <a:ext cx="9144000" cy="136815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Проанализируйте  последующие картины и стихотворения ,опираясь на вопросы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22919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1.Докажите,что это произведения искусства</a:t>
            </a:r>
          </a:p>
          <a:p>
            <a:r>
              <a:rPr lang="ru-RU" sz="4000" dirty="0" smtClean="0"/>
              <a:t>2.Какие характерные черты искусства проявлены в данных произведениях</a:t>
            </a:r>
          </a:p>
          <a:p>
            <a:r>
              <a:rPr lang="ru-RU" sz="4000" dirty="0" smtClean="0"/>
              <a:t>3.Обозначьте художественные образы и их содержание</a:t>
            </a:r>
            <a:endParaRPr lang="ru-RU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14400" y="116633"/>
            <a:ext cx="7315200" cy="1368152"/>
          </a:xfrm>
        </p:spPr>
        <p:txBody>
          <a:bodyPr/>
          <a:lstStyle/>
          <a:p>
            <a:r>
              <a:rPr lang="ru-RU" dirty="0" smtClean="0"/>
              <a:t>Искусство-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14400" y="1556793"/>
            <a:ext cx="7315200" cy="4752568"/>
          </a:xfrm>
        </p:spPr>
        <p:txBody>
          <a:bodyPr/>
          <a:lstStyle/>
          <a:p>
            <a:r>
              <a:rPr lang="ru-RU" sz="3200" dirty="0" smtClean="0"/>
              <a:t>Особая форма общественного сознания</a:t>
            </a:r>
          </a:p>
          <a:p>
            <a:r>
              <a:rPr lang="ru-RU" sz="3600" dirty="0" smtClean="0">
                <a:solidFill>
                  <a:srgbClr val="FFFF00"/>
                </a:solidFill>
              </a:rPr>
              <a:t>Практическая деятельность человека ,направленная на освоение и создание эстетических ценностей</a:t>
            </a:r>
          </a:p>
          <a:p>
            <a:r>
              <a:rPr lang="ru-RU" sz="3600" dirty="0" smtClean="0"/>
              <a:t>Выражает эстетическое отношение </a:t>
            </a:r>
            <a:r>
              <a:rPr lang="ru-RU" sz="3600" dirty="0"/>
              <a:t>человека к миру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75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652120" y="980729"/>
            <a:ext cx="3491880" cy="5328632"/>
          </a:xfrm>
        </p:spPr>
        <p:txBody>
          <a:bodyPr/>
          <a:lstStyle/>
          <a:p>
            <a:r>
              <a:rPr lang="ru-RU" dirty="0" smtClean="0"/>
              <a:t>Классицизм </a:t>
            </a:r>
          </a:p>
          <a:p>
            <a:r>
              <a:rPr lang="ru-RU" dirty="0" err="1" smtClean="0"/>
              <a:t>Боровиковский</a:t>
            </a:r>
            <a:endParaRPr lang="ru-RU" dirty="0" smtClean="0"/>
          </a:p>
          <a:p>
            <a:r>
              <a:rPr lang="ru-RU" dirty="0" smtClean="0"/>
              <a:t>Портрет Державина</a:t>
            </a:r>
            <a:endParaRPr lang="ru-RU" dirty="0"/>
          </a:p>
        </p:txBody>
      </p:sp>
      <p:pic>
        <p:nvPicPr>
          <p:cNvPr id="5122" name="Picture 2" descr="C:\Users\вика\Pictures\портрет державина боровиковски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50" y="0"/>
            <a:ext cx="5457825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"/>
            <a:ext cx="7315200" cy="980727"/>
          </a:xfrm>
        </p:spPr>
        <p:txBody>
          <a:bodyPr/>
          <a:lstStyle/>
          <a:p>
            <a:r>
              <a:rPr lang="ru-RU" dirty="0" smtClean="0"/>
              <a:t>Ломоносов М.В. (Классицизм)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8676456" cy="5877271"/>
          </a:xfrm>
        </p:spPr>
        <p:txBody>
          <a:bodyPr>
            <a:normAutofit fontScale="92500" lnSpcReduction="20000"/>
          </a:bodyPr>
          <a:lstStyle/>
          <a:p>
            <a:pPr fontAlgn="t"/>
            <a:r>
              <a:rPr lang="ru-RU" b="1" dirty="0" smtClean="0"/>
              <a:t>Вечернее размышление о божием величестве...</a:t>
            </a:r>
          </a:p>
          <a:p>
            <a:pPr>
              <a:buNone/>
            </a:pPr>
            <a:r>
              <a:rPr lang="ru-RU" sz="3200" dirty="0" smtClean="0"/>
              <a:t>  Лице свое скрывает день;</a:t>
            </a:r>
          </a:p>
          <a:p>
            <a:pPr>
              <a:buNone/>
            </a:pPr>
            <a:r>
              <a:rPr lang="ru-RU" sz="3200" dirty="0" smtClean="0"/>
              <a:t> Поля покрыла мрачна ночь;</a:t>
            </a:r>
          </a:p>
          <a:p>
            <a:pPr>
              <a:buNone/>
            </a:pPr>
            <a:r>
              <a:rPr lang="ru-RU" sz="3200" dirty="0" smtClean="0"/>
              <a:t> Взошла на горы черна тень;</a:t>
            </a:r>
          </a:p>
          <a:p>
            <a:pPr>
              <a:buNone/>
            </a:pPr>
            <a:r>
              <a:rPr lang="ru-RU" sz="3200" dirty="0" smtClean="0"/>
              <a:t> Лучи от нас склонились прочь; </a:t>
            </a:r>
          </a:p>
          <a:p>
            <a:pPr>
              <a:buNone/>
            </a:pPr>
            <a:r>
              <a:rPr lang="ru-RU" sz="3200" dirty="0" smtClean="0"/>
              <a:t>Открылась бездна звезд полна; </a:t>
            </a:r>
          </a:p>
          <a:p>
            <a:pPr>
              <a:buNone/>
            </a:pPr>
            <a:r>
              <a:rPr lang="ru-RU" sz="3200" dirty="0" smtClean="0"/>
              <a:t>  Звездам числа нет, бездне дна.</a:t>
            </a:r>
          </a:p>
          <a:p>
            <a:pPr>
              <a:buNone/>
            </a:pPr>
            <a:r>
              <a:rPr lang="ru-RU" sz="3200" dirty="0" smtClean="0"/>
              <a:t> Песчинка как в морских волнах,</a:t>
            </a:r>
          </a:p>
          <a:p>
            <a:pPr>
              <a:buNone/>
            </a:pPr>
            <a:r>
              <a:rPr lang="ru-RU" sz="3200" dirty="0" smtClean="0"/>
              <a:t> Как мала искра в вечном льде,</a:t>
            </a:r>
          </a:p>
          <a:p>
            <a:pPr>
              <a:buNone/>
            </a:pPr>
            <a:r>
              <a:rPr lang="ru-RU" sz="3200" dirty="0" smtClean="0"/>
              <a:t> Как в сильном вихре тонкий прах, </a:t>
            </a:r>
          </a:p>
          <a:p>
            <a:pPr>
              <a:buNone/>
            </a:pPr>
            <a:r>
              <a:rPr lang="ru-RU" sz="3200" dirty="0" smtClean="0"/>
              <a:t>В свирепом как перо огне,</a:t>
            </a:r>
          </a:p>
          <a:p>
            <a:pPr>
              <a:buNone/>
            </a:pPr>
            <a:r>
              <a:rPr lang="ru-RU" sz="3200" dirty="0" smtClean="0"/>
              <a:t> Так я, в сей бездне углублен,</a:t>
            </a:r>
          </a:p>
          <a:p>
            <a:pPr>
              <a:buNone/>
            </a:pPr>
            <a:r>
              <a:rPr lang="ru-RU" sz="3200" dirty="0" smtClean="0"/>
              <a:t> Теряюсь, </a:t>
            </a:r>
            <a:r>
              <a:rPr lang="ru-RU" sz="3200" dirty="0" err="1" smtClean="0"/>
              <a:t>мысльми</a:t>
            </a:r>
            <a:r>
              <a:rPr lang="ru-RU" sz="3200" dirty="0" smtClean="0"/>
              <a:t> утомлен! </a:t>
            </a:r>
            <a:endParaRPr lang="ru-RU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вика\Documents\репи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144000" cy="6237312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395536" y="332656"/>
            <a:ext cx="532859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РЕПИН «БУРЛАКИ НА ВОЛГЕ» Р(РЕАЛИЗМ)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5661248"/>
            <a:ext cx="7762056" cy="1196752"/>
          </a:xfrm>
        </p:spPr>
        <p:txBody>
          <a:bodyPr>
            <a:noAutofit/>
          </a:bodyPr>
          <a:lstStyle/>
          <a:p>
            <a:pPr marL="1874520" lvl="8" indent="0">
              <a:buNone/>
            </a:pPr>
            <a:r>
              <a:rPr lang="ru-RU" sz="2800" dirty="0" smtClean="0"/>
              <a:t>Клод МОНЕ. «Впечатление . Восход солнца ». Импрессионизм</a:t>
            </a:r>
            <a:endParaRPr lang="ru-RU" sz="2800" dirty="0"/>
          </a:p>
        </p:txBody>
      </p:sp>
      <p:pic>
        <p:nvPicPr>
          <p:cNvPr id="3074" name="Picture 2" descr="C:\Users\вика\Pictures\моне впечатление восход солнц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6240809" cy="46358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"/>
            <a:ext cx="7315200" cy="908720"/>
          </a:xfrm>
        </p:spPr>
        <p:txBody>
          <a:bodyPr/>
          <a:lstStyle/>
          <a:p>
            <a:r>
              <a:rPr lang="ru-RU" dirty="0" err="1" smtClean="0"/>
              <a:t>К.Бальмонт.Импрессионизм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836712"/>
            <a:ext cx="7618040" cy="602128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Солнце пахнет травами,</a:t>
            </a:r>
            <a:br>
              <a:rPr lang="ru-RU" sz="2400" dirty="0" smtClean="0"/>
            </a:br>
            <a:r>
              <a:rPr lang="ru-RU" sz="2400" dirty="0" smtClean="0"/>
              <a:t>Свежими купавами,</a:t>
            </a:r>
            <a:br>
              <a:rPr lang="ru-RU" sz="2400" dirty="0" smtClean="0"/>
            </a:br>
            <a:r>
              <a:rPr lang="ru-RU" sz="2400" dirty="0" smtClean="0"/>
              <a:t>Пробужденною весной,</a:t>
            </a:r>
            <a:br>
              <a:rPr lang="ru-RU" sz="2400" dirty="0" smtClean="0"/>
            </a:br>
            <a:r>
              <a:rPr lang="ru-RU" sz="2400" dirty="0" smtClean="0"/>
              <a:t>И смолистою сосной.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err="1" smtClean="0"/>
              <a:t>Нежно-светлоткаными</a:t>
            </a:r>
            <a:r>
              <a:rPr lang="ru-RU" sz="2400" dirty="0" smtClean="0"/>
              <a:t>,</a:t>
            </a:r>
            <a:br>
              <a:rPr lang="ru-RU" sz="2400" dirty="0" smtClean="0"/>
            </a:br>
            <a:r>
              <a:rPr lang="ru-RU" sz="2400" dirty="0" smtClean="0"/>
              <a:t>Ландышами пьяными,</a:t>
            </a:r>
            <a:br>
              <a:rPr lang="ru-RU" sz="2400" dirty="0" smtClean="0"/>
            </a:br>
            <a:r>
              <a:rPr lang="ru-RU" sz="2400" dirty="0" smtClean="0"/>
              <a:t>Что победно расцвели</a:t>
            </a:r>
            <a:br>
              <a:rPr lang="ru-RU" sz="2400" dirty="0" smtClean="0"/>
            </a:br>
            <a:r>
              <a:rPr lang="ru-RU" sz="2400" dirty="0" smtClean="0"/>
              <a:t>В остром запахе земли.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Солнце светит звонами,</a:t>
            </a:r>
            <a:br>
              <a:rPr lang="ru-RU" sz="2400" dirty="0" smtClean="0"/>
            </a:br>
            <a:r>
              <a:rPr lang="ru-RU" sz="2400" dirty="0" smtClean="0"/>
              <a:t>Листьями зелеными,</a:t>
            </a:r>
            <a:br>
              <a:rPr lang="ru-RU" sz="2400" dirty="0" smtClean="0"/>
            </a:br>
            <a:r>
              <a:rPr lang="ru-RU" sz="2400" dirty="0" smtClean="0"/>
              <a:t>Дышит вешним пеньем птиц,</a:t>
            </a:r>
            <a:br>
              <a:rPr lang="ru-RU" sz="2400" dirty="0" smtClean="0"/>
            </a:br>
            <a:r>
              <a:rPr lang="ru-RU" sz="2400" dirty="0" smtClean="0"/>
              <a:t>Дышит смехом юных лиц.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C:\Users\вика\Pictures\подс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32656"/>
            <a:ext cx="4680520" cy="6219056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5004048" y="5589240"/>
            <a:ext cx="4139952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Винсент Ван </a:t>
            </a:r>
            <a:r>
              <a:rPr lang="ru-RU" sz="3600" dirty="0" err="1" smtClean="0"/>
              <a:t>Гог</a:t>
            </a:r>
            <a:r>
              <a:rPr lang="ru-RU" sz="3600" dirty="0" smtClean="0"/>
              <a:t>  «Подсолнухи</a:t>
            </a:r>
            <a:r>
              <a:rPr lang="ru-RU" dirty="0" smtClean="0"/>
              <a:t>»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620689"/>
            <a:ext cx="7315200" cy="1008112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628800"/>
            <a:ext cx="7315200" cy="522919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Подготовить сообщение об одном из направлений искусства</a:t>
            </a:r>
          </a:p>
          <a:p>
            <a:r>
              <a:rPr lang="ru-RU" sz="4000" dirty="0" smtClean="0"/>
              <a:t>Параграф </a:t>
            </a:r>
            <a:r>
              <a:rPr lang="ru-RU" sz="4000" dirty="0" smtClean="0"/>
              <a:t>11</a:t>
            </a:r>
            <a:endParaRPr lang="ru-RU" sz="4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14400" y="1"/>
            <a:ext cx="7315200" cy="1340767"/>
          </a:xfrm>
        </p:spPr>
        <p:txBody>
          <a:bodyPr/>
          <a:lstStyle/>
          <a:p>
            <a:r>
              <a:rPr lang="ru-RU" dirty="0" smtClean="0"/>
              <a:t>Искусство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340769"/>
            <a:ext cx="8820472" cy="4968592"/>
          </a:xfrm>
        </p:spPr>
        <p:txBody>
          <a:bodyPr>
            <a:normAutofit lnSpcReduction="10000"/>
          </a:bodyPr>
          <a:lstStyle/>
          <a:p>
            <a:r>
              <a:rPr lang="ru-RU" sz="3600" dirty="0" smtClean="0"/>
              <a:t>Создает особую реальность-художественную, в которой эстетическое отражение мира, как правило мало связано с утилитарными потребностями человека</a:t>
            </a:r>
          </a:p>
          <a:p>
            <a:r>
              <a:rPr lang="ru-RU" sz="3600" dirty="0" smtClean="0"/>
              <a:t>Форма художественного познания</a:t>
            </a:r>
          </a:p>
          <a:p>
            <a:r>
              <a:rPr lang="ru-RU" sz="3600" dirty="0" smtClean="0"/>
              <a:t>Человек с помощью искусства  пытается </a:t>
            </a:r>
            <a:r>
              <a:rPr lang="ru-RU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осмыслить , отразить , преобразовать окружающий мир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078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8640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Теории о происхождении искусства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555556"/>
              </p:ext>
            </p:extLst>
          </p:nvPr>
        </p:nvGraphicFramePr>
        <p:xfrm>
          <a:off x="0" y="1052736"/>
          <a:ext cx="9144000" cy="535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808"/>
                <a:gridCol w="1872208"/>
                <a:gridCol w="2081294"/>
                <a:gridCol w="2346690"/>
              </a:tblGrid>
              <a:tr h="792088">
                <a:tc>
                  <a:txBody>
                    <a:bodyPr/>
                    <a:lstStyle/>
                    <a:p>
                      <a:r>
                        <a:rPr lang="ru-RU" dirty="0" smtClean="0"/>
                        <a:t>Биологизаторская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Игровая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Магическая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Трудовая</a:t>
                      </a:r>
                      <a:endParaRPr lang="ru-RU" dirty="0"/>
                    </a:p>
                  </a:txBody>
                  <a:tcPr/>
                </a:tc>
              </a:tr>
              <a:tr h="4562087">
                <a:tc>
                  <a:txBody>
                    <a:bodyPr/>
                    <a:lstStyle/>
                    <a:p>
                      <a:r>
                        <a:rPr lang="ru-RU" dirty="0" smtClean="0"/>
                        <a:t>-из</a:t>
                      </a:r>
                      <a:r>
                        <a:rPr lang="ru-RU" baseline="0" dirty="0" smtClean="0"/>
                        <a:t> потребности привлечения внимания противоположного пола.</a:t>
                      </a:r>
                    </a:p>
                    <a:p>
                      <a:r>
                        <a:rPr lang="ru-RU" baseline="0" dirty="0" smtClean="0"/>
                        <a:t>-из душевного волнения, психики, находящейся в состоянии конфликта, в моменты преобразования и переключения энергии элементарных влечений на цели высокой творческой деятельности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-из потребности расходования человеком нерастраченной в трудовой</a:t>
                      </a:r>
                      <a:r>
                        <a:rPr lang="ru-RU" baseline="0" dirty="0" smtClean="0"/>
                        <a:t> деятельности  </a:t>
                      </a:r>
                      <a:r>
                        <a:rPr lang="ru-RU" dirty="0" smtClean="0"/>
                        <a:t>энергии,</a:t>
                      </a:r>
                    </a:p>
                    <a:p>
                      <a:r>
                        <a:rPr lang="ru-RU" dirty="0" smtClean="0"/>
                        <a:t>- из необходимости тренировки для усвоения социальных ролей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-форма</a:t>
                      </a:r>
                      <a:r>
                        <a:rPr lang="ru-RU" baseline="0" dirty="0" smtClean="0"/>
                        <a:t> различных видов магии, внедренной в повседневную деятельность (от первобытных времен)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-результат труда : полезные качества  произведенных предметов</a:t>
                      </a:r>
                      <a:r>
                        <a:rPr lang="ru-RU" baseline="0" dirty="0" smtClean="0"/>
                        <a:t> становятся объектом художественного наслаждения.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1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60649"/>
            <a:ext cx="7315200" cy="79208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052737"/>
            <a:ext cx="7315200" cy="525662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Искусство- «посредник того, чего нельзя высказать» (Гёте)</a:t>
            </a:r>
          </a:p>
          <a:p>
            <a:r>
              <a:rPr lang="ru-RU" sz="3200" dirty="0" smtClean="0"/>
              <a:t>Отражает чувственное восприятие окружающего мира</a:t>
            </a:r>
          </a:p>
          <a:p>
            <a:r>
              <a:rPr lang="ru-RU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Эстетика</a:t>
            </a:r>
            <a:r>
              <a:rPr lang="ru-RU" sz="3200" dirty="0" smtClean="0"/>
              <a:t> (от чувственный, чувствующий)-исследует сущность и формы прекрасного, общие законы искусства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Эстетическая культура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Умение воспринимать прекрасное</a:t>
            </a:r>
          </a:p>
          <a:p>
            <a:r>
              <a:rPr lang="ru-RU" sz="3600" dirty="0" smtClean="0"/>
              <a:t>Воспитывается в человеке</a:t>
            </a:r>
          </a:p>
          <a:p>
            <a:r>
              <a:rPr lang="ru-RU" sz="3600" dirty="0" smtClean="0"/>
              <a:t>Необходимый компонент развитой личности</a:t>
            </a:r>
            <a:endParaRPr lang="ru-RU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14400" y="188641"/>
            <a:ext cx="7315200" cy="93610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Взгляды на сущность искусства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804389"/>
              </p:ext>
            </p:extLst>
          </p:nvPr>
        </p:nvGraphicFramePr>
        <p:xfrm>
          <a:off x="755576" y="1125538"/>
          <a:ext cx="7474024" cy="345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012"/>
                <a:gridCol w="3737012"/>
              </a:tblGrid>
              <a:tr h="345559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Искусство-</a:t>
                      </a:r>
                      <a:r>
                        <a:rPr lang="ru-RU" sz="2800" dirty="0" smtClean="0">
                          <a:solidFill>
                            <a:schemeClr val="tx2"/>
                          </a:solidFill>
                        </a:rPr>
                        <a:t>подражание природе</a:t>
                      </a:r>
                      <a:r>
                        <a:rPr lang="ru-RU" sz="2800" dirty="0" smtClean="0"/>
                        <a:t>. Природа-лучший мастер форм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Искусство-</a:t>
                      </a:r>
                      <a:r>
                        <a:rPr lang="ru-RU" sz="2800" dirty="0" smtClean="0">
                          <a:solidFill>
                            <a:schemeClr val="tx2"/>
                          </a:solidFill>
                        </a:rPr>
                        <a:t>творческое самовыражение личности </a:t>
                      </a:r>
                      <a:r>
                        <a:rPr lang="ru-RU" sz="2800" dirty="0" smtClean="0"/>
                        <a:t>или знаково-символическая концепция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0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14400" y="188641"/>
            <a:ext cx="7315200" cy="10081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         Предмет искусства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14400" y="764705"/>
            <a:ext cx="7315200" cy="554465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Человек</a:t>
            </a:r>
          </a:p>
          <a:p>
            <a:r>
              <a:rPr lang="ru-RU" sz="3200" dirty="0" smtClean="0"/>
              <a:t>Его отношение с окружающим миром, другими индивидами</a:t>
            </a:r>
          </a:p>
          <a:p>
            <a:r>
              <a:rPr lang="ru-RU" sz="3200" dirty="0" smtClean="0"/>
              <a:t>Жизнь людей в определенных исторических условиях</a:t>
            </a:r>
            <a:endParaRPr lang="ru-RU" sz="3200" dirty="0"/>
          </a:p>
        </p:txBody>
      </p:sp>
      <p:sp>
        <p:nvSpPr>
          <p:cNvPr id="4" name="Стрелка вниз 3"/>
          <p:cNvSpPr/>
          <p:nvPr/>
        </p:nvSpPr>
        <p:spPr>
          <a:xfrm>
            <a:off x="3892134" y="3390792"/>
            <a:ext cx="648072" cy="61212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475656" y="4077072"/>
            <a:ext cx="5760640" cy="6840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Художественные образы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4751330"/>
            <a:ext cx="3672408" cy="837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Результат вымысла</a:t>
            </a: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16016" y="4761148"/>
            <a:ext cx="3888432" cy="82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Отражение действительности</a:t>
            </a:r>
            <a:endParaRPr lang="ru-RU" sz="3200" dirty="0"/>
          </a:p>
        </p:txBody>
      </p:sp>
      <p:sp>
        <p:nvSpPr>
          <p:cNvPr id="8" name="Крест 7"/>
          <p:cNvSpPr/>
          <p:nvPr/>
        </p:nvSpPr>
        <p:spPr>
          <a:xfrm>
            <a:off x="4168479" y="5088459"/>
            <a:ext cx="360040" cy="405862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5805264"/>
            <a:ext cx="9144000" cy="9434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Процесс художественного обобщения, выделение существенных признаков познаваемых предметов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1377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315200" cy="4032447"/>
          </a:xfrm>
        </p:spPr>
        <p:txBody>
          <a:bodyPr>
            <a:normAutofit/>
          </a:bodyPr>
          <a:lstStyle/>
          <a:p>
            <a:r>
              <a:rPr lang="ru-RU" dirty="0" smtClean="0"/>
              <a:t>Выделите </a:t>
            </a:r>
            <a:r>
              <a:rPr lang="ru-RU" dirty="0" smtClean="0"/>
              <a:t>особенности искусства по сравнению с наукой (Устно)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5301208"/>
            <a:ext cx="7315200" cy="1008152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217</TotalTime>
  <Words>657</Words>
  <Application>Microsoft Office PowerPoint</Application>
  <PresentationFormat>Экран (4:3)</PresentationFormat>
  <Paragraphs>140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Перспектива</vt:lpstr>
      <vt:lpstr>Искусство и духовная жизнь</vt:lpstr>
      <vt:lpstr>Искусство-</vt:lpstr>
      <vt:lpstr>Искусство</vt:lpstr>
      <vt:lpstr>Теории о происхождении искусства</vt:lpstr>
      <vt:lpstr>Презентация PowerPoint</vt:lpstr>
      <vt:lpstr>Эстетическая культура</vt:lpstr>
      <vt:lpstr>Взгляды на сущность искусства</vt:lpstr>
      <vt:lpstr>           Предмет искусства </vt:lpstr>
      <vt:lpstr>Выделите особенности искусства по сравнению с наукой (Устно)</vt:lpstr>
      <vt:lpstr>Особенности искусства</vt:lpstr>
      <vt:lpstr>Особенности искусства</vt:lpstr>
      <vt:lpstr>Форма бытия искусства-</vt:lpstr>
      <vt:lpstr>      Виды искусства</vt:lpstr>
      <vt:lpstr>Жанр</vt:lpstr>
      <vt:lpstr>Стиль</vt:lpstr>
      <vt:lpstr>Составьте схему классификации видов искусства</vt:lpstr>
      <vt:lpstr>     Функции искусства</vt:lpstr>
      <vt:lpstr> Вывод: специфика искусства проявляется в следующем</vt:lpstr>
      <vt:lpstr>Проанализируйте  последующие картины и стихотворения ,опираясь на вопросы </vt:lpstr>
      <vt:lpstr>Презентация PowerPoint</vt:lpstr>
      <vt:lpstr>Ломоносов М.В. (Классицизм)</vt:lpstr>
      <vt:lpstr>Презентация PowerPoint</vt:lpstr>
      <vt:lpstr>Презентация PowerPoint</vt:lpstr>
      <vt:lpstr>К.Бальмонт.Импрессионизм</vt:lpstr>
      <vt:lpstr>Презентация PowerPoint</vt:lpstr>
      <vt:lpstr>Домашнее задание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Искусство и духовная жизнь</dc:title>
  <dc:creator>михаил</dc:creator>
  <cp:lastModifiedBy>Александр</cp:lastModifiedBy>
  <cp:revision>31</cp:revision>
  <dcterms:created xsi:type="dcterms:W3CDTF">2013-12-17T18:27:56Z</dcterms:created>
  <dcterms:modified xsi:type="dcterms:W3CDTF">2017-11-30T00:28:28Z</dcterms:modified>
</cp:coreProperties>
</file>