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386855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390707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378115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9598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311976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343243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69533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326625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90823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243818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F688545-1A46-45C2-9ECF-EA5FC71FCBD2}" type="datetimeFigureOut">
              <a:rPr lang="ru-RU" smtClean="0"/>
              <a:pPr/>
              <a:t>12.12.2017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D89B72-C5B1-4191-B6F4-7B4EDD04AE39}" type="slidenum">
              <a:rPr lang="ru-RU" smtClean="0"/>
              <a:pPr/>
              <a:t>‹#›</a:t>
            </a:fld>
            <a:endParaRPr lang="ru-RU"/>
          </a:p>
        </p:txBody>
      </p:sp>
    </p:spTree>
    <p:extLst>
      <p:ext uri="{BB962C8B-B14F-4D97-AF65-F5344CB8AC3E}">
        <p14:creationId xmlns:p14="http://schemas.microsoft.com/office/powerpoint/2010/main" val="7732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88545-1A46-45C2-9ECF-EA5FC71FCBD2}" type="datetimeFigureOut">
              <a:rPr lang="ru-RU" smtClean="0"/>
              <a:pPr/>
              <a:t>12.12.2017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89B72-C5B1-4191-B6F4-7B4EDD04AE39}" type="slidenum">
              <a:rPr lang="ru-RU" smtClean="0"/>
              <a:pPr/>
              <a:t>‹#›</a:t>
            </a:fld>
            <a:endParaRPr lang="ru-RU"/>
          </a:p>
        </p:txBody>
      </p:sp>
    </p:spTree>
    <p:extLst>
      <p:ext uri="{BB962C8B-B14F-4D97-AF65-F5344CB8AC3E}">
        <p14:creationId xmlns:p14="http://schemas.microsoft.com/office/powerpoint/2010/main" val="1130052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История становления социального обеспечения в России</a:t>
            </a:r>
            <a:endParaRPr lang="ru-RU" dirty="0"/>
          </a:p>
        </p:txBody>
      </p:sp>
      <p:sp>
        <p:nvSpPr>
          <p:cNvPr id="3" name="Подзаголовок 2"/>
          <p:cNvSpPr>
            <a:spLocks noGrp="1"/>
          </p:cNvSpPr>
          <p:nvPr>
            <p:ph type="subTitle" idx="1"/>
          </p:nvPr>
        </p:nvSpPr>
        <p:spPr/>
        <p:txBody>
          <a:bodyPr/>
          <a:lstStyle/>
          <a:p>
            <a:r>
              <a:rPr lang="ru-RU" dirty="0" smtClean="0"/>
              <a:t>"Основные этапы становления систем социального обеспечения России до 1917 г."</a:t>
            </a:r>
            <a:endParaRPr lang="ru-RU" dirty="0"/>
          </a:p>
        </p:txBody>
      </p:sp>
    </p:spTree>
  </p:cSld>
  <p:clrMapOvr>
    <a:masterClrMapping/>
  </p:clrMapOvr>
  <p:transition advTm="5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836613"/>
            <a:ext cx="8229600" cy="4708525"/>
          </a:xfrm>
        </p:spPr>
        <p:txBody>
          <a:bodyPr>
            <a:normAutofit fontScale="55000" lnSpcReduction="20000"/>
          </a:bodyPr>
          <a:lstStyle/>
          <a:p>
            <a:r>
              <a:rPr lang="ru-RU" dirty="0" smtClean="0"/>
              <a:t>XIX век</a:t>
            </a:r>
          </a:p>
          <a:p>
            <a:endParaRPr lang="ru-RU" dirty="0" smtClean="0"/>
          </a:p>
          <a:p>
            <a:r>
              <a:rPr lang="ru-RU" dirty="0" smtClean="0"/>
              <a:t>Сеть благотворительных учреждений, находящихся под покровительством Императрицы Марии Фёдоровны (жены Павла I), в 1854 году, то есть после её смерти, было объединена под общим названием «Ведомство учреждений императрицы Марии». Благотворительностью, предоставляемой этими учреждениями, в течение 1898 года воспользовалось более 7 </a:t>
            </a:r>
            <a:r>
              <a:rPr lang="ru-RU" dirty="0" err="1" smtClean="0"/>
              <a:t>млн</a:t>
            </a:r>
            <a:r>
              <a:rPr lang="ru-RU" dirty="0" smtClean="0"/>
              <a:t> человек, не считая 20 </a:t>
            </a:r>
            <a:r>
              <a:rPr lang="ru-RU" dirty="0" err="1" smtClean="0"/>
              <a:t>млн</a:t>
            </a:r>
            <a:r>
              <a:rPr lang="ru-RU" dirty="0" smtClean="0"/>
              <a:t> случаев разовых обращений к благотворительной помощи. В благотворительных заведениях постоянно проживало около 500 тыс. человек.</a:t>
            </a:r>
          </a:p>
          <a:p>
            <a:endParaRPr lang="ru-RU" dirty="0" smtClean="0"/>
          </a:p>
          <a:p>
            <a:r>
              <a:rPr lang="ru-RU" dirty="0" smtClean="0"/>
              <a:t>Российское законодательство XIX века делило нищих на четыре категории:</a:t>
            </a:r>
          </a:p>
          <a:p>
            <a:r>
              <a:rPr lang="ru-RU" dirty="0" smtClean="0"/>
              <a:t>те, которые не могут своим трудом добывать пропитание;</a:t>
            </a:r>
          </a:p>
          <a:p>
            <a:r>
              <a:rPr lang="ru-RU" dirty="0" smtClean="0"/>
              <a:t>те, кто по сиротству и временным болезням впал в нужду, однако может работать;</a:t>
            </a:r>
          </a:p>
          <a:p>
            <a:r>
              <a:rPr lang="ru-RU" dirty="0" smtClean="0"/>
              <a:t>те, которые могут трудиться, но нищенствуют по лености и дурному поведению;</a:t>
            </a:r>
          </a:p>
          <a:p>
            <a:r>
              <a:rPr lang="ru-RU" dirty="0" smtClean="0"/>
              <a:t>те, кто по случайным обстоятельствам впал в крайнюю нужду.</a:t>
            </a:r>
            <a:endParaRPr lang="ru-RU" dirty="0"/>
          </a:p>
        </p:txBody>
      </p:sp>
    </p:spTree>
  </p:cSld>
  <p:clrMapOvr>
    <a:masterClrMapping/>
  </p:clrMapOvr>
  <p:transition advTm="47000">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692150"/>
            <a:ext cx="8229600" cy="5616575"/>
          </a:xfrm>
        </p:spPr>
        <p:txBody>
          <a:bodyPr>
            <a:normAutofit fontScale="47500" lnSpcReduction="20000"/>
          </a:bodyPr>
          <a:lstStyle/>
          <a:p>
            <a:r>
              <a:rPr lang="ru-RU" dirty="0" smtClean="0"/>
              <a:t>В 1827 году принимается Устав о пенсиях и единовременных пособиях крупным чиновникам и тем, кто занимал военные чины. В соответствии с Уставом лицам, близким к царскому двору, другим чиновникам и чинам полиции назначались пенсии в размерах, устанавливаемых единоличным решением царя.</a:t>
            </a:r>
          </a:p>
          <a:p>
            <a:r>
              <a:rPr lang="ru-RU" dirty="0" smtClean="0"/>
              <a:t>С зарождением капиталистического производства источником существования вместо труда в семейном хозяйстве становится труд на работодателя, который покупает рабочую силу, не гарантируя работнику возможность его обеспечения в случае наступления старости, нетрудоспособности, а его семье — в случае потери кормильца.</a:t>
            </a:r>
          </a:p>
          <a:p>
            <a:r>
              <a:rPr lang="ru-RU" dirty="0" smtClean="0"/>
              <a:t>Общество «равных возможностей» стимулирует личную ответственность человека за своё будущее и будущее своих детей, в связи с чем государство не должно вмешиваться в дела индивидуума и уровень его жизни. Однако труд, ставший товаром, имел слишком низкую цену в форме заработной платы, которая не могла гарантировать не только обеспечение будущей старости, но и самого существования в период работы. По мере формирования класса наёмных работников всё больше становилась очевидной необходимость организации взаимопомощи в случаях, когда работник вынужденно терял заработок в связи с болезнью, инвалидностью, его семья — в случае утраты кормильца. Образуются общества взаимопомощи в виде касс, средства которых складывались из взносов работников и работодателей. Пенсии из касс были очень низкими и составляли лишь одну двадцатую часть заработка. Государство поощряло кассы, обеспечивая правовую охрану, так как кассы снимали с государства и имущего класса ответственность за социальную незащищённость громадной армии наёмных работников.</a:t>
            </a:r>
            <a:endParaRPr lang="ru-RU" dirty="0"/>
          </a:p>
        </p:txBody>
      </p:sp>
    </p:spTree>
  </p:cSld>
  <p:clrMapOvr>
    <a:masterClrMapping/>
  </p:clrMapOvr>
  <p:transition advTm="5600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708525"/>
          </a:xfrm>
        </p:spPr>
        <p:txBody>
          <a:bodyPr>
            <a:normAutofit fontScale="77500" lnSpcReduction="20000"/>
          </a:bodyPr>
          <a:lstStyle/>
          <a:p>
            <a:r>
              <a:rPr lang="ru-RU" dirty="0" smtClean="0"/>
              <a:t>Резкое обострение во второй половине XIX века противоречий между трудом и капиталом, угрожающее социальным взрывом, не позволило капиталистическому государству долго занимать позицию невмешательства в «свободу индивидуума». В России закон об ответственности работодателей за несчастные случаи на производстве был принят лишь в 1903 году (для сравнения, в Германии — в 1871 году, в Англии — в 1880 году). Однако эти законы ещё не были законами о социальном обеспечении, поскольку они закрепляли принципы гражданско-правовой ответственности за вред, причинённый здоровью работника. Для получения возмещения вреда работнику необходимо было доказать суду, что увечье наступило по вине предприятия.</a:t>
            </a:r>
            <a:endParaRPr lang="ru-RU" dirty="0"/>
          </a:p>
        </p:txBody>
      </p:sp>
    </p:spTree>
  </p:cSld>
  <p:clrMapOvr>
    <a:masterClrMapping/>
  </p:clrMapOvr>
  <p:transition advTm="55000">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Принципиально новый этап</a:t>
            </a: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В конце XIX века социальное обеспечение наёмных работников начинает осуществляться на правовой основе, закрепляемой государством. В качестве способа его организации вводится государственное социальное страхование наёмных работников. В дальнейшем начинают формироваться национальные системы социального обеспечения, охватывающие всё население и гарантирующие социальную помощь вне связи с уплатой страховых взносов.</a:t>
            </a:r>
            <a:endParaRPr lang="ru-RU" dirty="0"/>
          </a:p>
        </p:txBody>
      </p:sp>
    </p:spTree>
  </p:cSld>
  <p:clrMapOvr>
    <a:masterClrMapping/>
  </p:clrMapOvr>
  <p:transition advTm="30000">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Россия</a:t>
            </a:r>
            <a:endParaRPr lang="ru-RU" dirty="0"/>
          </a:p>
        </p:txBody>
      </p:sp>
      <p:sp>
        <p:nvSpPr>
          <p:cNvPr id="3" name="Содержимое 2"/>
          <p:cNvSpPr>
            <a:spLocks noGrp="1"/>
          </p:cNvSpPr>
          <p:nvPr>
            <p:ph idx="1"/>
          </p:nvPr>
        </p:nvSpPr>
        <p:spPr/>
        <p:txBody>
          <a:bodyPr>
            <a:normAutofit fontScale="55000" lnSpcReduction="20000"/>
          </a:bodyPr>
          <a:lstStyle/>
          <a:p>
            <a:r>
              <a:rPr lang="ru-RU" dirty="0" smtClean="0"/>
              <a:t>В России рабочий вопрос, который до сих пор стоял перед обществом и правительством как угроза, в конце столетия стал очевидной реальностью, насущной проблемой, которую было необходимо решать.</a:t>
            </a:r>
          </a:p>
          <a:p>
            <a:endParaRPr lang="ru-RU" dirty="0" smtClean="0"/>
          </a:p>
          <a:p>
            <a:r>
              <a:rPr lang="ru-RU" dirty="0" smtClean="0"/>
              <a:t>Свод законов Российской империи предусматривал взыскание с предпринимателей ущерба в связи с увечьем на производстве, однако возможность воспользоваться судебным порядком такого взыскания была для рабочих практически ничтожной из-за нечёткости формулировок правовых норм, больших судебных издержек, неграмотности рабочих и бюрократизма судопроизводства. При отсутствии государственной системы социального обеспечения основной формой поддержки рабочих являлась взаимопомощь, которая оказывалась за счёт средств касс взаимопомощи на казённых горных заводах, созданных в соответствии с Законом от 8 марта 1861 года. В июне 1886 года утверждается закон, направленный на урегулирование отношений фабрикантов и рабочих, а также Правила о надзоре заведениями фабричной промышленности и о взаимных отношениях фабрикантов и рабочих. Закон 1886 года запрещал «взимать с рабочих плату на врачебную помощь», но не обязывал её оказывать и распространялся не на все районы России.</a:t>
            </a:r>
            <a:endParaRPr lang="ru-RU" dirty="0"/>
          </a:p>
        </p:txBody>
      </p:sp>
    </p:spTree>
  </p:cSld>
  <p:clrMapOvr>
    <a:masterClrMapping/>
  </p:clrMapOvr>
  <p:transition advTm="54000">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708525"/>
          </a:xfrm>
        </p:spPr>
        <p:txBody>
          <a:bodyPr>
            <a:normAutofit fontScale="70000" lnSpcReduction="20000"/>
          </a:bodyPr>
          <a:lstStyle/>
          <a:p>
            <a:r>
              <a:rPr lang="ru-RU" dirty="0" smtClean="0"/>
              <a:t>Под напором классовой борьбы 15 мая 1901 года утверждаются Временные правила о пенсиях рабочим казённых горных заводов и рудников, утративших трудоспособность. 2 июня 1903 года принимается Закон о вознаграждении потерпевших рабочих вследствие несчастных случаев. Данный закон определяет сферу действия Правил вознаграждения потерпевших вследствие несчастных случаев рабочих и служащих. Статья 1 Правил предусматривала:	При несчастных случаях в предприятиях фабрично-заводской, горной и горнозаводской промышленности владельцы предприятий обязаны вознаграждать, на основании настоящих Правил, рабочих, без различия их пола и возраста, за утрату долее, чем на три дня, трудоспособности от телесного повреждения, причинённого им работами по производству предприятия или происшедшего вследствие таковых работ. Если последствием несчастного случая была смерть рабочего, то вознаграждением пользуются члены его семейства.</a:t>
            </a:r>
            <a:endParaRPr lang="ru-RU" dirty="0"/>
          </a:p>
        </p:txBody>
      </p:sp>
    </p:spTree>
  </p:cSld>
  <p:clrMapOvr>
    <a:masterClrMapping/>
  </p:clrMapOvr>
  <p:transition advTm="52000">
    <p:pull dir="l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1600200"/>
            <a:ext cx="8229600" cy="4708525"/>
          </a:xfrm>
        </p:spPr>
        <p:txBody>
          <a:bodyPr>
            <a:normAutofit fontScale="62500" lnSpcReduction="20000"/>
          </a:bodyPr>
          <a:lstStyle/>
          <a:p>
            <a:r>
              <a:rPr lang="ru-RU" dirty="0" smtClean="0"/>
              <a:t>Принципиально важное значение имело правило, согласно которому:	Всякие, предшествовавшие несчастному случаю соглашения, клонящиеся к ограничению права на вознаграждение или размеров оного, признаются недействительными.	</a:t>
            </a:r>
          </a:p>
          <a:p>
            <a:r>
              <a:rPr lang="ru-RU" dirty="0" smtClean="0"/>
              <a:t>В 1912 году принимаются законы «Об обеспечении рабочих на случай болезни» и «О страховании от несчастных случаев». Это был определённый шаг к введению социального обеспечения пролетариата. Однако на многие категории рабочих он вообще не распространялся и охватывал только 15 % общего числа рабочих России.</a:t>
            </a:r>
          </a:p>
          <a:p>
            <a:r>
              <a:rPr lang="ru-RU" dirty="0" smtClean="0"/>
              <a:t>Ограничительное толкование понятия «несчастный случай», отсутствие компенсации при профессиональном или общем заболевании и безработице, незначительные размеры вознаграждения, предоставление страховому товариществу права в некоторых случаях лишать рабочих вознаграждения, возможность замены периодических выплат единовременным пособием сводили к минимуму положительный эффект страхового законодательства.</a:t>
            </a:r>
            <a:endParaRPr lang="ru-RU" dirty="0"/>
          </a:p>
        </p:txBody>
      </p:sp>
    </p:spTree>
  </p:cSld>
  <p:clrMapOvr>
    <a:masterClrMapping/>
  </p:clrMapOvr>
  <p:transition advTm="81000">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252536" y="116632"/>
            <a:ext cx="9649071" cy="4708525"/>
          </a:xfrm>
        </p:spPr>
        <p:txBody>
          <a:bodyPr>
            <a:noAutofit/>
          </a:bodyPr>
          <a:lstStyle/>
          <a:p>
            <a:r>
              <a:rPr lang="ru-RU" sz="2400" dirty="0" smtClean="0"/>
              <a:t>В 1913 году разрабатывается Устав о промышленном труде, который содержал четыре раздела. Четвёртый раздел, трактовавший виды обеспечения рабочих и служащих в промышленных предприятиях, включал 13 глав. Первые семь глав содержали нормы, определяющие общие вопросы страхования наёмных работников. В главе семь говорилось о вознаграждении рабочих и служащих, потерпевших вследствие несчастных случаев, а также членов их семейств в фабрично-заводских, горных и </a:t>
            </a:r>
            <a:r>
              <a:rPr lang="ru-RU" sz="2400" dirty="0" err="1" smtClean="0"/>
              <a:t>горно-заводских</a:t>
            </a:r>
            <a:r>
              <a:rPr lang="ru-RU" sz="2400" dirty="0" smtClean="0"/>
              <a:t> предприятиях. Остальные главы включали в себя правила о вознаграждении потерпевших вследствие несчастных случаев рабочих и служащих казённых предприятий отдельных ведомств.</a:t>
            </a:r>
          </a:p>
          <a:p>
            <a:pPr>
              <a:buNone/>
            </a:pPr>
            <a:endParaRPr lang="ru-RU" sz="2400" dirty="0" smtClean="0"/>
          </a:p>
          <a:p>
            <a:r>
              <a:rPr lang="ru-RU" sz="2400" dirty="0" smtClean="0"/>
              <a:t>Помимо пенсий, пособий и медицинской помощи, предоставлявшихся незначительной части пролетариата, в царской России не существовало иных мер обеспечения и обслуживания престарелых и нетрудоспособных.</a:t>
            </a:r>
            <a:endParaRPr lang="ru-RU" sz="2400" dirty="0"/>
          </a:p>
        </p:txBody>
      </p:sp>
    </p:spTree>
  </p:cSld>
  <p:clrMapOvr>
    <a:masterClrMapping/>
  </p:clrMapOvr>
  <p:transition advTm="71000">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Сер\Desktop\Pravo_sotcialnogo_obespecheniya_v_Rossii_5893.jpg"/>
          <p:cNvPicPr>
            <a:picLocks noGrp="1" noChangeAspect="1" noChangeArrowheads="1"/>
          </p:cNvPicPr>
          <p:nvPr>
            <p:ph idx="4294967295"/>
          </p:nvPr>
        </p:nvPicPr>
        <p:blipFill>
          <a:blip r:embed="rId2" cstate="print"/>
          <a:srcRect/>
          <a:stretch>
            <a:fillRect/>
          </a:stretch>
        </p:blipFill>
        <p:spPr bwMode="auto">
          <a:xfrm>
            <a:off x="4032250" y="765175"/>
            <a:ext cx="5111750" cy="5876925"/>
          </a:xfrm>
          <a:prstGeom prst="rect">
            <a:avLst/>
          </a:prstGeom>
          <a:noFill/>
        </p:spPr>
      </p:pic>
    </p:spTree>
  </p:cSld>
  <p:clrMapOvr>
    <a:masterClrMapping/>
  </p:clrMapOvr>
  <p:transition advTm="5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290266"/>
          </a:xfrm>
        </p:spPr>
        <p:txBody>
          <a:bodyPr/>
          <a:lstStyle/>
          <a:p>
            <a:r>
              <a:rPr lang="ru-RU" dirty="0" smtClean="0"/>
              <a:t>Социальное обеспечение</a:t>
            </a:r>
            <a:endParaRPr lang="ru-RU" dirty="0"/>
          </a:p>
        </p:txBody>
      </p:sp>
      <p:sp>
        <p:nvSpPr>
          <p:cNvPr id="3" name="Содержимое 2"/>
          <p:cNvSpPr>
            <a:spLocks noGrp="1"/>
          </p:cNvSpPr>
          <p:nvPr>
            <p:ph idx="1"/>
          </p:nvPr>
        </p:nvSpPr>
        <p:spPr>
          <a:xfrm>
            <a:off x="457200" y="2636912"/>
            <a:ext cx="6995120" cy="3672448"/>
          </a:xfrm>
        </p:spPr>
        <p:txBody>
          <a:bodyPr>
            <a:normAutofit fontScale="77500" lnSpcReduction="20000"/>
          </a:bodyPr>
          <a:lstStyle/>
          <a:p>
            <a:r>
              <a:rPr lang="ru-RU" dirty="0" smtClean="0"/>
              <a:t>Социальное обеспечение — форма выражения социальной политики государства, направленная на материальное обеспечение определённой категории граждан из средств государственного бюджета и специальных внебюджетных фондов в случае наступления событий, признаваемых государством социально значимыми (на данном этапе его развития) с целью выравнивания социального положения граждан по сравнению с остальными членами общества</a:t>
            </a:r>
            <a:endParaRPr lang="ru-RU" dirty="0"/>
          </a:p>
        </p:txBody>
      </p:sp>
    </p:spTree>
  </p:cSld>
  <p:clrMapOvr>
    <a:masterClrMapping/>
  </p:clrMapOvr>
  <p:transition advTm="28000">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этапы становления</a:t>
            </a:r>
            <a:endParaRPr lang="ru-RU" dirty="0"/>
          </a:p>
        </p:txBody>
      </p:sp>
      <p:sp>
        <p:nvSpPr>
          <p:cNvPr id="3" name="Содержимое 2"/>
          <p:cNvSpPr>
            <a:spLocks noGrp="1"/>
          </p:cNvSpPr>
          <p:nvPr>
            <p:ph idx="1"/>
          </p:nvPr>
        </p:nvSpPr>
        <p:spPr>
          <a:xfrm>
            <a:off x="-252536" y="1124744"/>
            <a:ext cx="9505056" cy="5285224"/>
          </a:xfrm>
        </p:spPr>
        <p:txBody>
          <a:bodyPr>
            <a:noAutofit/>
          </a:bodyPr>
          <a:lstStyle/>
          <a:p>
            <a:r>
              <a:rPr lang="ru-RU" sz="2000" dirty="0" smtClean="0"/>
              <a:t>Потребность в социальном обеспечении появилась одновременно с возникновением человеческого общества. В любом обществе независимо от его экономического и политического устройства всегда есть люди, которые в силу естественных, не зависящих от них причин, не могут собственными усилиями приобретать источник средств своего существования. К числу таких людей относятся, прежде всего, дети и старики. Кроме того, ряды нетрудоспособных может пополнить каждый человек, потерявший способность трудиться временно либо постоянно в связи с расстройством здоровья. По мере развития общества и усложнения социальных связей к числу причин нуждаемости человека в социальной помощи прибавляются и те, которые обусловлены характером господствующих в обществе экономических отношений, порождающих безработицу, инфляцию, бедность.</a:t>
            </a:r>
          </a:p>
          <a:p>
            <a:endParaRPr lang="ru-RU" sz="2000" dirty="0" smtClean="0"/>
          </a:p>
          <a:p>
            <a:r>
              <a:rPr lang="ru-RU" sz="2000" dirty="0" smtClean="0"/>
              <a:t>Социальное обеспечение как определённая форма жизнеобеспечения людей имеет конкретные исторические типы, поскольку оно осуществляется в рамках той или иной общественно-экономической формации.</a:t>
            </a:r>
            <a:endParaRPr lang="ru-RU" sz="2000" dirty="0"/>
          </a:p>
        </p:txBody>
      </p:sp>
    </p:spTree>
  </p:cSld>
  <p:clrMapOvr>
    <a:masterClrMapping/>
  </p:clrMapOvr>
  <p:transition advTm="4900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784976" cy="1440160"/>
          </a:xfrm>
        </p:spPr>
        <p:txBody>
          <a:bodyPr>
            <a:normAutofit fontScale="90000"/>
          </a:bodyPr>
          <a:lstStyle/>
          <a:p>
            <a:r>
              <a:rPr lang="ru-RU" dirty="0" smtClean="0"/>
              <a:t>Первобытнообщинный, рабовладельческий и феодальный периоды</a:t>
            </a:r>
            <a:endParaRPr lang="ru-RU" dirty="0"/>
          </a:p>
        </p:txBody>
      </p:sp>
      <p:sp>
        <p:nvSpPr>
          <p:cNvPr id="3" name="Содержимое 2"/>
          <p:cNvSpPr>
            <a:spLocks noGrp="1"/>
          </p:cNvSpPr>
          <p:nvPr>
            <p:ph idx="1"/>
          </p:nvPr>
        </p:nvSpPr>
        <p:spPr>
          <a:xfrm>
            <a:off x="-155376" y="1772816"/>
            <a:ext cx="9299376" cy="4536544"/>
          </a:xfrm>
        </p:spPr>
        <p:txBody>
          <a:bodyPr>
            <a:noAutofit/>
          </a:bodyPr>
          <a:lstStyle/>
          <a:p>
            <a:r>
              <a:rPr lang="ru-RU" sz="2000" dirty="0" smtClean="0"/>
              <a:t>Содержание престарелых и нетрудоспособных при первобытнообщинном строе осуществлялось скорее всего в силу обычая. В рабовладельческом обществе каких-либо форм обеспечения рабов в старости или в случае нетрудоспособности не существовало, а вот для ветеранов воинской службы уже в Древней Греции вводятся пенсии; в Древнем Риме служба вознаграждается предоставлением земельного надела.</a:t>
            </a:r>
          </a:p>
          <a:p>
            <a:r>
              <a:rPr lang="ru-RU" sz="2000" dirty="0" smtClean="0"/>
              <a:t>Феодальный </a:t>
            </a:r>
            <a:r>
              <a:rPr lang="ru-RU" sz="2000" dirty="0" smtClean="0"/>
              <a:t>период характеризуется господством натурального хозяйства, основой которого является семья, несущая обязанности по материальному обеспечению стариков и нетрудоспособных. В этот же период появляются и иные формы социальной поддержки тех, кто не может работать и не имеет хозяйства, например благотворительность, санкционированное нищенство. Государственные пенсии начинают раздаваться крупным сановникам, епископам, префектам и другим лицам, имеющим заслуги перед монархом. Таким образом, пенсия в это время имела характер награды, а не вида обеспечения трудоспособных.</a:t>
            </a:r>
            <a:endParaRPr lang="ru-RU" sz="2000" dirty="0"/>
          </a:p>
        </p:txBody>
      </p:sp>
    </p:spTree>
  </p:cSld>
  <p:clrMapOvr>
    <a:masterClrMapping/>
  </p:clrMapOvr>
  <p:transition advTm="57000">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65049" y="188640"/>
            <a:ext cx="8229600" cy="1143000"/>
          </a:xfrm>
        </p:spPr>
        <p:txBody>
          <a:bodyPr>
            <a:normAutofit fontScale="90000"/>
          </a:bodyPr>
          <a:lstStyle/>
          <a:p>
            <a:r>
              <a:rPr lang="ru-RU" dirty="0" smtClean="0"/>
              <a:t>Становление социального обеспечения на Руси</a:t>
            </a:r>
            <a:endParaRPr lang="ru-RU" dirty="0"/>
          </a:p>
        </p:txBody>
      </p:sp>
      <p:sp>
        <p:nvSpPr>
          <p:cNvPr id="5" name="Содержимое 4"/>
          <p:cNvSpPr>
            <a:spLocks noGrp="1"/>
          </p:cNvSpPr>
          <p:nvPr>
            <p:ph sz="half" idx="1"/>
          </p:nvPr>
        </p:nvSpPr>
        <p:spPr>
          <a:xfrm>
            <a:off x="-185673" y="1268760"/>
            <a:ext cx="5180384" cy="4525963"/>
          </a:xfrm>
        </p:spPr>
        <p:txBody>
          <a:bodyPr>
            <a:noAutofit/>
          </a:bodyPr>
          <a:lstStyle/>
          <a:p>
            <a:r>
              <a:rPr lang="ru-RU" sz="1800" dirty="0" smtClean="0"/>
              <a:t>Владимир </a:t>
            </a:r>
            <a:r>
              <a:rPr lang="ru-RU" sz="1800" dirty="0" err="1" smtClean="0"/>
              <a:t>Святославич</a:t>
            </a:r>
            <a:endParaRPr lang="ru-RU" sz="1800" dirty="0" smtClean="0"/>
          </a:p>
          <a:p>
            <a:r>
              <a:rPr lang="ru-RU" sz="1800" dirty="0" smtClean="0"/>
              <a:t>Как свидетельствует Начальная русская летопись (Повесть временных лет), Князь Владимир велел: ...всякому нищему и убогому приходить на княжеский двор, брать кушанье, питьё и денег из казны. Устроил он и такое: сказав, что "немощные и больные не могут добраться до двора моего", приказал снарядить телеги и, наложив на них хлебы, мясо, рыбу, различные плоды, мёд в бочках, а в других квас, развозить по городу, спрашивая: "Где больной, нищий или кто не может ходить".	</a:t>
            </a:r>
          </a:p>
          <a:p>
            <a:r>
              <a:rPr lang="ru-RU" sz="1800" dirty="0" smtClean="0"/>
              <a:t>В 996 году Князь Владимир издал Устав (закон), которым общественное призрение было поручено попечению и надзору духовенства. Владимир заботился также о создании богаделен, странноприимных домов.</a:t>
            </a:r>
            <a:endParaRPr lang="ru-RU" sz="1800" dirty="0"/>
          </a:p>
        </p:txBody>
      </p:sp>
      <p:sp>
        <p:nvSpPr>
          <p:cNvPr id="6" name="Содержимое 5"/>
          <p:cNvSpPr>
            <a:spLocks noGrp="1"/>
          </p:cNvSpPr>
          <p:nvPr>
            <p:ph sz="half" idx="2"/>
          </p:nvPr>
        </p:nvSpPr>
        <p:spPr/>
        <p:txBody>
          <a:bodyPr>
            <a:normAutofit/>
          </a:bodyPr>
          <a:lstStyle/>
          <a:p>
            <a:endParaRPr lang="ru-RU" dirty="0"/>
          </a:p>
        </p:txBody>
      </p:sp>
      <p:pic>
        <p:nvPicPr>
          <p:cNvPr id="2050" name="Picture 2" descr="C:\Users\Сер\Desktop\220px-Abbey_of_Port-Royal,_Distributing_Alms_to_the_Poor_by_Louise-Magdeleine_Hortemels_c._1710.jpg"/>
          <p:cNvPicPr>
            <a:picLocks noChangeAspect="1" noChangeArrowheads="1"/>
          </p:cNvPicPr>
          <p:nvPr/>
        </p:nvPicPr>
        <p:blipFill>
          <a:blip r:embed="rId2" cstate="print"/>
          <a:srcRect/>
          <a:stretch>
            <a:fillRect/>
          </a:stretch>
        </p:blipFill>
        <p:spPr bwMode="auto">
          <a:xfrm>
            <a:off x="5004048" y="1628800"/>
            <a:ext cx="4032448" cy="4464495"/>
          </a:xfrm>
          <a:prstGeom prst="rect">
            <a:avLst/>
          </a:prstGeom>
          <a:noFill/>
        </p:spPr>
      </p:pic>
    </p:spTree>
  </p:cSld>
  <p:clrMapOvr>
    <a:masterClrMapping/>
  </p:clrMapOvr>
  <p:transition advTm="5800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0" y="404813"/>
            <a:ext cx="5076825" cy="6453187"/>
          </a:xfrm>
        </p:spPr>
        <p:txBody>
          <a:bodyPr>
            <a:normAutofit fontScale="62500" lnSpcReduction="20000"/>
          </a:bodyPr>
          <a:lstStyle/>
          <a:p>
            <a:r>
              <a:rPr lang="ru-RU" dirty="0" smtClean="0"/>
              <a:t>Ярослав Мудрый и Владимир Мономах</a:t>
            </a:r>
          </a:p>
          <a:p>
            <a:endParaRPr lang="ru-RU" dirty="0" smtClean="0"/>
          </a:p>
          <a:p>
            <a:r>
              <a:rPr lang="ru-RU" dirty="0" smtClean="0"/>
              <a:t>«Русская Правда» Князя Ярослава явилась первым славянским законом, в котором закреплялось подобие социальной программы. Особой заботой о бедных и убогих отличался и Владимир Мономах. Историки отмечают:	По мере укрепления государства в развитии общественного призрения стали более чётко определяться два взаимно дополняющих друг друга направления. Первое - продолжение традиций Владимира и других князей Киевской Руси, показывающих пример личного благодеяния и покровительства убогих, престарелых, сирот и других страждущих. Второе - усиление организующего начала, совершенствование форм и масштабов государственного общественного призрения при сохранении и поощрении благотворительной деятельности церкви.</a:t>
            </a:r>
            <a:endParaRPr lang="ru-RU" dirty="0"/>
          </a:p>
        </p:txBody>
      </p:sp>
      <p:pic>
        <p:nvPicPr>
          <p:cNvPr id="1026" name="Picture 2" descr="C:\Users\Сер\Desktop\vladim_r_ii._a_jaroslav_moudr_.jpg"/>
          <p:cNvPicPr>
            <a:picLocks noChangeAspect="1" noChangeArrowheads="1"/>
          </p:cNvPicPr>
          <p:nvPr/>
        </p:nvPicPr>
        <p:blipFill>
          <a:blip r:embed="rId2" cstate="print"/>
          <a:srcRect/>
          <a:stretch>
            <a:fillRect/>
          </a:stretch>
        </p:blipFill>
        <p:spPr bwMode="auto">
          <a:xfrm>
            <a:off x="5148064" y="260648"/>
            <a:ext cx="3995936" cy="6229350"/>
          </a:xfrm>
          <a:prstGeom prst="rect">
            <a:avLst/>
          </a:prstGeom>
          <a:noFill/>
        </p:spPr>
      </p:pic>
    </p:spTree>
  </p:cSld>
  <p:clrMapOvr>
    <a:masterClrMapping/>
  </p:clrMapOvr>
  <p:transition advTm="63000">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Царская Россия</a:t>
            </a:r>
            <a:endParaRPr lang="ru-RU" dirty="0"/>
          </a:p>
        </p:txBody>
      </p:sp>
      <p:sp>
        <p:nvSpPr>
          <p:cNvPr id="3" name="Содержимое 2"/>
          <p:cNvSpPr>
            <a:spLocks noGrp="1"/>
          </p:cNvSpPr>
          <p:nvPr>
            <p:ph idx="1"/>
          </p:nvPr>
        </p:nvSpPr>
        <p:spPr/>
        <p:txBody>
          <a:bodyPr>
            <a:normAutofit fontScale="55000" lnSpcReduction="20000"/>
          </a:bodyPr>
          <a:lstStyle/>
          <a:p>
            <a:r>
              <a:rPr lang="ru-RU" dirty="0" smtClean="0"/>
              <a:t>XVI—XVIII века</a:t>
            </a:r>
          </a:p>
          <a:p>
            <a:r>
              <a:rPr lang="ru-RU" dirty="0" smtClean="0"/>
              <a:t>Указ Ивана IV Грозного «О милостыне», в котором в качестве неотложных мер ставилась задача выявить во всех городах «престарелых и прокажённых», построить для них богадельни, обеспечит их одеждой.</a:t>
            </a:r>
          </a:p>
          <a:p>
            <a:r>
              <a:rPr lang="ru-RU" dirty="0" smtClean="0"/>
              <a:t>По указу Царя Фёдора Алексеевича от 1682 года в Москве было построено два госпиталя; те из числа нищенствующих и убогих, которые могли работать, должны были «хлеб свой наживать работой или ремеслом на общественную пользу».</a:t>
            </a:r>
          </a:p>
          <a:p>
            <a:r>
              <a:rPr lang="ru-RU" dirty="0" smtClean="0"/>
              <a:t>Пётр I приказал Святейшему Синоду, Камер Конторе, Главному магистрату и воеводам «приступить к устроению больниц, богаделен, сиротских домов, домов для призрения незаконнорожденных младенцев, домов смирительных для людей </a:t>
            </a:r>
            <a:r>
              <a:rPr lang="ru-RU" dirty="0" err="1" smtClean="0"/>
              <a:t>праздношатающих</a:t>
            </a:r>
            <a:r>
              <a:rPr lang="ru-RU" dirty="0" smtClean="0"/>
              <a:t> и им подобных». В то же время Пётр I запретил подавать милостыню непосредственно просящим подаяние, а Указом от 3 мая 1720 года повелел всех офицеров и нижних чинов, признанных по удостоверению Военной коллегии неспособными к службе из-за ран, увечий или старости, определять на жительство в монастыри и богадельни и выдавать им пожизненное содержание.</a:t>
            </a:r>
          </a:p>
        </p:txBody>
      </p:sp>
    </p:spTree>
  </p:cSld>
  <p:clrMapOvr>
    <a:masterClrMapping/>
  </p:clrMapOvr>
  <p:transition advTm="55000">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43608" y="548680"/>
            <a:ext cx="7344816" cy="5909310"/>
          </a:xfrm>
          <a:prstGeom prst="rect">
            <a:avLst/>
          </a:prstGeom>
        </p:spPr>
        <p:txBody>
          <a:bodyPr wrap="square">
            <a:spAutoFit/>
          </a:bodyPr>
          <a:lstStyle/>
          <a:p>
            <a:r>
              <a:rPr lang="ru-RU" dirty="0" smtClean="0"/>
              <a:t>Екатерина II в Манифесте от 1 сентября 1763 года «Об учреждении Воспитательных домов» указала, что призрение бедных — главное для Верховной власти. В принятом ею в 1775 году «Учреждении для управления губерний» впервые в законодательном порядке была установлена государственная система общественного призрения для всех гражданских сословий. С этой целью в каждой губернии создавались особые Приказы общественного призрения, на которые возлагалась обязанность организовывать и содержать народные школы, сиротские дома, больницы, аптеки, работные дома (в которых бедные люди могли бы своим трудом добывать себе пропитание) и смирительные дома (для исправления людей). Соответствующие средства для организации и содержания этих учреждений выделялись в качестве первоначального капитала из государственной казны, а изданное в 1785 году «</a:t>
            </a:r>
            <a:r>
              <a:rPr lang="en-US" dirty="0" smtClean="0"/>
              <a:t> </a:t>
            </a:r>
            <a:r>
              <a:rPr lang="ru-RU" dirty="0" err="1" smtClean="0"/>
              <a:t>Городовое</a:t>
            </a:r>
            <a:r>
              <a:rPr lang="ru-RU" dirty="0" smtClean="0"/>
              <a:t> положение» узаконило требование к городам об отчислении из своих доходов части средств Приказам общественного призрения. При Екатерине II в России был учреждён первый инвалидный дом, однако по существу это была богадельня для призрения раненых, больных и престарелых воинов и их семейств.</a:t>
            </a:r>
          </a:p>
          <a:p>
            <a:r>
              <a:rPr lang="ru-RU" dirty="0" smtClean="0"/>
              <a:t>Инвалидные дома для значительного числа призреваемых появились при Николае I. К инвалидам в этот период относили тех, кто был неспособен ни к каким работам и не мог обходиться без посторонней помощи.</a:t>
            </a:r>
            <a:endParaRPr lang="ru-RU" dirty="0"/>
          </a:p>
        </p:txBody>
      </p:sp>
    </p:spTree>
  </p:cSld>
  <p:clrMapOvr>
    <a:masterClrMapping/>
  </p:clrMapOvr>
  <p:transition advTm="65000">
    <p:wedge/>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1776</Words>
  <Application>Microsoft Office PowerPoint</Application>
  <PresentationFormat>Экран (4:3)</PresentationFormat>
  <Paragraphs>51</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Тема Office</vt:lpstr>
      <vt:lpstr>История становления социального обеспечения в России</vt:lpstr>
      <vt:lpstr>Презентация PowerPoint</vt:lpstr>
      <vt:lpstr>Социальное обеспечение</vt:lpstr>
      <vt:lpstr>Основные этапы становления</vt:lpstr>
      <vt:lpstr>Первобытнообщинный, рабовладельческий и феодальный периоды</vt:lpstr>
      <vt:lpstr>Становление социального обеспечения на Руси</vt:lpstr>
      <vt:lpstr>Презентация PowerPoint</vt:lpstr>
      <vt:lpstr>Царская Россия</vt:lpstr>
      <vt:lpstr>Презентация PowerPoint</vt:lpstr>
      <vt:lpstr>Презентация PowerPoint</vt:lpstr>
      <vt:lpstr>Презентация PowerPoint</vt:lpstr>
      <vt:lpstr>Презентация PowerPoint</vt:lpstr>
      <vt:lpstr>Принципиально новый этап</vt:lpstr>
      <vt:lpstr>Россия</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становления социального обеспечения в России</dc:title>
  <dc:creator>Сер</dc:creator>
  <cp:lastModifiedBy>Александр</cp:lastModifiedBy>
  <cp:revision>19</cp:revision>
  <dcterms:created xsi:type="dcterms:W3CDTF">2014-03-07T09:35:43Z</dcterms:created>
  <dcterms:modified xsi:type="dcterms:W3CDTF">2017-12-12T07:11:07Z</dcterms:modified>
</cp:coreProperties>
</file>