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C5AB5-7FD1-44F8-BE00-2838D3A6DA1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6BD79C-2591-4602-BF1E-B95B9273617D}">
      <dgm:prSet phldrT="[Текст]" custT="1"/>
      <dgm:spPr/>
      <dgm:t>
        <a:bodyPr/>
        <a:lstStyle/>
        <a:p>
          <a:endParaRPr lang="ru-RU" sz="1300" dirty="0" smtClean="0"/>
        </a:p>
        <a:p>
          <a:r>
            <a:rPr lang="ru-RU" sz="2000" b="1" dirty="0" smtClean="0"/>
            <a:t>Стороны конфликта</a:t>
          </a:r>
        </a:p>
        <a:p>
          <a:r>
            <a:rPr lang="ru-RU" sz="1800" dirty="0" smtClean="0"/>
            <a:t>Внутренняя позиция</a:t>
          </a:r>
        </a:p>
        <a:p>
          <a:r>
            <a:rPr lang="ru-RU" sz="1800" dirty="0" smtClean="0"/>
            <a:t>Внешняя позиция</a:t>
          </a:r>
          <a:endParaRPr lang="ru-RU" sz="1800" dirty="0"/>
        </a:p>
      </dgm:t>
    </dgm:pt>
    <dgm:pt modelId="{08FEE999-3724-460A-9F45-75F1E906C1AB}" type="parTrans" cxnId="{9DCE7D05-37B8-4BB7-A520-59A67DCBDD96}">
      <dgm:prSet/>
      <dgm:spPr/>
      <dgm:t>
        <a:bodyPr/>
        <a:lstStyle/>
        <a:p>
          <a:endParaRPr lang="ru-RU"/>
        </a:p>
      </dgm:t>
    </dgm:pt>
    <dgm:pt modelId="{8E01C475-5B3E-4B24-B768-0949E403560A}" type="sibTrans" cxnId="{9DCE7D05-37B8-4BB7-A520-59A67DCBDD96}">
      <dgm:prSet/>
      <dgm:spPr/>
      <dgm:t>
        <a:bodyPr/>
        <a:lstStyle/>
        <a:p>
          <a:endParaRPr lang="ru-RU"/>
        </a:p>
      </dgm:t>
    </dgm:pt>
    <dgm:pt modelId="{F24DDCCC-D724-441A-B595-9C5C0F69B823}">
      <dgm:prSet phldrT="[Текст]" custT="1"/>
      <dgm:spPr/>
      <dgm:t>
        <a:bodyPr/>
        <a:lstStyle/>
        <a:p>
          <a:endParaRPr lang="ru-RU" sz="2000" b="1" dirty="0" smtClean="0"/>
        </a:p>
        <a:p>
          <a:r>
            <a:rPr lang="ru-RU" sz="2000" b="1" dirty="0" smtClean="0"/>
            <a:t>Стороны </a:t>
          </a:r>
        </a:p>
        <a:p>
          <a:r>
            <a:rPr lang="ru-RU" sz="2000" b="1" dirty="0" smtClean="0"/>
            <a:t>конфликта</a:t>
          </a:r>
        </a:p>
        <a:p>
          <a:r>
            <a:rPr lang="ru-RU" sz="2000" dirty="0" smtClean="0"/>
            <a:t>Внутренняя позиция</a:t>
          </a:r>
        </a:p>
        <a:p>
          <a:r>
            <a:rPr lang="ru-RU" sz="2000" dirty="0" smtClean="0"/>
            <a:t>Внешняя позиция</a:t>
          </a:r>
        </a:p>
        <a:p>
          <a:endParaRPr lang="ru-RU" sz="2000" dirty="0"/>
        </a:p>
      </dgm:t>
    </dgm:pt>
    <dgm:pt modelId="{2010253E-2611-45CE-BEC8-B5CC178556FA}" type="parTrans" cxnId="{E79BB636-4FA7-4135-9662-8FFA3C617F08}">
      <dgm:prSet/>
      <dgm:spPr/>
      <dgm:t>
        <a:bodyPr/>
        <a:lstStyle/>
        <a:p>
          <a:endParaRPr lang="ru-RU"/>
        </a:p>
      </dgm:t>
    </dgm:pt>
    <dgm:pt modelId="{195965A5-40D6-4289-B676-87339FAA5056}" type="sibTrans" cxnId="{E79BB636-4FA7-4135-9662-8FFA3C617F08}">
      <dgm:prSet/>
      <dgm:spPr/>
      <dgm:t>
        <a:bodyPr/>
        <a:lstStyle/>
        <a:p>
          <a:endParaRPr lang="ru-RU"/>
        </a:p>
      </dgm:t>
    </dgm:pt>
    <dgm:pt modelId="{0BB3D6BB-5512-46CA-A16C-2BE9C212AB0E}" type="pres">
      <dgm:prSet presAssocID="{6C7C5AB5-7FD1-44F8-BE00-2838D3A6DA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9F6904-F65F-4D20-8CAF-5C7EAD0C1B3E}" type="pres">
      <dgm:prSet presAssocID="{316BD79C-2591-4602-BF1E-B95B9273617D}" presName="arrow" presStyleLbl="node1" presStyleIdx="0" presStyleCnt="2" custScaleX="83637" custScaleY="78639" custRadScaleRad="126720" custRadScaleInc="-2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4A912-ADA6-41C1-972B-52DBAEA58AED}" type="pres">
      <dgm:prSet presAssocID="{F24DDCCC-D724-441A-B595-9C5C0F69B823}" presName="arrow" presStyleLbl="node1" presStyleIdx="1" presStyleCnt="2" custScaleX="78126" custScaleY="83372" custRadScaleRad="109948" custRadScaleInc="6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9BB636-4FA7-4135-9662-8FFA3C617F08}" srcId="{6C7C5AB5-7FD1-44F8-BE00-2838D3A6DA19}" destId="{F24DDCCC-D724-441A-B595-9C5C0F69B823}" srcOrd="1" destOrd="0" parTransId="{2010253E-2611-45CE-BEC8-B5CC178556FA}" sibTransId="{195965A5-40D6-4289-B676-87339FAA5056}"/>
    <dgm:cxn modelId="{ACFC0796-63A8-41A7-8A1F-9AE10F7468E0}" type="presOf" srcId="{316BD79C-2591-4602-BF1E-B95B9273617D}" destId="{4F9F6904-F65F-4D20-8CAF-5C7EAD0C1B3E}" srcOrd="0" destOrd="0" presId="urn:microsoft.com/office/officeart/2005/8/layout/arrow5"/>
    <dgm:cxn modelId="{73DC8EA0-1861-4A15-A58C-765A3C1BB48F}" type="presOf" srcId="{6C7C5AB5-7FD1-44F8-BE00-2838D3A6DA19}" destId="{0BB3D6BB-5512-46CA-A16C-2BE9C212AB0E}" srcOrd="0" destOrd="0" presId="urn:microsoft.com/office/officeart/2005/8/layout/arrow5"/>
    <dgm:cxn modelId="{9DCE7D05-37B8-4BB7-A520-59A67DCBDD96}" srcId="{6C7C5AB5-7FD1-44F8-BE00-2838D3A6DA19}" destId="{316BD79C-2591-4602-BF1E-B95B9273617D}" srcOrd="0" destOrd="0" parTransId="{08FEE999-3724-460A-9F45-75F1E906C1AB}" sibTransId="{8E01C475-5B3E-4B24-B768-0949E403560A}"/>
    <dgm:cxn modelId="{7EF3903D-807E-4858-8957-56D1FC49C821}" type="presOf" srcId="{F24DDCCC-D724-441A-B595-9C5C0F69B823}" destId="{6874A912-ADA6-41C1-972B-52DBAEA58AED}" srcOrd="0" destOrd="0" presId="urn:microsoft.com/office/officeart/2005/8/layout/arrow5"/>
    <dgm:cxn modelId="{C6BA91F1-01B1-4A4C-B4AB-BCE996E33DAA}" type="presParOf" srcId="{0BB3D6BB-5512-46CA-A16C-2BE9C212AB0E}" destId="{4F9F6904-F65F-4D20-8CAF-5C7EAD0C1B3E}" srcOrd="0" destOrd="0" presId="urn:microsoft.com/office/officeart/2005/8/layout/arrow5"/>
    <dgm:cxn modelId="{06674417-75C8-4F65-866F-ABDEB5DBC7CD}" type="presParOf" srcId="{0BB3D6BB-5512-46CA-A16C-2BE9C212AB0E}" destId="{6874A912-ADA6-41C1-972B-52DBAEA58AE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CE2DA4-A9F2-4CAD-A058-63D049975F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240103-16B0-4A19-92EC-EB43CAD34EE5}">
      <dgm:prSet phldrT="[Текст]" custT="1"/>
      <dgm:spPr/>
      <dgm:t>
        <a:bodyPr/>
        <a:lstStyle/>
        <a:p>
          <a:r>
            <a:rPr lang="en-US" sz="2400" b="1" dirty="0" smtClean="0"/>
            <a:t>I</a:t>
          </a:r>
          <a:r>
            <a:rPr lang="ru-RU" sz="2400" b="1" dirty="0" smtClean="0"/>
            <a:t> стадия</a:t>
          </a:r>
        </a:p>
        <a:p>
          <a:r>
            <a:rPr lang="ru-RU" sz="1600" b="1" dirty="0" smtClean="0"/>
            <a:t>Возникновение объективной конфликтной ситуации</a:t>
          </a:r>
          <a:r>
            <a:rPr lang="en-US" sz="1600" b="1" dirty="0" smtClean="0"/>
            <a:t> </a:t>
          </a:r>
          <a:endParaRPr lang="ru-RU" sz="1600" b="1" dirty="0"/>
        </a:p>
      </dgm:t>
    </dgm:pt>
    <dgm:pt modelId="{B8618B0D-FEFA-404E-A3ED-26CCFDF4C811}" type="parTrans" cxnId="{411C17DE-FF1F-409B-B4DD-E0782FC9BD50}">
      <dgm:prSet/>
      <dgm:spPr/>
      <dgm:t>
        <a:bodyPr/>
        <a:lstStyle/>
        <a:p>
          <a:endParaRPr lang="ru-RU"/>
        </a:p>
      </dgm:t>
    </dgm:pt>
    <dgm:pt modelId="{3717527A-8A27-4537-8AD1-801671C48BE1}" type="sibTrans" cxnId="{411C17DE-FF1F-409B-B4DD-E0782FC9BD50}">
      <dgm:prSet/>
      <dgm:spPr/>
      <dgm:t>
        <a:bodyPr/>
        <a:lstStyle/>
        <a:p>
          <a:endParaRPr lang="ru-RU"/>
        </a:p>
      </dgm:t>
    </dgm:pt>
    <dgm:pt modelId="{9D7F398D-8218-44C6-93FE-0BCCDE98623E}">
      <dgm:prSet phldrT="[Текст]" custT="1"/>
      <dgm:spPr/>
      <dgm:t>
        <a:bodyPr/>
        <a:lstStyle/>
        <a:p>
          <a:r>
            <a:rPr lang="en-US" sz="2400" b="1" dirty="0" smtClean="0"/>
            <a:t>II</a:t>
          </a:r>
          <a:r>
            <a:rPr lang="ru-RU" sz="2400" b="1" dirty="0" smtClean="0"/>
            <a:t> стадия</a:t>
          </a:r>
        </a:p>
        <a:p>
          <a:r>
            <a:rPr lang="ru-RU" sz="1600" b="1" dirty="0" smtClean="0"/>
            <a:t>Осознание конфликта</a:t>
          </a:r>
          <a:endParaRPr lang="ru-RU" sz="1600" b="1" dirty="0"/>
        </a:p>
      </dgm:t>
    </dgm:pt>
    <dgm:pt modelId="{BCD4296B-3662-4FA3-8AF4-1F1B442B5D83}" type="parTrans" cxnId="{84A60A22-7D83-43FA-A1A3-89F55A04D005}">
      <dgm:prSet/>
      <dgm:spPr/>
      <dgm:t>
        <a:bodyPr/>
        <a:lstStyle/>
        <a:p>
          <a:endParaRPr lang="ru-RU"/>
        </a:p>
      </dgm:t>
    </dgm:pt>
    <dgm:pt modelId="{E33D6B8C-8B95-408E-B646-CFEC34EF07DD}" type="sibTrans" cxnId="{84A60A22-7D83-43FA-A1A3-89F55A04D005}">
      <dgm:prSet/>
      <dgm:spPr/>
      <dgm:t>
        <a:bodyPr/>
        <a:lstStyle/>
        <a:p>
          <a:endParaRPr lang="ru-RU"/>
        </a:p>
      </dgm:t>
    </dgm:pt>
    <dgm:pt modelId="{B3EBA594-C6D3-4C6E-868B-4580B8E1C4B6}">
      <dgm:prSet phldrT="[Текст]" custT="1"/>
      <dgm:spPr/>
      <dgm:t>
        <a:bodyPr/>
        <a:lstStyle/>
        <a:p>
          <a:r>
            <a:rPr lang="en-US" sz="2400" b="1" dirty="0" smtClean="0"/>
            <a:t>III</a:t>
          </a:r>
          <a:r>
            <a:rPr lang="ru-RU" sz="2400" b="1" dirty="0" smtClean="0"/>
            <a:t> стадия</a:t>
          </a:r>
        </a:p>
        <a:p>
          <a:r>
            <a:rPr lang="ru-RU" sz="1600" b="1" dirty="0" smtClean="0"/>
            <a:t>Конфликтные действия</a:t>
          </a:r>
          <a:endParaRPr lang="ru-RU" sz="1600" b="1" dirty="0"/>
        </a:p>
      </dgm:t>
    </dgm:pt>
    <dgm:pt modelId="{78840436-A670-4F71-8E30-AACE9032AF09}" type="parTrans" cxnId="{2A481994-93FF-4F8E-8B1D-97FD10E7F222}">
      <dgm:prSet/>
      <dgm:spPr/>
      <dgm:t>
        <a:bodyPr/>
        <a:lstStyle/>
        <a:p>
          <a:endParaRPr lang="ru-RU"/>
        </a:p>
      </dgm:t>
    </dgm:pt>
    <dgm:pt modelId="{2D43BC36-F15F-4364-8AF0-43A2404D59F8}" type="sibTrans" cxnId="{2A481994-93FF-4F8E-8B1D-97FD10E7F222}">
      <dgm:prSet/>
      <dgm:spPr/>
      <dgm:t>
        <a:bodyPr/>
        <a:lstStyle/>
        <a:p>
          <a:endParaRPr lang="ru-RU"/>
        </a:p>
      </dgm:t>
    </dgm:pt>
    <dgm:pt modelId="{2AEFCDD9-2195-4C57-83B4-F175A20A352F}">
      <dgm:prSet phldrT="[Текст]" custT="1"/>
      <dgm:spPr/>
      <dgm:t>
        <a:bodyPr/>
        <a:lstStyle/>
        <a:p>
          <a:r>
            <a:rPr lang="en-US" sz="2400" b="1" dirty="0" smtClean="0"/>
            <a:t>IV</a:t>
          </a:r>
          <a:r>
            <a:rPr lang="ru-RU" sz="2400" b="1" dirty="0" smtClean="0"/>
            <a:t> стадия</a:t>
          </a:r>
        </a:p>
        <a:p>
          <a:r>
            <a:rPr lang="ru-RU" sz="1600" b="1" dirty="0" smtClean="0"/>
            <a:t>Разрешение конфликта</a:t>
          </a:r>
          <a:endParaRPr lang="ru-RU" sz="1600" b="1" dirty="0"/>
        </a:p>
      </dgm:t>
    </dgm:pt>
    <dgm:pt modelId="{466094A7-4D5F-4BE7-B316-920500D58ABD}" type="parTrans" cxnId="{98FEB341-85D8-432B-9D5E-D2CA9FC69F05}">
      <dgm:prSet/>
      <dgm:spPr/>
      <dgm:t>
        <a:bodyPr/>
        <a:lstStyle/>
        <a:p>
          <a:endParaRPr lang="ru-RU"/>
        </a:p>
      </dgm:t>
    </dgm:pt>
    <dgm:pt modelId="{4C006C54-3FC4-4F53-A467-DF3DC74D6204}" type="sibTrans" cxnId="{98FEB341-85D8-432B-9D5E-D2CA9FC69F05}">
      <dgm:prSet/>
      <dgm:spPr/>
      <dgm:t>
        <a:bodyPr/>
        <a:lstStyle/>
        <a:p>
          <a:endParaRPr lang="ru-RU"/>
        </a:p>
      </dgm:t>
    </dgm:pt>
    <dgm:pt modelId="{69F03DA8-8021-4039-9D22-BFE0FEB341F8}" type="pres">
      <dgm:prSet presAssocID="{C7CE2DA4-A9F2-4CAD-A058-63D049975F6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36D65B-38FA-4D70-8E0E-4424180015B6}" type="pres">
      <dgm:prSet presAssocID="{C7CE2DA4-A9F2-4CAD-A058-63D049975F66}" presName="arrow" presStyleLbl="bgShp" presStyleIdx="0" presStyleCnt="1"/>
      <dgm:spPr/>
    </dgm:pt>
    <dgm:pt modelId="{B88F0CB8-8373-48DB-A40E-566D83B57639}" type="pres">
      <dgm:prSet presAssocID="{C7CE2DA4-A9F2-4CAD-A058-63D049975F66}" presName="linearProcess" presStyleCnt="0"/>
      <dgm:spPr/>
    </dgm:pt>
    <dgm:pt modelId="{4473CF6C-9323-4DC7-B2FA-9CE2485E4422}" type="pres">
      <dgm:prSet presAssocID="{BA240103-16B0-4A19-92EC-EB43CAD34EE5}" presName="textNode" presStyleLbl="node1" presStyleIdx="0" presStyleCnt="4" custScaleX="90115" custLinFactNeighborX="2226" custLinFactNeighborY="24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31D1D7-DD5A-4D18-98CB-17376496F82D}" type="pres">
      <dgm:prSet presAssocID="{3717527A-8A27-4537-8AD1-801671C48BE1}" presName="sibTrans" presStyleCnt="0"/>
      <dgm:spPr/>
    </dgm:pt>
    <dgm:pt modelId="{DC67EC7C-8DCA-4815-AECB-9F49D862B8A8}" type="pres">
      <dgm:prSet presAssocID="{9D7F398D-8218-44C6-93FE-0BCCDE98623E}" presName="textNode" presStyleLbl="node1" presStyleIdx="1" presStyleCnt="4" custScaleX="766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0CE0BA-2590-4D32-9924-ED51F1774E39}" type="pres">
      <dgm:prSet presAssocID="{E33D6B8C-8B95-408E-B646-CFEC34EF07DD}" presName="sibTrans" presStyleCnt="0"/>
      <dgm:spPr/>
    </dgm:pt>
    <dgm:pt modelId="{6B77E8BF-1298-41E9-BA8F-85A7EDEAEFD1}" type="pres">
      <dgm:prSet presAssocID="{B3EBA594-C6D3-4C6E-868B-4580B8E1C4B6}" presName="textNode" presStyleLbl="node1" presStyleIdx="2" presStyleCnt="4" custScaleX="822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149489-618C-4E61-A385-786634E14AB2}" type="pres">
      <dgm:prSet presAssocID="{2D43BC36-F15F-4364-8AF0-43A2404D59F8}" presName="sibTrans" presStyleCnt="0"/>
      <dgm:spPr/>
    </dgm:pt>
    <dgm:pt modelId="{76EA4655-869F-4BB6-9319-A23A81F08D1C}" type="pres">
      <dgm:prSet presAssocID="{2AEFCDD9-2195-4C57-83B4-F175A20A352F}" presName="textNode" presStyleLbl="node1" presStyleIdx="3" presStyleCnt="4" custScaleX="782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FEB341-85D8-432B-9D5E-D2CA9FC69F05}" srcId="{C7CE2DA4-A9F2-4CAD-A058-63D049975F66}" destId="{2AEFCDD9-2195-4C57-83B4-F175A20A352F}" srcOrd="3" destOrd="0" parTransId="{466094A7-4D5F-4BE7-B316-920500D58ABD}" sibTransId="{4C006C54-3FC4-4F53-A467-DF3DC74D6204}"/>
    <dgm:cxn modelId="{2A481994-93FF-4F8E-8B1D-97FD10E7F222}" srcId="{C7CE2DA4-A9F2-4CAD-A058-63D049975F66}" destId="{B3EBA594-C6D3-4C6E-868B-4580B8E1C4B6}" srcOrd="2" destOrd="0" parTransId="{78840436-A670-4F71-8E30-AACE9032AF09}" sibTransId="{2D43BC36-F15F-4364-8AF0-43A2404D59F8}"/>
    <dgm:cxn modelId="{5E8561C1-5AAA-4FA1-B5A5-232D189BFDB3}" type="presOf" srcId="{2AEFCDD9-2195-4C57-83B4-F175A20A352F}" destId="{76EA4655-869F-4BB6-9319-A23A81F08D1C}" srcOrd="0" destOrd="0" presId="urn:microsoft.com/office/officeart/2005/8/layout/hProcess9"/>
    <dgm:cxn modelId="{9DA6B6C4-0241-48E1-96AA-25502FFBFDBB}" type="presOf" srcId="{C7CE2DA4-A9F2-4CAD-A058-63D049975F66}" destId="{69F03DA8-8021-4039-9D22-BFE0FEB341F8}" srcOrd="0" destOrd="0" presId="urn:microsoft.com/office/officeart/2005/8/layout/hProcess9"/>
    <dgm:cxn modelId="{DE4F4575-DDFA-40C5-B0BD-180FF9226234}" type="presOf" srcId="{B3EBA594-C6D3-4C6E-868B-4580B8E1C4B6}" destId="{6B77E8BF-1298-41E9-BA8F-85A7EDEAEFD1}" srcOrd="0" destOrd="0" presId="urn:microsoft.com/office/officeart/2005/8/layout/hProcess9"/>
    <dgm:cxn modelId="{84A60A22-7D83-43FA-A1A3-89F55A04D005}" srcId="{C7CE2DA4-A9F2-4CAD-A058-63D049975F66}" destId="{9D7F398D-8218-44C6-93FE-0BCCDE98623E}" srcOrd="1" destOrd="0" parTransId="{BCD4296B-3662-4FA3-8AF4-1F1B442B5D83}" sibTransId="{E33D6B8C-8B95-408E-B646-CFEC34EF07DD}"/>
    <dgm:cxn modelId="{0111A424-A2EB-436A-95E4-F695A468738D}" type="presOf" srcId="{BA240103-16B0-4A19-92EC-EB43CAD34EE5}" destId="{4473CF6C-9323-4DC7-B2FA-9CE2485E4422}" srcOrd="0" destOrd="0" presId="urn:microsoft.com/office/officeart/2005/8/layout/hProcess9"/>
    <dgm:cxn modelId="{52D5F578-B468-4867-99F8-0C5A9B12074F}" type="presOf" srcId="{9D7F398D-8218-44C6-93FE-0BCCDE98623E}" destId="{DC67EC7C-8DCA-4815-AECB-9F49D862B8A8}" srcOrd="0" destOrd="0" presId="urn:microsoft.com/office/officeart/2005/8/layout/hProcess9"/>
    <dgm:cxn modelId="{411C17DE-FF1F-409B-B4DD-E0782FC9BD50}" srcId="{C7CE2DA4-A9F2-4CAD-A058-63D049975F66}" destId="{BA240103-16B0-4A19-92EC-EB43CAD34EE5}" srcOrd="0" destOrd="0" parTransId="{B8618B0D-FEFA-404E-A3ED-26CCFDF4C811}" sibTransId="{3717527A-8A27-4537-8AD1-801671C48BE1}"/>
    <dgm:cxn modelId="{9892F281-45DE-43A2-9CD9-B18AA3168ED9}" type="presParOf" srcId="{69F03DA8-8021-4039-9D22-BFE0FEB341F8}" destId="{4036D65B-38FA-4D70-8E0E-4424180015B6}" srcOrd="0" destOrd="0" presId="urn:microsoft.com/office/officeart/2005/8/layout/hProcess9"/>
    <dgm:cxn modelId="{6186B979-3891-4467-ADF0-DFB9A45BBBA2}" type="presParOf" srcId="{69F03DA8-8021-4039-9D22-BFE0FEB341F8}" destId="{B88F0CB8-8373-48DB-A40E-566D83B57639}" srcOrd="1" destOrd="0" presId="urn:microsoft.com/office/officeart/2005/8/layout/hProcess9"/>
    <dgm:cxn modelId="{58E9AD6B-CD0B-4367-8505-65AC3BF3DC23}" type="presParOf" srcId="{B88F0CB8-8373-48DB-A40E-566D83B57639}" destId="{4473CF6C-9323-4DC7-B2FA-9CE2485E4422}" srcOrd="0" destOrd="0" presId="urn:microsoft.com/office/officeart/2005/8/layout/hProcess9"/>
    <dgm:cxn modelId="{57A651FD-0716-43E6-8C0F-33071AA74946}" type="presParOf" srcId="{B88F0CB8-8373-48DB-A40E-566D83B57639}" destId="{2C31D1D7-DD5A-4D18-98CB-17376496F82D}" srcOrd="1" destOrd="0" presId="urn:microsoft.com/office/officeart/2005/8/layout/hProcess9"/>
    <dgm:cxn modelId="{E09E3A29-E681-4E16-98E2-129B45186DD6}" type="presParOf" srcId="{B88F0CB8-8373-48DB-A40E-566D83B57639}" destId="{DC67EC7C-8DCA-4815-AECB-9F49D862B8A8}" srcOrd="2" destOrd="0" presId="urn:microsoft.com/office/officeart/2005/8/layout/hProcess9"/>
    <dgm:cxn modelId="{8740E7EF-D2A6-4D33-8FB3-E037367942B3}" type="presParOf" srcId="{B88F0CB8-8373-48DB-A40E-566D83B57639}" destId="{BD0CE0BA-2590-4D32-9924-ED51F1774E39}" srcOrd="3" destOrd="0" presId="urn:microsoft.com/office/officeart/2005/8/layout/hProcess9"/>
    <dgm:cxn modelId="{0F3223DE-055A-41CF-B431-20587A4683F9}" type="presParOf" srcId="{B88F0CB8-8373-48DB-A40E-566D83B57639}" destId="{6B77E8BF-1298-41E9-BA8F-85A7EDEAEFD1}" srcOrd="4" destOrd="0" presId="urn:microsoft.com/office/officeart/2005/8/layout/hProcess9"/>
    <dgm:cxn modelId="{F2100CF1-06B3-42A7-8C82-3BE0B2FFA01A}" type="presParOf" srcId="{B88F0CB8-8373-48DB-A40E-566D83B57639}" destId="{04149489-618C-4E61-A385-786634E14AB2}" srcOrd="5" destOrd="0" presId="urn:microsoft.com/office/officeart/2005/8/layout/hProcess9"/>
    <dgm:cxn modelId="{30D2436F-1AA5-4B7E-A051-E27B3F0FCFAB}" type="presParOf" srcId="{B88F0CB8-8373-48DB-A40E-566D83B57639}" destId="{76EA4655-869F-4BB6-9319-A23A81F08D1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9F6904-F65F-4D20-8CAF-5C7EAD0C1B3E}">
      <dsp:nvSpPr>
        <dsp:cNvPr id="0" name=""/>
        <dsp:cNvSpPr/>
      </dsp:nvSpPr>
      <dsp:spPr>
        <a:xfrm rot="16200000">
          <a:off x="-103162" y="819341"/>
          <a:ext cx="3452664" cy="324633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Стороны конфликта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Внутренняя позиция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Внешняя позиция</a:t>
          </a:r>
          <a:endParaRPr lang="ru-RU" sz="1800" kern="1200" dirty="0"/>
        </a:p>
      </dsp:txBody>
      <dsp:txXfrm rot="16200000">
        <a:off x="-103162" y="819341"/>
        <a:ext cx="3452664" cy="3246338"/>
      </dsp:txXfrm>
    </dsp:sp>
    <dsp:sp modelId="{6874A912-ADA6-41C1-972B-52DBAEA58AED}">
      <dsp:nvSpPr>
        <dsp:cNvPr id="0" name=""/>
        <dsp:cNvSpPr/>
      </dsp:nvSpPr>
      <dsp:spPr>
        <a:xfrm rot="5400000">
          <a:off x="5093165" y="751690"/>
          <a:ext cx="3225161" cy="344172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Стороны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конфликта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Внутренняя позиция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Внешняя позиция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/>
        </a:p>
      </dsp:txBody>
      <dsp:txXfrm rot="5400000">
        <a:off x="5093165" y="751690"/>
        <a:ext cx="3225161" cy="34417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36D65B-38FA-4D70-8E0E-4424180015B6}">
      <dsp:nvSpPr>
        <dsp:cNvPr id="0" name=""/>
        <dsp:cNvSpPr/>
      </dsp:nvSpPr>
      <dsp:spPr>
        <a:xfrm>
          <a:off x="642671" y="0"/>
          <a:ext cx="7283609" cy="51845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3CF6C-9323-4DC7-B2FA-9CE2485E4422}">
      <dsp:nvSpPr>
        <dsp:cNvPr id="0" name=""/>
        <dsp:cNvSpPr/>
      </dsp:nvSpPr>
      <dsp:spPr>
        <a:xfrm>
          <a:off x="66093" y="1606492"/>
          <a:ext cx="2045592" cy="2073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</a:t>
          </a:r>
          <a:r>
            <a:rPr lang="ru-RU" sz="2400" b="1" kern="1200" dirty="0" smtClean="0"/>
            <a:t> стадия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Возникновение объективной конфликтной ситуации</a:t>
          </a:r>
          <a:r>
            <a:rPr lang="en-US" sz="1600" b="1" kern="1200" dirty="0" smtClean="0"/>
            <a:t> </a:t>
          </a:r>
          <a:endParaRPr lang="ru-RU" sz="1600" b="1" kern="1200" dirty="0"/>
        </a:p>
      </dsp:txBody>
      <dsp:txXfrm>
        <a:off x="66093" y="1606492"/>
        <a:ext cx="2045592" cy="2073830"/>
      </dsp:txXfrm>
    </dsp:sp>
    <dsp:sp modelId="{DC67EC7C-8DCA-4815-AECB-9F49D862B8A8}">
      <dsp:nvSpPr>
        <dsp:cNvPr id="0" name=""/>
        <dsp:cNvSpPr/>
      </dsp:nvSpPr>
      <dsp:spPr>
        <a:xfrm>
          <a:off x="2445029" y="1555372"/>
          <a:ext cx="1740257" cy="2073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II</a:t>
          </a:r>
          <a:r>
            <a:rPr lang="ru-RU" sz="2400" b="1" kern="1200" dirty="0" smtClean="0"/>
            <a:t> стадия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Осознание конфликта</a:t>
          </a:r>
          <a:endParaRPr lang="ru-RU" sz="1600" b="1" kern="1200" dirty="0"/>
        </a:p>
      </dsp:txBody>
      <dsp:txXfrm>
        <a:off x="2445029" y="1555372"/>
        <a:ext cx="1740257" cy="2073830"/>
      </dsp:txXfrm>
    </dsp:sp>
    <dsp:sp modelId="{6B77E8BF-1298-41E9-BA8F-85A7EDEAEFD1}">
      <dsp:nvSpPr>
        <dsp:cNvPr id="0" name=""/>
        <dsp:cNvSpPr/>
      </dsp:nvSpPr>
      <dsp:spPr>
        <a:xfrm>
          <a:off x="4526219" y="1555372"/>
          <a:ext cx="1866718" cy="2073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III</a:t>
          </a:r>
          <a:r>
            <a:rPr lang="ru-RU" sz="2400" b="1" kern="1200" dirty="0" smtClean="0"/>
            <a:t> стадия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Конфликтные действия</a:t>
          </a:r>
          <a:endParaRPr lang="ru-RU" sz="1600" b="1" kern="1200" dirty="0"/>
        </a:p>
      </dsp:txBody>
      <dsp:txXfrm>
        <a:off x="4526219" y="1555372"/>
        <a:ext cx="1866718" cy="2073830"/>
      </dsp:txXfrm>
    </dsp:sp>
    <dsp:sp modelId="{76EA4655-869F-4BB6-9319-A23A81F08D1C}">
      <dsp:nvSpPr>
        <dsp:cNvPr id="0" name=""/>
        <dsp:cNvSpPr/>
      </dsp:nvSpPr>
      <dsp:spPr>
        <a:xfrm>
          <a:off x="6733869" y="1555372"/>
          <a:ext cx="1776577" cy="2073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IV</a:t>
          </a:r>
          <a:r>
            <a:rPr lang="ru-RU" sz="2400" b="1" kern="1200" dirty="0" smtClean="0"/>
            <a:t> стадия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Разрешение конфликта</a:t>
          </a:r>
          <a:endParaRPr lang="ru-RU" sz="1600" b="1" kern="1200" dirty="0"/>
        </a:p>
      </dsp:txBody>
      <dsp:txXfrm>
        <a:off x="6733869" y="1555372"/>
        <a:ext cx="1776577" cy="207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BECDB3-0531-47B2-AE9F-47BAB209BD89}" type="datetimeFigureOut">
              <a:rPr lang="ru-RU" smtClean="0"/>
              <a:pPr/>
              <a:t>15.05.2017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740B91-9C96-4FA2-8648-A0D4AF6A6085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193304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Конфликты и способы их разрешения.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ru-RU" b="1" dirty="0" smtClean="0"/>
              <a:t>Типы конфликта: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smtClean="0"/>
              <a:t>Объективный - 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Субъективный -</a:t>
            </a:r>
            <a:endParaRPr lang="ru-RU" sz="3200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sz="2800" dirty="0" smtClean="0"/>
              <a:t>В основе лежит реальная проблема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«поле для работы с психологом»:</a:t>
            </a:r>
          </a:p>
          <a:p>
            <a:pPr>
              <a:buFontTx/>
              <a:buChar char="-"/>
            </a:pPr>
            <a:r>
              <a:rPr lang="ru-RU" sz="2400" dirty="0" smtClean="0"/>
              <a:t>Конфликт как личный коммуникативный стиль человека;</a:t>
            </a:r>
          </a:p>
          <a:p>
            <a:pPr>
              <a:buFontTx/>
              <a:buChar char="-"/>
            </a:pPr>
            <a:r>
              <a:rPr lang="ru-RU" sz="2400" dirty="0" smtClean="0"/>
              <a:t>Конфликт как средство сброса отрицательной энергии.</a:t>
            </a:r>
            <a:endParaRPr lang="ru-RU" sz="2400" dirty="0"/>
          </a:p>
        </p:txBody>
      </p:sp>
      <p:pic>
        <p:nvPicPr>
          <p:cNvPr id="8" name="Picture 5" descr="000360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01008"/>
            <a:ext cx="3603154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ru-RU" b="1" dirty="0" smtClean="0"/>
              <a:t>Виды конфликта:</a:t>
            </a:r>
            <a:endParaRPr lang="ru-RU" b="1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Информационный;</a:t>
            </a:r>
          </a:p>
          <a:p>
            <a:r>
              <a:rPr lang="ru-RU" sz="4000" dirty="0" smtClean="0"/>
              <a:t>Структурный;</a:t>
            </a:r>
          </a:p>
          <a:p>
            <a:r>
              <a:rPr lang="ru-RU" sz="4000" dirty="0" smtClean="0"/>
              <a:t>Ценностный;</a:t>
            </a:r>
          </a:p>
          <a:p>
            <a:r>
              <a:rPr lang="ru-RU" sz="4000" dirty="0" smtClean="0"/>
              <a:t>Конфликт отношений;</a:t>
            </a:r>
          </a:p>
          <a:p>
            <a:r>
              <a:rPr lang="ru-RU" sz="4000" dirty="0" smtClean="0"/>
              <a:t>Поведенческий конфликт.</a:t>
            </a:r>
            <a:endParaRPr lang="ru-RU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Стратегии поведения в конфликте: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Избегание (не хочу участвовать в этом, не могу повлиять на ситуацию и т.п.);</a:t>
            </a:r>
          </a:p>
          <a:p>
            <a:r>
              <a:rPr lang="ru-RU" sz="3200" dirty="0" smtClean="0"/>
              <a:t>Приспособление (подстроится под партнёра);</a:t>
            </a:r>
          </a:p>
          <a:p>
            <a:r>
              <a:rPr lang="ru-RU" sz="3200" dirty="0" smtClean="0"/>
              <a:t>Соперничество;</a:t>
            </a:r>
          </a:p>
          <a:p>
            <a:r>
              <a:rPr lang="ru-RU" sz="3200" dirty="0" smtClean="0"/>
              <a:t>Компромисс (частично удовлетворяем мои интересы, частично – интересы партнёра);</a:t>
            </a:r>
          </a:p>
          <a:p>
            <a:r>
              <a:rPr lang="ru-RU" sz="3200" dirty="0" smtClean="0"/>
              <a:t>Сотрудничество.</a:t>
            </a:r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Характеристика исходов конфликтов </a:t>
            </a:r>
            <a:r>
              <a:rPr lang="ru-RU" sz="4000" dirty="0" smtClean="0"/>
              <a:t>(формы его разрешения)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Снятие инцидента это попытка притушить конфликт, либо переведя его на стадию осознания (без конфликтных действий), либо на стадию неосознаваемой конфликтной ситуации;</a:t>
            </a:r>
          </a:p>
          <a:p>
            <a:r>
              <a:rPr lang="ru-RU" dirty="0" smtClean="0"/>
              <a:t>Обеспечение выигрыша одной из сторон;</a:t>
            </a:r>
          </a:p>
          <a:p>
            <a:r>
              <a:rPr lang="ru-RU" dirty="0" smtClean="0"/>
              <a:t>Снятие конфликта с помощью лжи;</a:t>
            </a:r>
          </a:p>
          <a:p>
            <a:r>
              <a:rPr lang="ru-RU" dirty="0" smtClean="0"/>
              <a:t>Полное физическое или функциональное разведение  участников;</a:t>
            </a:r>
          </a:p>
          <a:p>
            <a:r>
              <a:rPr lang="ru-RU" dirty="0" smtClean="0"/>
              <a:t>Внутреннее переструктуирование образа ситуаций;</a:t>
            </a:r>
          </a:p>
          <a:p>
            <a:r>
              <a:rPr lang="ru-RU" dirty="0" smtClean="0"/>
              <a:t>Разрешение конфликта через конфронтацию к сотрудничеству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41037"/>
          <p:cNvPicPr preferRelativeResize="0">
            <a:picLocks noChangeArrowheads="1" noChangeShapeType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1800200" cy="1584176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35896" y="908720"/>
            <a:ext cx="41044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Book" pitchFamily="34" charset="0"/>
              </a:rPr>
              <a:t> 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67744" y="692696"/>
            <a:ext cx="612068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Советы Д. Карнеги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389120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pPr>
              <a:buNone/>
            </a:pPr>
            <a:r>
              <a:rPr lang="ru-RU" dirty="0" smtClean="0"/>
              <a:t> </a:t>
            </a:r>
          </a:p>
          <a:p>
            <a:r>
              <a:rPr lang="ru-RU" sz="2800" i="1" dirty="0" smtClean="0"/>
              <a:t> «Не позволяйте себе расстраиваться из-за мелочи, которыми следует пренебречь и забыть. Помните, что жизнь слишком коротка, чтобы тратить его на пустяки! »Умение отличить главное от второстепенного должно помочь каждому найти правильную линию поведения в конфликтах…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Сущность конфликта: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112568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Конфликт</a:t>
            </a:r>
            <a:r>
              <a:rPr lang="ru-RU" dirty="0" smtClean="0"/>
              <a:t> ( от лат.  с</a:t>
            </a:r>
            <a:r>
              <a:rPr lang="en-US" dirty="0" smtClean="0"/>
              <a:t>onflictus</a:t>
            </a:r>
            <a:r>
              <a:rPr lang="ru-RU" dirty="0" smtClean="0"/>
              <a:t> – столкновение)  - столкновение противоположно направленных целей, интересов, позиций, мнений или взглядов оппонентов или субъектов взаимодействия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851648" cy="11212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и динамики конфликтов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2060848"/>
            <a:ext cx="7854696" cy="3888432"/>
          </a:xfrm>
        </p:spPr>
        <p:txBody>
          <a:bodyPr/>
          <a:lstStyle/>
          <a:p>
            <a:pPr algn="l"/>
            <a:r>
              <a:rPr lang="ru-RU" sz="3600" u="sng" dirty="0" smtClean="0"/>
              <a:t>Конфликтная ситуация </a:t>
            </a:r>
            <a:r>
              <a:rPr lang="ru-RU" dirty="0" smtClean="0"/>
              <a:t>– </a:t>
            </a:r>
            <a:r>
              <a:rPr lang="ru-RU" sz="2800" dirty="0" smtClean="0"/>
              <a:t>это объективная основа конфликта, фиксирующая возникновение реального противоречия в интересах и потребностях сторон. По сути дела, это ещё не сам конфликт, так как существующее объективное противоречие может определённое время не осознаваться участниками взаимодействия.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363272" cy="708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конфликтной ситуации: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8" y="1484785"/>
          <a:ext cx="8496944" cy="483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63888" y="357301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конфликта</a:t>
            </a:r>
            <a:endParaRPr lang="ru-RU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ru-RU" dirty="0" smtClean="0"/>
              <a:t>Инцидент 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258816" cy="4752528"/>
          </a:xfrm>
        </p:spPr>
        <p:txBody>
          <a:bodyPr>
            <a:normAutofit/>
          </a:bodyPr>
          <a:lstStyle/>
          <a:p>
            <a:r>
              <a:rPr lang="ru-RU" dirty="0" smtClean="0"/>
              <a:t>Это ситуация взаимодействия, позволяющая осознать его участникам наличия объективного противоречия в их интересах и целях. То есть, инцидент – это осознание конфликтной ситуации.</a:t>
            </a:r>
            <a:endParaRPr lang="ru-RU" dirty="0"/>
          </a:p>
        </p:txBody>
      </p:sp>
      <p:pic>
        <p:nvPicPr>
          <p:cNvPr id="5" name="Picture 4" descr="0003614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985192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Динамика конфликта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323528" y="1340768"/>
          <a:ext cx="8568952" cy="518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Причины конфликтов: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ru-RU" sz="3200" dirty="0" smtClean="0"/>
              <a:t>Распределение ресурсов;</a:t>
            </a:r>
          </a:p>
          <a:p>
            <a:r>
              <a:rPr lang="ru-RU" sz="3200" dirty="0" smtClean="0"/>
              <a:t>Взаимозависимость задач;</a:t>
            </a:r>
          </a:p>
          <a:p>
            <a:r>
              <a:rPr lang="ru-RU" sz="3200" dirty="0" smtClean="0"/>
              <a:t>Различия в целях;</a:t>
            </a:r>
          </a:p>
          <a:p>
            <a:r>
              <a:rPr lang="ru-RU" sz="3200" dirty="0" smtClean="0"/>
              <a:t>Различия в представлениях и ценностях;</a:t>
            </a:r>
          </a:p>
          <a:p>
            <a:r>
              <a:rPr lang="ru-RU" sz="3200" dirty="0" smtClean="0"/>
              <a:t>Различия в манере поведения и жизненном опыте;</a:t>
            </a:r>
          </a:p>
          <a:p>
            <a:r>
              <a:rPr lang="ru-RU" sz="3200" dirty="0" smtClean="0"/>
              <a:t>Неудовлетворительные коммуникации.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конфликтов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7500" lnSpcReduction="20000"/>
          </a:bodyPr>
          <a:lstStyle/>
          <a:p>
            <a:endParaRPr lang="ru-RU" b="1" dirty="0" smtClean="0"/>
          </a:p>
          <a:p>
            <a:r>
              <a:rPr lang="ru-RU" sz="3000" b="1" dirty="0" smtClean="0"/>
              <a:t>Деструктивная функция (</a:t>
            </a:r>
            <a:r>
              <a:rPr lang="ru-RU" sz="3000" i="1" dirty="0" smtClean="0"/>
              <a:t>негативный</a:t>
            </a:r>
            <a:r>
              <a:rPr lang="ru-RU" sz="3000" b="1" dirty="0" smtClean="0"/>
              <a:t>)</a:t>
            </a:r>
            <a:r>
              <a:rPr lang="ru-RU" b="1" dirty="0" smtClean="0"/>
              <a:t>: </a:t>
            </a:r>
            <a:r>
              <a:rPr lang="ru-RU" dirty="0" smtClean="0"/>
              <a:t>разрушение совместной деятельности, ухудшение или распад отношений,  ухудшение самочувствия участников и т.п.</a:t>
            </a:r>
          </a:p>
          <a:p>
            <a:pPr>
              <a:buNone/>
            </a:pPr>
            <a:endParaRPr lang="ru-RU" dirty="0" smtClean="0"/>
          </a:p>
          <a:p>
            <a:r>
              <a:rPr lang="ru-RU" sz="3000" b="1" dirty="0" smtClean="0"/>
              <a:t>Конструктивная функция (</a:t>
            </a:r>
            <a:r>
              <a:rPr lang="ru-RU" sz="3000" i="1" dirty="0" smtClean="0"/>
              <a:t>позитивный)</a:t>
            </a:r>
            <a:r>
              <a:rPr lang="ru-RU" sz="3000" b="1" dirty="0" smtClean="0"/>
              <a:t> </a:t>
            </a:r>
            <a:r>
              <a:rPr lang="ru-RU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Конфликт является важным источником развития личности, группы. Межличностных отношений, позволяет им подняться на новую высоту, расширить и изменить сферу и способы взаимодействия;</a:t>
            </a:r>
          </a:p>
          <a:p>
            <a:pPr>
              <a:buFontTx/>
              <a:buChar char="-"/>
            </a:pPr>
            <a:r>
              <a:rPr lang="ru-RU" dirty="0" smtClean="0"/>
              <a:t>Через открытую конфронтацию конфликт освобождает группу от подтачивающих её факторов, снижает вероятность застоя и упадка группы;</a:t>
            </a:r>
          </a:p>
          <a:p>
            <a:pPr>
              <a:buFontTx/>
              <a:buChar char="-"/>
            </a:pPr>
            <a:r>
              <a:rPr lang="ru-RU" dirty="0" smtClean="0"/>
              <a:t>Конфликт способствует развития взаимопонимания между участниками взаимодействия;</a:t>
            </a:r>
          </a:p>
          <a:p>
            <a:r>
              <a:rPr lang="ru-RU" sz="3100" b="1" dirty="0" smtClean="0"/>
              <a:t>Лжеисход (</a:t>
            </a:r>
            <a:r>
              <a:rPr lang="ru-RU" sz="3100" i="1" dirty="0" smtClean="0"/>
              <a:t>замораживание) – </a:t>
            </a:r>
            <a:r>
              <a:rPr lang="ru-RU" dirty="0" smtClean="0"/>
              <a:t>например, силой растащили субъектов конфликта в стороны.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676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Классификации:</a:t>
            </a:r>
            <a:br>
              <a:rPr lang="ru-RU" b="1" dirty="0" smtClean="0"/>
            </a:br>
            <a:r>
              <a:rPr lang="ru-RU" sz="3100" b="1" dirty="0" smtClean="0"/>
              <a:t>Уровень конфликта зависит от ранга субъекта конфликта:</a:t>
            </a:r>
            <a:endParaRPr lang="ru-RU" sz="31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ru-RU" sz="2800" dirty="0" smtClean="0"/>
              <a:t>Внутриличностный конфликт;</a:t>
            </a:r>
          </a:p>
          <a:p>
            <a:r>
              <a:rPr lang="ru-RU" sz="2800" dirty="0" smtClean="0"/>
              <a:t>Межличностный (между отдельными людьми);</a:t>
            </a:r>
          </a:p>
          <a:p>
            <a:r>
              <a:rPr lang="ru-RU" sz="2800" dirty="0" smtClean="0"/>
              <a:t>Конфликт между личностью и группой;</a:t>
            </a:r>
          </a:p>
          <a:p>
            <a:r>
              <a:rPr lang="ru-RU" sz="2800" dirty="0" smtClean="0"/>
              <a:t>Межгрупповой конфликт (между членами разных групп);</a:t>
            </a:r>
          </a:p>
          <a:p>
            <a:r>
              <a:rPr lang="ru-RU" sz="2800" dirty="0" smtClean="0"/>
              <a:t>Системный конфликт (в них фигурируют «группы групп», государственный К., межэтнический К.).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468</Words>
  <Application>Microsoft Office PowerPoint</Application>
  <PresentationFormat>Экран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Конфликты и способы их разрешения.</vt:lpstr>
      <vt:lpstr>Сущность конфликта:</vt:lpstr>
      <vt:lpstr>Структура и динамики конфликтов</vt:lpstr>
      <vt:lpstr>Структура конфликтной ситуации:</vt:lpstr>
      <vt:lpstr>Инцидент -</vt:lpstr>
      <vt:lpstr>Динамика конфликта</vt:lpstr>
      <vt:lpstr>Причины конфликтов:</vt:lpstr>
      <vt:lpstr>Функции конфликтов</vt:lpstr>
      <vt:lpstr>Классификации: Уровень конфликта зависит от ранга субъекта конфликта:</vt:lpstr>
      <vt:lpstr>Типы конфликта:</vt:lpstr>
      <vt:lpstr>Виды конфликта:</vt:lpstr>
      <vt:lpstr>Стратегии поведения в конфликте:</vt:lpstr>
      <vt:lpstr>Характеристика исходов конфликтов (формы его разрешения)</vt:lpstr>
      <vt:lpstr>   Советы Д. Карнеги</vt:lpstr>
    </vt:vector>
  </TitlesOfParts>
  <Company>Дом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Конфликты и способы их разрешения.</dc:title>
  <dc:creator>Верхозины</dc:creator>
  <cp:lastModifiedBy>Александр</cp:lastModifiedBy>
  <cp:revision>24</cp:revision>
  <dcterms:created xsi:type="dcterms:W3CDTF">2060-10-02T16:22:03Z</dcterms:created>
  <dcterms:modified xsi:type="dcterms:W3CDTF">2017-05-15T00:04:54Z</dcterms:modified>
</cp:coreProperties>
</file>