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Garamond Premr Pro Smbd" pitchFamily="18" charset="0"/>
              </a:rPr>
              <a:t>Малая группа</a:t>
            </a:r>
            <a:endParaRPr lang="ru-RU" sz="3600" dirty="0">
              <a:latin typeface="Garamond Premr Pro Smbd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893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764704"/>
            <a:ext cx="7734747" cy="1500187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Малая группа – реально существующее объединение людей по определённым признакам.</a:t>
            </a:r>
            <a:endParaRPr lang="ru-RU" sz="4000" b="1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539552" y="4221088"/>
            <a:ext cx="7734747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 smtClean="0"/>
              <a:t>Семья, класс, рабочие, врачи и т.д.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40628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на свойства памяти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328694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Забор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3602057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Школа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2369076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88765" y="3789040"/>
            <a:ext cx="21434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Человек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43675" y="3130897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Небо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3825" y="4653136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Зонтик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95936" y="5373216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Дорога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88566" y="3044696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Яма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796135" y="4509120"/>
            <a:ext cx="1800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Печка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75950" y="5733256"/>
            <a:ext cx="21126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Капуста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2060848"/>
            <a:ext cx="856895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24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1. Общение</a:t>
            </a:r>
          </a:p>
          <a:p>
            <a:r>
              <a:rPr lang="ru-RU" sz="3200" b="1" dirty="0" smtClean="0"/>
              <a:t>2. Общая деятельность</a:t>
            </a:r>
          </a:p>
          <a:p>
            <a:r>
              <a:rPr lang="ru-RU" sz="3200" b="1" dirty="0" smtClean="0"/>
              <a:t>3. Общая цель</a:t>
            </a: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/>
              <a:t>Для чего создаются малые группы:</a:t>
            </a:r>
            <a:endParaRPr lang="ru-RU" sz="4400" b="1" dirty="0"/>
          </a:p>
        </p:txBody>
      </p:sp>
      <p:sp>
        <p:nvSpPr>
          <p:cNvPr id="4" name="Правая фигурная скобка 3"/>
          <p:cNvSpPr/>
          <p:nvPr/>
        </p:nvSpPr>
        <p:spPr>
          <a:xfrm rot="5400000">
            <a:off x="3419872" y="764704"/>
            <a:ext cx="1224136" cy="6552728"/>
          </a:xfrm>
          <a:prstGeom prst="rightBrac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45811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Типы групп:</a:t>
            </a:r>
          </a:p>
          <a:p>
            <a:pPr algn="ctr"/>
            <a:r>
              <a:rPr lang="ru-RU" sz="3200" b="1" dirty="0" smtClean="0"/>
              <a:t>производственные, учебные, спортивные, семейные и т.д.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37405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По длительности существования малые группы</a:t>
            </a:r>
            <a:endParaRPr lang="ru-RU" sz="3600" b="1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859424" y="22048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323084"/>
            <a:ext cx="3630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Постоянные</a:t>
            </a:r>
            <a:endParaRPr lang="ru-RU" sz="4800" b="1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103592" y="2181250"/>
            <a:ext cx="484632" cy="232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463822" y="4725144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/>
              <a:t>Временные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xmlns="" val="36439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1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0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По стилю отношений малые группы</a:t>
            </a:r>
            <a:endParaRPr lang="ru-RU" sz="3600" b="1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859424" y="22048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06070" y="3323084"/>
            <a:ext cx="38618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Формальные</a:t>
            </a:r>
          </a:p>
          <a:p>
            <a:pPr algn="ctr"/>
            <a:r>
              <a:rPr lang="ru-RU" sz="3200" b="1" dirty="0" smtClean="0"/>
              <a:t>(официальные)</a:t>
            </a:r>
            <a:endParaRPr lang="ru-RU" sz="3200" b="1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103592" y="2181250"/>
            <a:ext cx="484632" cy="232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16531" y="4725144"/>
            <a:ext cx="5058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/>
              <a:t>Неформальные</a:t>
            </a:r>
          </a:p>
          <a:p>
            <a:pPr algn="ctr"/>
            <a:r>
              <a:rPr lang="ru-RU" sz="3600" b="1" dirty="0" smtClean="0"/>
              <a:t>(неофициальные)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3708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1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0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914628"/>
          </a:xfrm>
        </p:spPr>
        <p:txBody>
          <a:bodyPr/>
          <a:lstStyle/>
          <a:p>
            <a:r>
              <a:rPr lang="ru-RU" sz="3600" b="1" dirty="0" smtClean="0"/>
              <a:t>Статус и роль человека </a:t>
            </a:r>
            <a:endParaRPr lang="ru-RU" sz="3600" b="1" dirty="0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193" y="2708920"/>
            <a:ext cx="186765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7428" y="2349046"/>
            <a:ext cx="590225" cy="8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9274" y="4387542"/>
            <a:ext cx="670238" cy="9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3454" y="2314369"/>
            <a:ext cx="623354" cy="8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9274" y="2314369"/>
            <a:ext cx="632286" cy="8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55257" y="156691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Группа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293" y="2157450"/>
            <a:ext cx="1735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Человек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11776" y="3574757"/>
            <a:ext cx="273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      Группа 2</a:t>
            </a:r>
            <a:endParaRPr lang="ru-RU" sz="3600" b="1" dirty="0"/>
          </a:p>
        </p:txBody>
      </p:sp>
      <p:pic>
        <p:nvPicPr>
          <p:cNvPr id="18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3454" y="4391709"/>
            <a:ext cx="670238" cy="9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7428" y="4387542"/>
            <a:ext cx="670238" cy="9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 вправо 16"/>
          <p:cNvSpPr/>
          <p:nvPr/>
        </p:nvSpPr>
        <p:spPr>
          <a:xfrm>
            <a:off x="2517725" y="1890082"/>
            <a:ext cx="3024336" cy="163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Статус </a:t>
            </a:r>
          </a:p>
          <a:p>
            <a:pPr algn="ctr"/>
            <a:r>
              <a:rPr lang="ru-RU" sz="2800" b="1" dirty="0" smtClean="0"/>
              <a:t>(положение)</a:t>
            </a:r>
            <a:endParaRPr lang="ru-RU" sz="2800" b="1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339752" y="3225893"/>
            <a:ext cx="3769958" cy="164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Роль </a:t>
            </a:r>
          </a:p>
          <a:p>
            <a:pPr algn="ctr"/>
            <a:r>
              <a:rPr lang="ru-RU" sz="2800" b="1" dirty="0" smtClean="0"/>
              <a:t>(способ поведения)</a:t>
            </a:r>
            <a:endParaRPr lang="ru-RU" sz="2800" b="1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2094850" y="4669787"/>
            <a:ext cx="4500568" cy="1458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Конформизм</a:t>
            </a:r>
          </a:p>
          <a:p>
            <a:pPr algn="ctr"/>
            <a:r>
              <a:rPr lang="ru-RU" sz="2800" b="1" dirty="0" smtClean="0"/>
              <a:t>(приспосабливаемость)</a:t>
            </a:r>
            <a:endParaRPr lang="ru-RU" sz="2800" b="1" dirty="0"/>
          </a:p>
        </p:txBody>
      </p:sp>
      <p:sp>
        <p:nvSpPr>
          <p:cNvPr id="24" name="Стрелка влево 23"/>
          <p:cNvSpPr/>
          <p:nvPr/>
        </p:nvSpPr>
        <p:spPr>
          <a:xfrm>
            <a:off x="2192911" y="5892899"/>
            <a:ext cx="6699569" cy="936104"/>
          </a:xfrm>
          <a:prstGeom prst="lef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Санкции (осуждение), групповой эгоизм – интересы группы.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7011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17" grpId="0" animBg="1"/>
      <p:bldP spid="21" grpId="0" animBg="1"/>
      <p:bldP spid="22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</TotalTime>
  <Words>119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Твердый переплет</vt:lpstr>
      <vt:lpstr>Малая группа</vt:lpstr>
      <vt:lpstr>Слайд 2</vt:lpstr>
      <vt:lpstr>Тест на свойства памяти</vt:lpstr>
      <vt:lpstr>Для чего создаются малые группы:</vt:lpstr>
      <vt:lpstr>По длительности существования малые группы</vt:lpstr>
      <vt:lpstr>По стилю отношений малые группы</vt:lpstr>
      <vt:lpstr>Статус и роль человека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Малая группа</dc:title>
  <dc:creator>max</dc:creator>
  <cp:lastModifiedBy>Александр</cp:lastModifiedBy>
  <cp:revision>8</cp:revision>
  <dcterms:created xsi:type="dcterms:W3CDTF">2012-12-21T02:54:34Z</dcterms:created>
  <dcterms:modified xsi:type="dcterms:W3CDTF">2017-04-19T23:04:35Z</dcterms:modified>
</cp:coreProperties>
</file>