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.org/ru/aboutun/booklet/peace.shtml" TargetMode="External"/><Relationship Id="rId2" Type="http://schemas.openxmlformats.org/officeDocument/2006/relationships/hyperlink" Target="https://ru.wikipedia.org/wiki/%D0%9D%D0%90%D0%A2%D0%9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nform39.ru/wp-content/uploads/2016/08/1385022126_news.jpg" TargetMode="External"/><Relationship Id="rId5" Type="http://schemas.openxmlformats.org/officeDocument/2006/relationships/hyperlink" Target="http://school-collection.iv-edu.ru/dlrstore/00000c51-1000-4ddd-517d-3600483aebf5/objects/_tipy_geogr_00001026/2-3-polit-karta.png" TargetMode="External"/><Relationship Id="rId4" Type="http://schemas.openxmlformats.org/officeDocument/2006/relationships/hyperlink" Target="http://www.bbc.com/russian/international/2014/12/141229_yearender_2014_world_at_wa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494"/>
            <a:ext cx="9144000" cy="686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межгосударственных конфликтов в современном мире: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омплексный характер;</a:t>
            </a:r>
          </a:p>
          <a:p>
            <a:r>
              <a:rPr lang="ru-RU" dirty="0"/>
              <a:t>г</a:t>
            </a:r>
            <a:r>
              <a:rPr lang="ru-RU" dirty="0" smtClean="0"/>
              <a:t>лобализация конфликтов;</a:t>
            </a:r>
          </a:p>
          <a:p>
            <a:r>
              <a:rPr lang="ru-RU" dirty="0"/>
              <a:t>н</a:t>
            </a:r>
            <a:r>
              <a:rPr lang="ru-RU" dirty="0" smtClean="0"/>
              <a:t>еобходимость совместных действий государств для урегулирования конфликтов.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75248" y="4077072"/>
            <a:ext cx="6373216" cy="2636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Деятельность </a:t>
            </a:r>
            <a:r>
              <a:rPr lang="ru-RU" sz="2800" b="1" dirty="0">
                <a:solidFill>
                  <a:schemeClr val="tx1"/>
                </a:solidFill>
              </a:rPr>
              <a:t>Организации Объединенных Наций по поддержанию мира направлена на создание условий для установления прочного мира в странах, переживающих конфликт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233991"/>
            <a:ext cx="5797053" cy="57970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36" y="6525344"/>
            <a:ext cx="3047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«Голубые каски» в Сирии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4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9" y="1052736"/>
            <a:ext cx="8622704" cy="323351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979712" y="4725144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Монгольские военнослужащие, прошедшие обучение в </a:t>
            </a:r>
            <a:r>
              <a:rPr lang="ru-RU" sz="2000" b="1" dirty="0" err="1"/>
              <a:t>Талван-толгойском</a:t>
            </a:r>
            <a:r>
              <a:rPr lang="ru-RU" sz="2000" b="1" dirty="0"/>
              <a:t> центре подготовки персонала для операций по поддержанию мира, в составе сил, развернутых в Сьерра-Леоне.</a:t>
            </a:r>
          </a:p>
        </p:txBody>
      </p:sp>
    </p:spTree>
    <p:extLst>
      <p:ext uri="{BB962C8B-B14F-4D97-AF65-F5344CB8AC3E}">
        <p14:creationId xmlns:p14="http://schemas.microsoft.com/office/powerpoint/2010/main" val="8568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межгосударственных конфликтов в современном мире: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r>
              <a:rPr lang="ru-RU" dirty="0" smtClean="0"/>
              <a:t>комплексный характер;</a:t>
            </a:r>
          </a:p>
          <a:p>
            <a:r>
              <a:rPr lang="ru-RU" dirty="0"/>
              <a:t>г</a:t>
            </a:r>
            <a:r>
              <a:rPr lang="ru-RU" dirty="0" smtClean="0"/>
              <a:t>лобализация конфликтов;</a:t>
            </a:r>
          </a:p>
          <a:p>
            <a:r>
              <a:rPr lang="ru-RU" dirty="0"/>
              <a:t>н</a:t>
            </a:r>
            <a:r>
              <a:rPr lang="ru-RU" dirty="0" smtClean="0"/>
              <a:t>еобходимость совместных действий государств для урегулирования конфликтов;</a:t>
            </a:r>
          </a:p>
          <a:p>
            <a:r>
              <a:rPr lang="ru-RU" dirty="0"/>
              <a:t>и</a:t>
            </a:r>
            <a:r>
              <a:rPr lang="ru-RU" dirty="0" smtClean="0"/>
              <a:t>зменение географии (Азия, Африка и др.);</a:t>
            </a:r>
          </a:p>
          <a:p>
            <a:r>
              <a:rPr lang="ru-RU" dirty="0"/>
              <a:t>м</a:t>
            </a:r>
            <a:r>
              <a:rPr lang="ru-RU" dirty="0" smtClean="0"/>
              <a:t>еждународный терроризм.</a:t>
            </a:r>
          </a:p>
          <a:p>
            <a:pPr marL="0" indent="0">
              <a:buNone/>
            </a:pPr>
            <a:r>
              <a:rPr lang="ru-RU" b="1" dirty="0" smtClean="0"/>
              <a:t>Терроризм – политика устрашения.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2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межгосударственных конфликтов в современном мире.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 smtClean="0"/>
              <a:t>Террористические организации:</a:t>
            </a:r>
          </a:p>
          <a:p>
            <a:pPr marL="0" indent="0">
              <a:buNone/>
            </a:pPr>
            <a:r>
              <a:rPr lang="ru-RU" dirty="0" smtClean="0"/>
              <a:t>ИГИЛ</a:t>
            </a:r>
          </a:p>
          <a:p>
            <a:pPr marL="0" indent="0">
              <a:buNone/>
            </a:pPr>
            <a:r>
              <a:rPr lang="ru-RU" dirty="0" smtClean="0"/>
              <a:t>«Аль-Каида»</a:t>
            </a:r>
          </a:p>
          <a:p>
            <a:pPr marL="0" indent="0">
              <a:buNone/>
            </a:pPr>
            <a:r>
              <a:rPr lang="ru-RU" dirty="0" smtClean="0"/>
              <a:t>«Талибан»</a:t>
            </a:r>
          </a:p>
          <a:p>
            <a:pPr marL="0" indent="0">
              <a:buNone/>
            </a:pPr>
            <a:r>
              <a:rPr lang="ru-RU" dirty="0" smtClean="0"/>
              <a:t>«Братья-мусульмане»</a:t>
            </a:r>
          </a:p>
          <a:p>
            <a:pPr marL="0" indent="0">
              <a:buNone/>
            </a:pPr>
            <a:r>
              <a:rPr lang="ru-RU" dirty="0" smtClean="0"/>
              <a:t>ИРА</a:t>
            </a:r>
          </a:p>
          <a:p>
            <a:pPr marL="0" indent="0">
              <a:buNone/>
            </a:pPr>
            <a:r>
              <a:rPr lang="ru-RU" dirty="0" smtClean="0"/>
              <a:t>ЭТА</a:t>
            </a:r>
          </a:p>
          <a:p>
            <a:pPr marL="0" indent="0">
              <a:buNone/>
            </a:pPr>
            <a:r>
              <a:rPr lang="ru-RU" dirty="0" smtClean="0"/>
              <a:t>«</a:t>
            </a:r>
            <a:r>
              <a:rPr lang="ru-RU" dirty="0" err="1" smtClean="0"/>
              <a:t>Сендеро</a:t>
            </a:r>
            <a:r>
              <a:rPr lang="ru-RU" dirty="0" smtClean="0"/>
              <a:t> </a:t>
            </a:r>
            <a:r>
              <a:rPr lang="ru-RU" dirty="0" err="1" smtClean="0"/>
              <a:t>луминос</a:t>
            </a:r>
            <a:r>
              <a:rPr lang="ru-RU" dirty="0" smtClean="0"/>
              <a:t>»</a:t>
            </a: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1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669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i="1" dirty="0" smtClean="0"/>
              <a:t>Примеры террористических актов: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Теракты </a:t>
            </a:r>
            <a:r>
              <a:rPr lang="ru-RU" dirty="0"/>
              <a:t>в </a:t>
            </a:r>
            <a:r>
              <a:rPr lang="ru-RU" i="1" u="sng" dirty="0"/>
              <a:t>Мадриде</a:t>
            </a:r>
            <a:r>
              <a:rPr lang="ru-RU" dirty="0"/>
              <a:t> (11.03.2004, Испания). </a:t>
            </a:r>
            <a:r>
              <a:rPr lang="ru-RU" dirty="0" smtClean="0"/>
              <a:t>В </a:t>
            </a:r>
            <a:r>
              <a:rPr lang="ru-RU" dirty="0"/>
              <a:t>результате четырех взрывов в вагонах электропоездов погиб 191 человек, было ранено 2050 </a:t>
            </a:r>
            <a:r>
              <a:rPr lang="ru-RU" dirty="0" smtClean="0"/>
              <a:t>пассажиров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Взрывы в </a:t>
            </a:r>
            <a:r>
              <a:rPr lang="ru-RU" i="1" u="sng" dirty="0"/>
              <a:t>московском метро </a:t>
            </a:r>
            <a:r>
              <a:rPr lang="ru-RU" dirty="0"/>
              <a:t>(06.02.2004 и 29.03.2010, Россия). В 2004 году по вине террориста-смертника погиб 41 человек и 250 получили ранения. В 2010 году два взрыва унесли жизни также 41 человека, было ранено 88 </a:t>
            </a:r>
            <a:r>
              <a:rPr lang="ru-RU" dirty="0" smtClean="0"/>
              <a:t>человек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Теракты </a:t>
            </a:r>
            <a:r>
              <a:rPr lang="ru-RU" i="1" u="sng" dirty="0"/>
              <a:t>в Стамбуле </a:t>
            </a:r>
            <a:r>
              <a:rPr lang="ru-RU" dirty="0"/>
              <a:t>(15.11.2003 и 20.11.2003, Турция). В результате первого теракта смертники на заминированных автомобилях унесли жизни 25 человек, ранив более 300. Через пять дней в результате череды взрывов погибли еще 28 человек, 450 были ранены. Ответственность за теракты взяла на себя «</a:t>
            </a:r>
            <a:r>
              <a:rPr lang="ru-RU" dirty="0" smtClean="0"/>
              <a:t>Аль-Каида».</a:t>
            </a:r>
            <a:endParaRPr lang="ru-RU" dirty="0"/>
          </a:p>
          <a:p>
            <a:pPr marL="0" indent="0">
              <a:buNone/>
            </a:pPr>
            <a:r>
              <a:rPr lang="ru-RU" i="1" u="sng" dirty="0" smtClean="0"/>
              <a:t>Теракт </a:t>
            </a:r>
            <a:r>
              <a:rPr lang="ru-RU" i="1" u="sng" dirty="0"/>
              <a:t>на Дубровке </a:t>
            </a:r>
            <a:r>
              <a:rPr lang="ru-RU" dirty="0"/>
              <a:t>("Норд-Ост") (23.10.2002 — 26.10.2002, Россия). </a:t>
            </a:r>
            <a:r>
              <a:rPr lang="ru-RU" dirty="0" smtClean="0"/>
              <a:t>Погибли </a:t>
            </a:r>
            <a:r>
              <a:rPr lang="ru-RU" dirty="0"/>
              <a:t>130 заложников. Ответственность за теракт взял на себя Шамиль Басаев.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Террористические акты на </a:t>
            </a:r>
            <a:r>
              <a:rPr lang="ru-RU" i="1" u="sng" dirty="0"/>
              <a:t>Бали</a:t>
            </a:r>
            <a:r>
              <a:rPr lang="ru-RU" dirty="0"/>
              <a:t> (12.10.2002, Индонезия). Самый крупный теракт в истории Индонезии унес жизни 202 человек, 164 из которых были иностранцами.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Террористический </a:t>
            </a:r>
            <a:r>
              <a:rPr lang="ru-RU" dirty="0"/>
              <a:t>акт 11 сентября 2001 года (11.09.2001, </a:t>
            </a:r>
            <a:r>
              <a:rPr lang="ru-RU" i="1" u="sng" dirty="0"/>
              <a:t>США)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Террористический акт в </a:t>
            </a:r>
            <a:r>
              <a:rPr lang="ru-RU" i="1" u="sng" dirty="0" smtClean="0"/>
              <a:t>Беслане</a:t>
            </a:r>
            <a:r>
              <a:rPr lang="ru-RU" dirty="0" smtClean="0"/>
              <a:t>1 сентября 2004 года.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80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НАТО.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252525"/>
                </a:solidFill>
                <a:latin typeface="Arial"/>
              </a:rPr>
              <a:t> </a:t>
            </a:r>
            <a:r>
              <a:rPr lang="ru-RU" dirty="0" smtClean="0">
                <a:solidFill>
                  <a:srgbClr val="252525"/>
                </a:solidFill>
                <a:latin typeface="Arial"/>
              </a:rPr>
              <a:t>В соответствии </a:t>
            </a:r>
            <a:r>
              <a:rPr lang="ru-RU" dirty="0">
                <a:solidFill>
                  <a:srgbClr val="252525"/>
                </a:solidFill>
                <a:latin typeface="Arial"/>
              </a:rPr>
              <a:t>с Североатлантическим договором 1949 года, НАТО ставит целью </a:t>
            </a:r>
            <a:r>
              <a:rPr lang="ru-RU" i="1" dirty="0">
                <a:solidFill>
                  <a:srgbClr val="252525"/>
                </a:solidFill>
                <a:latin typeface="Arial"/>
              </a:rPr>
              <a:t>«укрепление стабильности и повышение благосостояния в Североатлантическом регионе». «Страны-участники объединили свои усилия с целью создания коллективной обороны и сохранения мира и безопасности</a:t>
            </a:r>
            <a:r>
              <a:rPr lang="ru-RU" i="1" dirty="0" smtClean="0">
                <a:solidFill>
                  <a:srgbClr val="252525"/>
                </a:solidFill>
                <a:latin typeface="Arial"/>
              </a:rPr>
              <a:t>»</a:t>
            </a:r>
            <a:r>
              <a:rPr lang="ru-RU" dirty="0" smtClean="0">
                <a:solidFill>
                  <a:srgbClr val="252525"/>
                </a:solidFill>
                <a:latin typeface="Arial"/>
              </a:rPr>
              <a:t>.</a:t>
            </a:r>
            <a:endParaRPr lang="ru-RU" dirty="0">
              <a:solidFill>
                <a:srgbClr val="252525"/>
              </a:solidFill>
              <a:latin typeface="Arial"/>
            </a:endParaRPr>
          </a:p>
          <a:p>
            <a:r>
              <a:rPr lang="ru-RU" dirty="0">
                <a:solidFill>
                  <a:srgbClr val="252525"/>
                </a:solidFill>
                <a:latin typeface="Arial"/>
              </a:rPr>
              <a:t>В целом блок создавался для «отражения советской угрозы</a:t>
            </a:r>
            <a:r>
              <a:rPr lang="ru-RU" dirty="0" smtClean="0">
                <a:solidFill>
                  <a:srgbClr val="252525"/>
                </a:solidFill>
                <a:latin typeface="Arial"/>
              </a:rPr>
              <a:t>»</a:t>
            </a:r>
            <a:r>
              <a:rPr lang="ru-RU" baseline="30000" dirty="0">
                <a:solidFill>
                  <a:srgbClr val="0B0080"/>
                </a:solidFill>
                <a:latin typeface="Arial"/>
              </a:rPr>
              <a:t>.</a:t>
            </a:r>
            <a:endParaRPr lang="ru-RU" dirty="0">
              <a:solidFill>
                <a:srgbClr val="252525"/>
              </a:solidFill>
              <a:latin typeface="Arial"/>
            </a:endParaRPr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95" y="3849"/>
            <a:ext cx="2095500" cy="1571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" y="1598683"/>
            <a:ext cx="9113933" cy="37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Усиление НАТО.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rgbClr val="252525"/>
                </a:solidFill>
                <a:latin typeface="Arial"/>
              </a:rPr>
              <a:t>Стратегическая концепция НАТО 2010 года «Активное участие, современная оборона» представляет три важнейшие задачи НАТО — коллективная оборона, кризисное регулирование и безопасность на основе </a:t>
            </a:r>
            <a:r>
              <a:rPr lang="ru-RU" dirty="0" smtClean="0">
                <a:solidFill>
                  <a:srgbClr val="252525"/>
                </a:solidFill>
                <a:latin typeface="Arial"/>
              </a:rPr>
              <a:t>сотрудничества</a:t>
            </a:r>
            <a:r>
              <a:rPr lang="ru-RU" baseline="30000" dirty="0" smtClean="0">
                <a:solidFill>
                  <a:srgbClr val="0B0080"/>
                </a:solidFill>
                <a:latin typeface="Arial"/>
              </a:rPr>
              <a:t>.</a:t>
            </a:r>
            <a:endParaRPr lang="ru-RU" sz="2400" dirty="0" smtClean="0">
              <a:solidFill>
                <a:srgbClr val="0B0080"/>
              </a:solidFill>
              <a:latin typeface="+mj-lt"/>
            </a:endParaRPr>
          </a:p>
          <a:p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Реализуя эти задачи, НАТО участвовало в войне</a:t>
            </a:r>
          </a:p>
          <a:p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 </a:t>
            </a:r>
            <a:r>
              <a:rPr lang="ru-RU" sz="2600" dirty="0">
                <a:solidFill>
                  <a:srgbClr val="0B0080"/>
                </a:solidFill>
                <a:latin typeface="+mj-lt"/>
              </a:rPr>
              <a:t>против Ирака в Кувейте и на территории Ирака в 1991 г. (под эгидой ООН);</a:t>
            </a:r>
          </a:p>
          <a:p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В войнах </a:t>
            </a:r>
            <a:r>
              <a:rPr lang="ru-RU" sz="2600" dirty="0">
                <a:solidFill>
                  <a:srgbClr val="0B0080"/>
                </a:solidFill>
                <a:latin typeface="+mj-lt"/>
              </a:rPr>
              <a:t>на территории бывшей Югославии —</a:t>
            </a:r>
          </a:p>
          <a:p>
            <a:pPr marL="0" indent="0">
              <a:buNone/>
            </a:pPr>
            <a:r>
              <a:rPr lang="ru-RU" sz="2600" dirty="0">
                <a:solidFill>
                  <a:srgbClr val="0B0080"/>
                </a:solidFill>
                <a:latin typeface="+mj-lt"/>
              </a:rPr>
              <a:t> </a:t>
            </a:r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     Боснии </a:t>
            </a:r>
            <a:r>
              <a:rPr lang="ru-RU" sz="2600" dirty="0">
                <a:solidFill>
                  <a:srgbClr val="0B0080"/>
                </a:solidFill>
                <a:latin typeface="+mj-lt"/>
              </a:rPr>
              <a:t>и Герцеговине (1995—2004</a:t>
            </a:r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), Сербии </a:t>
            </a:r>
            <a:r>
              <a:rPr lang="ru-RU" sz="2600" dirty="0">
                <a:solidFill>
                  <a:srgbClr val="0B0080"/>
                </a:solidFill>
                <a:latin typeface="+mj-lt"/>
              </a:rPr>
              <a:t>(1999</a:t>
            </a:r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), Македонии            (2001—2003);</a:t>
            </a:r>
            <a:endParaRPr lang="ru-RU" sz="2600" dirty="0">
              <a:solidFill>
                <a:srgbClr val="0B0080"/>
              </a:solidFill>
              <a:latin typeface="+mj-lt"/>
            </a:endParaRPr>
          </a:p>
          <a:p>
            <a:r>
              <a:rPr lang="ru-RU" sz="2600" dirty="0">
                <a:solidFill>
                  <a:srgbClr val="0B0080"/>
                </a:solidFill>
                <a:latin typeface="+mj-lt"/>
              </a:rPr>
              <a:t>в Афганистане (2001 — по </a:t>
            </a:r>
            <a:r>
              <a:rPr lang="ru-RU" sz="2600" dirty="0" err="1">
                <a:solidFill>
                  <a:srgbClr val="0B0080"/>
                </a:solidFill>
                <a:latin typeface="+mj-lt"/>
              </a:rPr>
              <a:t>н.в</a:t>
            </a:r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.),</a:t>
            </a:r>
            <a:endParaRPr lang="ru-RU" sz="2600" dirty="0">
              <a:solidFill>
                <a:srgbClr val="0B0080"/>
              </a:solidFill>
              <a:latin typeface="+mj-lt"/>
            </a:endParaRPr>
          </a:p>
          <a:p>
            <a:r>
              <a:rPr lang="ru-RU" sz="2600" dirty="0">
                <a:solidFill>
                  <a:srgbClr val="0B0080"/>
                </a:solidFill>
                <a:latin typeface="+mj-lt"/>
              </a:rPr>
              <a:t>в Ираке (2003 — по н. в</a:t>
            </a:r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.),</a:t>
            </a:r>
            <a:endParaRPr lang="ru-RU" sz="2600" dirty="0">
              <a:solidFill>
                <a:srgbClr val="0B0080"/>
              </a:solidFill>
              <a:latin typeface="+mj-lt"/>
            </a:endParaRPr>
          </a:p>
          <a:p>
            <a:r>
              <a:rPr lang="ru-RU" sz="2600" dirty="0">
                <a:solidFill>
                  <a:srgbClr val="0B0080"/>
                </a:solidFill>
                <a:latin typeface="+mj-lt"/>
              </a:rPr>
              <a:t>во время миротворческой операции в </a:t>
            </a:r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Судане(2005 </a:t>
            </a:r>
            <a:r>
              <a:rPr lang="ru-RU" sz="2600" dirty="0">
                <a:solidFill>
                  <a:srgbClr val="0B0080"/>
                </a:solidFill>
                <a:latin typeface="+mj-lt"/>
              </a:rPr>
              <a:t>— по </a:t>
            </a:r>
            <a:r>
              <a:rPr lang="ru-RU" sz="2600" dirty="0" err="1">
                <a:solidFill>
                  <a:srgbClr val="0B0080"/>
                </a:solidFill>
                <a:latin typeface="+mj-lt"/>
              </a:rPr>
              <a:t>н.в</a:t>
            </a:r>
            <a:r>
              <a:rPr lang="ru-RU" sz="2600" dirty="0" smtClean="0">
                <a:solidFill>
                  <a:srgbClr val="0B0080"/>
                </a:solidFill>
                <a:latin typeface="+mj-lt"/>
              </a:rPr>
              <a:t>.)</a:t>
            </a:r>
            <a:endParaRPr lang="ru-RU" sz="43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395" y="3849"/>
            <a:ext cx="2095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России в современном мире. (лекционный материал).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44824"/>
            <a:ext cx="6284384" cy="4713288"/>
          </a:xfrm>
        </p:spPr>
      </p:pic>
      <p:sp>
        <p:nvSpPr>
          <p:cNvPr id="7" name="Скругленный прямоугольник 6"/>
          <p:cNvSpPr/>
          <p:nvPr/>
        </p:nvSpPr>
        <p:spPr>
          <a:xfrm>
            <a:off x="4499992" y="1412776"/>
            <a:ext cx="4504982" cy="2268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Учебник стр.178-179. Определите, на каких направлениях произошло усиление позиций РФ в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2000-ые гг.</a:t>
            </a:r>
            <a:endParaRPr lang="ru-RU" dirty="0" smtClean="0"/>
          </a:p>
          <a:p>
            <a:r>
              <a:rPr lang="ru-RU" dirty="0" smtClean="0"/>
              <a:t>12 мин.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1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к занятию: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256584"/>
          </a:xfrm>
        </p:spPr>
        <p:txBody>
          <a:bodyPr>
            <a:normAutofit/>
          </a:bodyPr>
          <a:lstStyle/>
          <a:p>
            <a:r>
              <a:rPr lang="ru-RU" dirty="0" smtClean="0"/>
              <a:t>В современном мире идут ________________________________ интеграционные процессы. Мир сотрясают территориальные и ____________________________   конфликты.</a:t>
            </a:r>
          </a:p>
          <a:p>
            <a:r>
              <a:rPr lang="ru-RU" dirty="0" smtClean="0"/>
              <a:t>Мировое сообщество ведет войну с международным _______________. В такой обстановке основным направлением внешней политики любого государства </a:t>
            </a:r>
            <a:r>
              <a:rPr lang="ru-RU" smtClean="0"/>
              <a:t>должно </a:t>
            </a:r>
            <a:r>
              <a:rPr lang="ru-RU" smtClean="0"/>
              <a:t>стать</a:t>
            </a:r>
            <a:r>
              <a:rPr lang="ru-RU" smtClean="0"/>
              <a:t> </a:t>
            </a:r>
            <a:r>
              <a:rPr lang="ru-RU" dirty="0" smtClean="0"/>
              <a:t>______________________________________.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9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 в современном мире.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2941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Сепаратизм</a:t>
            </a:r>
            <a:r>
              <a:rPr lang="ru-RU" dirty="0" smtClean="0"/>
              <a:t> – стремление к отделению, обособлению.</a:t>
            </a:r>
          </a:p>
          <a:p>
            <a:r>
              <a:rPr lang="ru-RU" b="1" dirty="0"/>
              <a:t>Автаркия</a:t>
            </a:r>
            <a:r>
              <a:rPr lang="ru-RU" dirty="0"/>
              <a:t> - обособление национального </a:t>
            </a:r>
            <a:r>
              <a:rPr lang="ru-RU" dirty="0" smtClean="0"/>
              <a:t>хозяйства.</a:t>
            </a:r>
          </a:p>
          <a:p>
            <a:r>
              <a:rPr lang="ru-RU" b="1" dirty="0"/>
              <a:t>Национализм 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- </a:t>
            </a:r>
            <a:r>
              <a:rPr lang="ru-RU" dirty="0"/>
              <a:t>Идеология и политика, направленная на </a:t>
            </a:r>
            <a:r>
              <a:rPr lang="ru-RU" dirty="0" smtClean="0"/>
              <a:t>	разжигание </a:t>
            </a:r>
            <a:r>
              <a:rPr lang="ru-RU" dirty="0"/>
              <a:t>национальной вражды и </a:t>
            </a:r>
            <a:r>
              <a:rPr lang="ru-RU" dirty="0" smtClean="0"/>
              <a:t>	принижение </a:t>
            </a:r>
            <a:r>
              <a:rPr lang="ru-RU" dirty="0"/>
              <a:t>других наций.</a:t>
            </a:r>
          </a:p>
          <a:p>
            <a:pPr marL="0" indent="0">
              <a:buNone/>
            </a:pPr>
            <a:r>
              <a:rPr lang="ru-RU" dirty="0" smtClean="0"/>
              <a:t>	- Движение </a:t>
            </a:r>
            <a:r>
              <a:rPr lang="ru-RU" dirty="0"/>
              <a:t>за независимость народа и страны </a:t>
            </a:r>
            <a:r>
              <a:rPr lang="ru-RU" dirty="0" smtClean="0"/>
              <a:t>	  против </a:t>
            </a:r>
            <a:r>
              <a:rPr lang="ru-RU" dirty="0"/>
              <a:t>иноземных поработителей, против </a:t>
            </a:r>
            <a:r>
              <a:rPr lang="ru-RU" dirty="0" smtClean="0"/>
              <a:t>	  	  колониализма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36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Ссылки и источники информации: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1484784"/>
            <a:ext cx="850728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https://ru.wikipedia.org/wiki/%</a:t>
            </a:r>
            <a:r>
              <a:rPr lang="en-US" dirty="0" smtClean="0">
                <a:hlinkClick r:id="rId2"/>
              </a:rPr>
              <a:t>D0%9D%D0%90%D0%A2%D0%9E</a:t>
            </a:r>
            <a:endParaRPr lang="ru-RU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www.un.org/ru/aboutun/booklet/peace.shtml</a:t>
            </a:r>
            <a:endParaRPr lang="ru-RU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www.bbc.com/russian/international/2014/12/141229_yearender_2014_world_at_war</a:t>
            </a:r>
            <a:endParaRPr lang="ru-RU" dirty="0" smtClean="0"/>
          </a:p>
          <a:p>
            <a:r>
              <a:rPr lang="en-US" dirty="0">
                <a:hlinkClick r:id="rId5"/>
              </a:rPr>
              <a:t>http://school-collection.iv-edu.ru/dlrstore/00000c51-1000-4ddd-517d-3600483aebf5/objects/_</a:t>
            </a:r>
            <a:r>
              <a:rPr lang="en-US" dirty="0" smtClean="0">
                <a:hlinkClick r:id="rId5"/>
              </a:rPr>
              <a:t>tipy_geogr_00001026/2-3-polit-karta.png</a:t>
            </a:r>
            <a:endParaRPr lang="ru-RU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inform39.ru/wp-content/uploads/2016/08/1385022126_news.jpg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07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 в современном мире.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29411"/>
          </a:xfrm>
        </p:spPr>
        <p:txBody>
          <a:bodyPr>
            <a:normAutofit/>
          </a:bodyPr>
          <a:lstStyle/>
          <a:p>
            <a:r>
              <a:rPr lang="ru-RU" b="1" dirty="0"/>
              <a:t>Этнос </a:t>
            </a:r>
            <a:r>
              <a:rPr lang="ru-RU" dirty="0"/>
              <a:t>-</a:t>
            </a:r>
            <a:r>
              <a:rPr lang="ru-RU" dirty="0" err="1"/>
              <a:t>Э́тнос</a:t>
            </a:r>
            <a:r>
              <a:rPr lang="ru-RU" dirty="0"/>
              <a:t> (греч. </a:t>
            </a:r>
            <a:r>
              <a:rPr lang="ru-RU" dirty="0" err="1"/>
              <a:t>ἔθνος</a:t>
            </a:r>
            <a:r>
              <a:rPr lang="ru-RU" dirty="0"/>
              <a:t> — народ) — исторически сложившаяся устойчивая совокупность людей, объединённых общими </a:t>
            </a:r>
            <a:r>
              <a:rPr lang="ru-RU" dirty="0" smtClean="0"/>
              <a:t>признаками, включающими </a:t>
            </a:r>
            <a:r>
              <a:rPr lang="ru-RU" dirty="0"/>
              <a:t>происхождение, единый язык, культуру, хозяйство, </a:t>
            </a:r>
            <a:r>
              <a:rPr lang="ru-RU" dirty="0" smtClean="0"/>
              <a:t>территорию </a:t>
            </a:r>
            <a:r>
              <a:rPr lang="ru-RU" dirty="0"/>
              <a:t>проживания, самосознание, внешний </a:t>
            </a:r>
            <a:r>
              <a:rPr lang="ru-RU" dirty="0" smtClean="0"/>
              <a:t>вид.</a:t>
            </a:r>
          </a:p>
          <a:p>
            <a:r>
              <a:rPr lang="ru-RU" b="1" dirty="0"/>
              <a:t>Конфессия</a:t>
            </a:r>
            <a:r>
              <a:rPr lang="ru-RU" dirty="0"/>
              <a:t> - объединение верующих, в пределах одной религии, имеющее свое </a:t>
            </a:r>
            <a:r>
              <a:rPr lang="ru-RU" dirty="0" smtClean="0"/>
              <a:t>вероучение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5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 в современном мире.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29411"/>
          </a:xfrm>
        </p:spPr>
        <p:txBody>
          <a:bodyPr>
            <a:normAutofit/>
          </a:bodyPr>
          <a:lstStyle/>
          <a:p>
            <a:r>
              <a:rPr lang="ru-RU" b="1" dirty="0" smtClean="0"/>
              <a:t>Конфликт </a:t>
            </a:r>
            <a:r>
              <a:rPr lang="ru-RU" dirty="0" smtClean="0"/>
              <a:t>– столкновение двух или более противоборствующих сторон, обусловленное их взаимоисключающими интересами.</a:t>
            </a:r>
          </a:p>
          <a:p>
            <a:r>
              <a:rPr lang="ru-RU" b="1" dirty="0" smtClean="0"/>
              <a:t>Конфликты</a:t>
            </a:r>
            <a:r>
              <a:rPr lang="ru-RU" dirty="0" smtClean="0"/>
              <a:t> могут быть внутригосударственные и </a:t>
            </a:r>
            <a:r>
              <a:rPr lang="ru-RU" i="1" dirty="0" smtClean="0"/>
              <a:t>межгосударственные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36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3419"/>
            <a:ext cx="7704856" cy="641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 в современном мире. Сирия. Ирак. Афганистан. Ливия.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фото: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Боевики "Исламского государства" на импровизированном параде в сирийской провинции </a:t>
            </a:r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Ракка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июне 2014 года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00263"/>
            <a:ext cx="7924800" cy="4457700"/>
          </a:xfrm>
        </p:spPr>
      </p:pic>
    </p:spTree>
    <p:extLst>
      <p:ext uri="{BB962C8B-B14F-4D97-AF65-F5344CB8AC3E}">
        <p14:creationId xmlns:p14="http://schemas.microsoft.com/office/powerpoint/2010/main" val="37147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 в современном мире. Израиль и Палестина.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фото: Израильский танк покидает сектор Газа в августе после заключения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перемирия.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7553544" cy="4248869"/>
          </a:xfrm>
        </p:spPr>
      </p:pic>
    </p:spTree>
    <p:extLst>
      <p:ext uri="{BB962C8B-B14F-4D97-AF65-F5344CB8AC3E}">
        <p14:creationId xmlns:p14="http://schemas.microsoft.com/office/powerpoint/2010/main" val="280606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93022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Конфликты в современном мире. Нигерия. </a:t>
            </a:r>
            <a:b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фото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Нигерийский военный патруль на дороге в районе города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Муби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северо-востоке Нигерии, освобожденного от исламистов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94908"/>
            <a:ext cx="7354711" cy="4137025"/>
          </a:xfrm>
        </p:spPr>
      </p:pic>
    </p:spTree>
    <p:extLst>
      <p:ext uri="{BB962C8B-B14F-4D97-AF65-F5344CB8AC3E}">
        <p14:creationId xmlns:p14="http://schemas.microsoft.com/office/powerpoint/2010/main" val="42003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межгосударственных конфликтов в современном мире: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823"/>
          </a:xfrm>
        </p:spPr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омплексный характер;</a:t>
            </a:r>
          </a:p>
          <a:p>
            <a:r>
              <a:rPr lang="ru-RU" dirty="0"/>
              <a:t>г</a:t>
            </a:r>
            <a:r>
              <a:rPr lang="ru-RU" dirty="0" smtClean="0"/>
              <a:t>лобализация конфликтов;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91680" y="2924944"/>
            <a:ext cx="6912768" cy="329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Работа с учебником, текст на стр.173. Распад Югославии.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 1. Докажите, что этот конфликт носит комплексный характер.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2. Докажите, что этот конфликт  стал глобальным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15 минут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641</Words>
  <Application>Microsoft Office PowerPoint</Application>
  <PresentationFormat>Экран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Конфликты в современном мире.</vt:lpstr>
      <vt:lpstr>Конфликты в современном мире.</vt:lpstr>
      <vt:lpstr>Конфликты в современном мире.</vt:lpstr>
      <vt:lpstr>Презентация PowerPoint</vt:lpstr>
      <vt:lpstr>Конфликты в современном мире. Сирия. Ирак. Афганистан. Ливия. На фото: Боевики "Исламского государства" на импровизированном параде в сирийской провинции Ракка в июне 2014 года</vt:lpstr>
      <vt:lpstr>Конфликты в современном мире. Израиль и Палестина. На фото: Израильский танк покидает сектор Газа в августе после заключения перемирия.</vt:lpstr>
      <vt:lpstr>Конфликты в современном мире. Нигерия.  На фото: Нигерийский военный патруль на дороге в районе города Муби на северо-востоке Нигерии, освобожденного от исламистов</vt:lpstr>
      <vt:lpstr>Особенности межгосударственных конфликтов в современном мире:</vt:lpstr>
      <vt:lpstr>Особенности межгосударственных конфликтов в современном мире:</vt:lpstr>
      <vt:lpstr>Презентация PowerPoint</vt:lpstr>
      <vt:lpstr>Презентация PowerPoint</vt:lpstr>
      <vt:lpstr>Особенности межгосударственных конфликтов в современном мире:</vt:lpstr>
      <vt:lpstr>Особенности межгосударственных конфликтов в современном мире.</vt:lpstr>
      <vt:lpstr>Презентация PowerPoint</vt:lpstr>
      <vt:lpstr>Усиление НАТО.</vt:lpstr>
      <vt:lpstr>Усиление НАТО.</vt:lpstr>
      <vt:lpstr>Место России в современном мире. (лекционный материал).</vt:lpstr>
      <vt:lpstr>Вывод к занятию:</vt:lpstr>
      <vt:lpstr>Ссылки и источники информации: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29</cp:revision>
  <dcterms:created xsi:type="dcterms:W3CDTF">2016-12-08T19:27:12Z</dcterms:created>
  <dcterms:modified xsi:type="dcterms:W3CDTF">2016-12-30T18:29:28Z</dcterms:modified>
</cp:coreProperties>
</file>