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8" r:id="rId5"/>
    <p:sldId id="259" r:id="rId6"/>
    <p:sldId id="266" r:id="rId7"/>
    <p:sldId id="268" r:id="rId8"/>
    <p:sldId id="275" r:id="rId9"/>
    <p:sldId id="260" r:id="rId10"/>
    <p:sldId id="263" r:id="rId11"/>
    <p:sldId id="261" r:id="rId12"/>
    <p:sldId id="262" r:id="rId13"/>
    <p:sldId id="276" r:id="rId14"/>
    <p:sldId id="267" r:id="rId15"/>
    <p:sldId id="277" r:id="rId16"/>
    <p:sldId id="264" r:id="rId17"/>
    <p:sldId id="273" r:id="rId18"/>
    <p:sldId id="269" r:id="rId19"/>
    <p:sldId id="270" r:id="rId20"/>
    <p:sldId id="272" r:id="rId21"/>
    <p:sldId id="274" r:id="rId22"/>
    <p:sldId id="290" r:id="rId23"/>
    <p:sldId id="289" r:id="rId24"/>
    <p:sldId id="284" r:id="rId25"/>
    <p:sldId id="278" r:id="rId26"/>
    <p:sldId id="279" r:id="rId27"/>
    <p:sldId id="283" r:id="rId28"/>
    <p:sldId id="281" r:id="rId29"/>
    <p:sldId id="291" r:id="rId30"/>
    <p:sldId id="287" r:id="rId31"/>
    <p:sldId id="286" r:id="rId32"/>
    <p:sldId id="285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10" autoAdjust="0"/>
  </p:normalViewPr>
  <p:slideViewPr>
    <p:cSldViewPr>
      <p:cViewPr varScale="1">
        <p:scale>
          <a:sx n="69" d="100"/>
          <a:sy n="69" d="100"/>
        </p:scale>
        <p:origin x="-54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7DBB1-BF02-4AD3-875A-8A5CBA9FA152}" type="datetimeFigureOut">
              <a:rPr lang="ru-RU" smtClean="0"/>
              <a:pPr/>
              <a:t>05.04.2011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BB61A-19EA-42E6-BE0D-EE3919386FF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BB61A-19EA-42E6-BE0D-EE3919386FFB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4962-8D64-4215-BA49-534179704C7A}" type="datetimeFigureOut">
              <a:rPr lang="ru-RU" smtClean="0"/>
              <a:pPr/>
              <a:t>05.04.2011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667D-6C11-4970-A15C-DFB4D24265E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&#1085;&#1072;&#1088;&#1091;&#1096;&#1077;&#1085;&#1080;&#1077;%20&#1080;%20&#1079;&#1072;&#1097;&#1080;&#1090;&#1072;%20&#1087;&#1088;&#1072;&#1074;%20&#1095;&#1077;&#1083;&#1086;&#1074;&#1077;&#1082;&#1072;\01_07.M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ru.wikipedia.org/w/index.php?title=%D0%A4%D0%B0%D0%B9%D0%BB:Bundesarchiv_Bild_101I-006-2212-30,_Russland,_Gefangene_russische_Soldaten.jpg&amp;filetimestamp=2008121220260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hyperlink" Target="http://ru.wikipedia.org/wiki/%D0%A4%D0%B0%D0%B9%D0%BB:Cambodia-2005-choen_ek1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.wikipedia.org/wiki/%D0%A4%D0%B0%D0%B9%D0%BB:Srebrenica2007.jpg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ru.wikipedia.org/wiki/%D0%A4%D0%B0%D0%B9%D0%BB:Rwanda_genocide_wanted_poster_2-20-03.jp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ru.wikipedia.org/wiki/%D0%A4%D0%B0%D0%B9%D0%BB:DurbanSign1989.jp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ru.wikipedia.org/wiki/%D0%A4%D0%B0%D0%B9%D0%BB:Camp_x-ray_detainees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0100" y="1857364"/>
            <a:ext cx="72152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Нарушения 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 </a:t>
            </a:r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и 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 </a:t>
            </a:r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защита</a:t>
            </a:r>
          </a:p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прав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 </a:t>
            </a:r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 человека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786182" y="4071942"/>
            <a:ext cx="496969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latin typeface="Monotype Corsiva" pitchFamily="66" charset="0"/>
                <a:ea typeface="Times New Roman" pitchFamily="18" charset="0"/>
                <a:cs typeface="Arial" pitchFamily="34" charset="0"/>
              </a:rPr>
              <a:t>Мир - это свобода,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latin typeface="Monotype Corsiva" pitchFamily="66" charset="0"/>
                <a:ea typeface="Times New Roman" pitchFamily="18" charset="0"/>
                <a:cs typeface="Arial" pitchFamily="34" charset="0"/>
              </a:rPr>
              <a:t>основанная на признании прав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latin typeface="Monotype Corsiva" pitchFamily="66" charset="0"/>
                <a:ea typeface="Times New Roman" pitchFamily="18" charset="0"/>
                <a:cs typeface="Arial" pitchFamily="34" charset="0"/>
              </a:rPr>
              <a:t>всякого человека.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b="1" dirty="0" smtClean="0">
              <a:solidFill>
                <a:schemeClr val="bg1">
                  <a:lumMod val="95000"/>
                  <a:lumOff val="5000"/>
                </a:schemeClr>
              </a:solidFill>
              <a:latin typeface="Monotype Corsiva" pitchFamily="66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onotype Corsiva" pitchFamily="66" charset="0"/>
                <a:cs typeface="Arial" pitchFamily="34" charset="0"/>
              </a:rPr>
              <a:t>Марк  Туллий  Цицерон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Monotype Corsiva" pitchFamily="66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2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1_07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7481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1934" y="785794"/>
            <a:ext cx="507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11 </a:t>
            </a:r>
            <a:r>
              <a:rPr lang="ru-RU" sz="2400" b="1" dirty="0" err="1" smtClean="0">
                <a:solidFill>
                  <a:schemeClr val="bg1"/>
                </a:solidFill>
              </a:rPr>
              <a:t>млн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r>
              <a:rPr lang="ru-RU" sz="2400" b="1" dirty="0" smtClean="0">
                <a:solidFill>
                  <a:schemeClr val="bg1"/>
                </a:solidFill>
              </a:rPr>
              <a:t> человек на оккупированных территориях СССР        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3071810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6 </a:t>
            </a:r>
            <a:r>
              <a:rPr lang="ru-RU" sz="2400" b="1" dirty="0" err="1" smtClean="0">
                <a:solidFill>
                  <a:schemeClr val="bg1"/>
                </a:solidFill>
              </a:rPr>
              <a:t>млн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r>
              <a:rPr lang="ru-RU" sz="2400" b="1" dirty="0" smtClean="0">
                <a:solidFill>
                  <a:schemeClr val="bg1"/>
                </a:solidFill>
              </a:rPr>
              <a:t> евреев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434" name="Picture 2" descr="Bundesarchiv Bild 101I-006-2212-30, Russland, Gefangene russische Soldate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lum bright="-10000" contrast="10000"/>
          </a:blip>
          <a:srcRect/>
          <a:stretch>
            <a:fillRect/>
          </a:stretch>
        </p:blipFill>
        <p:spPr bwMode="auto">
          <a:xfrm>
            <a:off x="0" y="0"/>
            <a:ext cx="4143372" cy="291091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5008" y="5500702"/>
            <a:ext cx="2159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200 </a:t>
            </a:r>
            <a:r>
              <a:rPr lang="ru-RU" sz="2400" b="1" dirty="0" err="1" smtClean="0">
                <a:solidFill>
                  <a:schemeClr val="bg1"/>
                </a:solidFill>
              </a:rPr>
              <a:t>тыс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r>
              <a:rPr lang="ru-RU" sz="2400" b="1" dirty="0" smtClean="0">
                <a:solidFill>
                  <a:schemeClr val="bg1"/>
                </a:solidFill>
              </a:rPr>
              <a:t> цыган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7686" y="0"/>
            <a:ext cx="4500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3300"/>
                </a:solidFill>
              </a:rPr>
              <a:t>В</a:t>
            </a:r>
            <a:r>
              <a:rPr lang="ru-RU" sz="2000" b="1" dirty="0" smtClean="0">
                <a:solidFill>
                  <a:srgbClr val="003300"/>
                </a:solidFill>
              </a:rPr>
              <a:t> годы Второй мировой войны фашисты уничтожили</a:t>
            </a:r>
            <a:endParaRPr lang="ru-RU" sz="2000" b="1" dirty="0">
              <a:solidFill>
                <a:srgbClr val="003300"/>
              </a:solidFill>
            </a:endParaRPr>
          </a:p>
        </p:txBody>
      </p:sp>
      <p:pic>
        <p:nvPicPr>
          <p:cNvPr id="18435" name="Picture 3" descr="C:\Documents and Settings\Admin\Мои документы\Мои рисунки\e010e383cb3694b5dc5ae20233104498.jpg"/>
          <p:cNvPicPr>
            <a:picLocks noChangeAspect="1" noChangeArrowheads="1"/>
          </p:cNvPicPr>
          <p:nvPr/>
        </p:nvPicPr>
        <p:blipFill>
          <a:blip r:embed="rId4">
            <a:lum contrast="10000"/>
          </a:blip>
          <a:srcRect/>
          <a:stretch>
            <a:fillRect/>
          </a:stretch>
        </p:blipFill>
        <p:spPr bwMode="auto">
          <a:xfrm>
            <a:off x="4286248" y="1714488"/>
            <a:ext cx="4857752" cy="3143272"/>
          </a:xfrm>
          <a:prstGeom prst="rect">
            <a:avLst/>
          </a:prstGeom>
          <a:noFill/>
        </p:spPr>
      </p:pic>
      <p:pic>
        <p:nvPicPr>
          <p:cNvPr id="18437" name="Picture 5" descr="C:\Documents and Settings\Admin\Рабочий стол\работа\презентации\ВОВ\Data\  1\0625.jpg"/>
          <p:cNvPicPr>
            <a:picLocks noChangeAspect="1" noChangeArrowheads="1"/>
          </p:cNvPicPr>
          <p:nvPr/>
        </p:nvPicPr>
        <p:blipFill>
          <a:blip r:embed="rId5">
            <a:lum contrast="10000"/>
          </a:blip>
          <a:srcRect/>
          <a:stretch>
            <a:fillRect/>
          </a:stretch>
        </p:blipFill>
        <p:spPr bwMode="auto">
          <a:xfrm>
            <a:off x="-1" y="3786190"/>
            <a:ext cx="4143373" cy="307181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upload.wikimedia.org/wikipedia/ru/thumb/6/6c/Cambodia-2005-choen_ek1.jpg/200px-Cambodia-2005-choen_ek1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2"/>
            <a:ext cx="242889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upload.wikimedia.org/wikipedia/commons/thumb/9/9e/Rwanda_genocide_wanted_poster_2-20-03.jpg/220px-Rwanda_genocide_wanted_poster_2-20-03.jp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1500174"/>
            <a:ext cx="235745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857488" y="214290"/>
            <a:ext cx="4643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В 1975—1979 годах в Камбодже было уничтожено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57620" y="928670"/>
            <a:ext cx="2536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3 </a:t>
            </a:r>
            <a:r>
              <a:rPr lang="ru-RU" sz="2800" b="1" dirty="0" err="1" smtClean="0">
                <a:solidFill>
                  <a:schemeClr val="bg1"/>
                </a:solidFill>
              </a:rPr>
              <a:t>млн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  <a:r>
              <a:rPr lang="ru-RU" sz="2800" b="1" dirty="0" smtClean="0">
                <a:solidFill>
                  <a:schemeClr val="bg1"/>
                </a:solidFill>
              </a:rPr>
              <a:t> человек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86050" y="2214554"/>
            <a:ext cx="3667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3300"/>
                </a:solidFill>
                <a:ea typeface="Times New Roman" pitchFamily="18" charset="0"/>
                <a:cs typeface="Times New Roman" pitchFamily="18" charset="0"/>
              </a:rPr>
              <a:t>В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Руанде 1994 года истреблено</a:t>
            </a:r>
            <a:endParaRPr lang="ru-RU" sz="2000" dirty="0">
              <a:solidFill>
                <a:srgbClr val="003300"/>
              </a:solidFill>
            </a:endParaRPr>
          </a:p>
        </p:txBody>
      </p:sp>
      <p:pic>
        <p:nvPicPr>
          <p:cNvPr id="9" name="Рисунок 8" descr="http://upload.wikimedia.org/wikipedia/commons/thumb/b/ba/Srebrenica2007.jpg/200px-Srebrenica2007.jpg">
            <a:hlinkClick r:id="rId6"/>
          </p:cNvPr>
          <p:cNvPicPr/>
          <p:nvPr/>
        </p:nvPicPr>
        <p:blipFill>
          <a:blip r:embed="rId7">
            <a:lum contrast="10000"/>
          </a:blip>
          <a:srcRect/>
          <a:stretch>
            <a:fillRect/>
          </a:stretch>
        </p:blipFill>
        <p:spPr bwMode="auto">
          <a:xfrm>
            <a:off x="285720" y="4000504"/>
            <a:ext cx="378621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786314" y="6143644"/>
            <a:ext cx="3778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от 8 до 10 </a:t>
            </a:r>
            <a:r>
              <a:rPr lang="ru-RU" sz="2800" b="1" dirty="0" err="1" smtClean="0">
                <a:solidFill>
                  <a:schemeClr val="bg1"/>
                </a:solidFill>
              </a:rPr>
              <a:t>тыс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  <a:r>
              <a:rPr lang="ru-RU" sz="2800" b="1" dirty="0" smtClean="0">
                <a:solidFill>
                  <a:schemeClr val="bg1"/>
                </a:solidFill>
              </a:rPr>
              <a:t> человек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29124" y="5357826"/>
            <a:ext cx="4500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В окрестностях г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Сребреница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rgbClr val="003300"/>
                </a:solidFill>
                <a:ea typeface="Times New Roman" pitchFamily="18" charset="0"/>
                <a:cs typeface="Times New Roman" pitchFamily="18" charset="0"/>
              </a:rPr>
              <a:t> в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1995</a:t>
            </a:r>
            <a:r>
              <a:rPr lang="ru-RU" sz="2000" b="1" dirty="0">
                <a:solidFill>
                  <a:srgbClr val="0033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rgbClr val="003300"/>
                </a:solidFill>
                <a:ea typeface="Times New Roman" pitchFamily="18" charset="0"/>
                <a:cs typeface="Times New Roman" pitchFamily="18" charset="0"/>
              </a:rPr>
              <a:t>г</a:t>
            </a:r>
            <a:r>
              <a:rPr lang="en-US" sz="2000" b="1" dirty="0" smtClean="0">
                <a:solidFill>
                  <a:srgbClr val="003300"/>
                </a:solidFill>
                <a:ea typeface="Times New Roman" pitchFamily="18" charset="0"/>
                <a:cs typeface="Times New Roman" pitchFamily="18" charset="0"/>
              </a:rPr>
              <a:t>.</a:t>
            </a:r>
            <a:endParaRPr lang="ru-RU" sz="2000" b="1" dirty="0" smtClean="0">
              <a:solidFill>
                <a:srgbClr val="003300"/>
              </a:solidFill>
              <a:ea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>
                <a:solidFill>
                  <a:srgbClr val="003300"/>
                </a:solidFill>
                <a:ea typeface="Times New Roman" pitchFamily="18" charset="0"/>
                <a:cs typeface="Times New Roman" pitchFamily="18" charset="0"/>
              </a:rPr>
              <a:t>б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ыло уничтожено </a:t>
            </a:r>
            <a:endParaRPr lang="ru-RU" sz="2000" dirty="0">
              <a:solidFill>
                <a:srgbClr val="0033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1802" y="2857496"/>
            <a:ext cx="3070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800 ТЫС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  <a:r>
              <a:rPr lang="ru-RU" sz="2800" b="1" dirty="0" smtClean="0">
                <a:solidFill>
                  <a:schemeClr val="bg1"/>
                </a:solidFill>
              </a:rPr>
              <a:t> ЧЕЛОВЕК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71802" y="2143116"/>
            <a:ext cx="284404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33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Расизм</a:t>
            </a:r>
            <a:endParaRPr lang="ru-RU" sz="6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33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ndara" pitchFamily="34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6314" y="142852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rgbClr val="003300"/>
                </a:solidFill>
              </a:rPr>
              <a:t>Расизм в США</a:t>
            </a:r>
            <a:endParaRPr lang="ru-RU" sz="2800" b="1" u="sng" dirty="0">
              <a:solidFill>
                <a:srgbClr val="003300"/>
              </a:solidFill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786050" y="642918"/>
            <a:ext cx="614366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Впервые африканские невольники были завезены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 британскую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Вирджинию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английскими колонистами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в 1619 году.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 состоянию на 1860 год, из 12-миллионного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населения 15 американских штатов, где сохранялось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рабство, 4 миллиона были рабами.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Из 1,5 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млн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семей, живущих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 этих штатах, более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390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тыс. семей имели рабов.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336600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57124"/>
            <a:ext cx="492922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3300"/>
                </a:solidFill>
              </a:rPr>
              <a:t>Чернокожие в Америке:</a:t>
            </a:r>
          </a:p>
          <a:p>
            <a:pPr algn="ctr"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003300"/>
                </a:solidFill>
              </a:rPr>
              <a:t> не допускались к участию в выборах</a:t>
            </a:r>
          </a:p>
          <a:p>
            <a:pPr algn="ctr"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003300"/>
                </a:solidFill>
              </a:rPr>
              <a:t> не могли учиться вместе с белыми</a:t>
            </a:r>
          </a:p>
          <a:p>
            <a:pPr algn="ctr"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003300"/>
                </a:solidFill>
              </a:rPr>
              <a:t> должны были занимать специально </a:t>
            </a:r>
          </a:p>
          <a:p>
            <a:pPr algn="ctr"/>
            <a:r>
              <a:rPr lang="ru-RU" sz="2000" b="1" dirty="0" smtClean="0">
                <a:solidFill>
                  <a:srgbClr val="003300"/>
                </a:solidFill>
              </a:rPr>
              <a:t> отведенные места в транспорте и т</a:t>
            </a:r>
            <a:r>
              <a:rPr lang="en-US" sz="2000" b="1" dirty="0" smtClean="0">
                <a:solidFill>
                  <a:srgbClr val="003300"/>
                </a:solidFill>
              </a:rPr>
              <a:t>.</a:t>
            </a:r>
            <a:r>
              <a:rPr lang="ru-RU" sz="2000" b="1" dirty="0" err="1" smtClean="0">
                <a:solidFill>
                  <a:srgbClr val="003300"/>
                </a:solidFill>
              </a:rPr>
              <a:t>д</a:t>
            </a:r>
            <a:r>
              <a:rPr lang="en-US" sz="2000" b="1" dirty="0" smtClean="0">
                <a:solidFill>
                  <a:srgbClr val="003300"/>
                </a:solidFill>
              </a:rPr>
              <a:t>.</a:t>
            </a:r>
            <a:endParaRPr lang="ru-RU" sz="2000" b="1" dirty="0" smtClean="0">
              <a:solidFill>
                <a:srgbClr val="00330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3300"/>
                </a:solidFill>
              </a:rPr>
              <a:t>В 60-е годы 20 века в США развернулось движение за гражданские права </a:t>
            </a:r>
          </a:p>
          <a:p>
            <a:pPr algn="ctr"/>
            <a:r>
              <a:rPr lang="ru-RU" sz="2000" b="1" dirty="0" smtClean="0">
                <a:solidFill>
                  <a:srgbClr val="003300"/>
                </a:solidFill>
              </a:rPr>
              <a:t>чернокожего населения</a:t>
            </a:r>
            <a:r>
              <a:rPr lang="en-US" sz="2000" b="1" dirty="0" smtClean="0">
                <a:solidFill>
                  <a:srgbClr val="003300"/>
                </a:solidFill>
              </a:rPr>
              <a:t>.</a:t>
            </a:r>
            <a:endParaRPr lang="ru-RU" sz="2000" b="1" dirty="0" smtClean="0">
              <a:solidFill>
                <a:srgbClr val="00330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3300"/>
                </a:solidFill>
              </a:rPr>
              <a:t>Расовая дискриминация была запрещена</a:t>
            </a:r>
            <a:r>
              <a:rPr lang="en-US" sz="2000" b="1" dirty="0" smtClean="0">
                <a:solidFill>
                  <a:srgbClr val="003300"/>
                </a:solidFill>
              </a:rPr>
              <a:t>.</a:t>
            </a:r>
            <a:endParaRPr lang="ru-RU" sz="2000" b="1" dirty="0" smtClean="0">
              <a:solidFill>
                <a:srgbClr val="003300"/>
              </a:solidFill>
            </a:endParaRPr>
          </a:p>
          <a:p>
            <a:endParaRPr lang="ru-RU" dirty="0"/>
          </a:p>
        </p:txBody>
      </p:sp>
      <p:pic>
        <p:nvPicPr>
          <p:cNvPr id="7" name="Рисунок 6" descr="untitled.bmp"/>
          <p:cNvPicPr>
            <a:picLocks noChangeAspect="1"/>
          </p:cNvPicPr>
          <p:nvPr/>
        </p:nvPicPr>
        <p:blipFill>
          <a:blip r:embed="rId2">
            <a:lum bright="-10000" contrast="10000"/>
          </a:blip>
          <a:stretch>
            <a:fillRect/>
          </a:stretch>
        </p:blipFill>
        <p:spPr>
          <a:xfrm>
            <a:off x="4857752" y="3571876"/>
            <a:ext cx="4112442" cy="3143272"/>
          </a:xfrm>
          <a:prstGeom prst="rect">
            <a:avLst/>
          </a:prstGeom>
        </p:spPr>
      </p:pic>
      <p:pic>
        <p:nvPicPr>
          <p:cNvPr id="8" name="Рисунок 7" descr="FMTJ5CAK1JWGPCALN98UPCA8NZFRFCADEVQ16CAWBWT1NCAE66ADACAOSDK37CAVJ3NPRCAMV3AM3CASSPE8ZCAYF9CANCA90SWLVCANOPM5BCA5O987YCAE2DNTLCAQIGSA0CA7JT3ZXCA0V5PCECADTFD9P.jp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2844" y="357166"/>
            <a:ext cx="2634286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529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43174" y="2357430"/>
            <a:ext cx="37962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33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Апартеид</a:t>
            </a:r>
            <a:endParaRPr lang="ru-RU" sz="6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33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ndara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596" y="357166"/>
            <a:ext cx="6000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 smtClean="0">
                <a:solidFill>
                  <a:srgbClr val="003300"/>
                </a:solidFill>
              </a:rPr>
              <a:t>Апартеид в ЮАР: </a:t>
            </a:r>
          </a:p>
          <a:p>
            <a:endParaRPr lang="ru-RU" sz="2400" b="1" u="sng" dirty="0" smtClean="0">
              <a:solidFill>
                <a:srgbClr val="0033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3300"/>
                </a:solidFill>
              </a:rPr>
              <a:t> предписывал народам банту</a:t>
            </a:r>
            <a:r>
              <a:rPr lang="ru-RU" sz="2400" b="1" dirty="0">
                <a:solidFill>
                  <a:srgbClr val="003300"/>
                </a:solidFill>
              </a:rPr>
              <a:t> </a:t>
            </a:r>
            <a:r>
              <a:rPr lang="ru-RU" sz="2400" b="1" dirty="0" smtClean="0">
                <a:solidFill>
                  <a:srgbClr val="003300"/>
                </a:solidFill>
              </a:rPr>
              <a:t>проживать в специальных резервациях</a:t>
            </a:r>
          </a:p>
          <a:p>
            <a:endParaRPr lang="ru-RU" sz="2400" b="1" dirty="0" smtClean="0">
              <a:solidFill>
                <a:srgbClr val="0033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3300"/>
                </a:solidFill>
              </a:rPr>
              <a:t> лишил чернокожих жителей почти всех гражданских и политических прав</a:t>
            </a:r>
          </a:p>
          <a:p>
            <a:endParaRPr lang="ru-RU" sz="2400" b="1" dirty="0" smtClean="0">
              <a:solidFill>
                <a:srgbClr val="0033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>
                <a:solidFill>
                  <a:srgbClr val="003300"/>
                </a:solidFill>
              </a:rPr>
              <a:t> </a:t>
            </a:r>
            <a:r>
              <a:rPr lang="ru-RU" sz="2400" b="1" dirty="0" smtClean="0">
                <a:solidFill>
                  <a:srgbClr val="003300"/>
                </a:solidFill>
              </a:rPr>
              <a:t>запретил межрасовые браки</a:t>
            </a:r>
          </a:p>
          <a:p>
            <a:endParaRPr lang="ru-RU" sz="2400" b="1" dirty="0" smtClean="0">
              <a:solidFill>
                <a:srgbClr val="0033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>
                <a:solidFill>
                  <a:srgbClr val="003300"/>
                </a:solidFill>
              </a:rPr>
              <a:t> </a:t>
            </a:r>
            <a:r>
              <a:rPr lang="ru-RU" sz="2400" b="1" dirty="0" smtClean="0">
                <a:solidFill>
                  <a:srgbClr val="003300"/>
                </a:solidFill>
              </a:rPr>
              <a:t>ввел раздельный общественных транспорт</a:t>
            </a:r>
            <a:r>
              <a:rPr lang="en-US" sz="2400" b="1" dirty="0" smtClean="0">
                <a:solidFill>
                  <a:srgbClr val="003300"/>
                </a:solidFill>
              </a:rPr>
              <a:t>,</a:t>
            </a:r>
            <a:r>
              <a:rPr lang="ru-RU" sz="2400" b="1" dirty="0" smtClean="0">
                <a:solidFill>
                  <a:srgbClr val="003300"/>
                </a:solidFill>
              </a:rPr>
              <a:t> школы</a:t>
            </a:r>
            <a:r>
              <a:rPr lang="en-US" sz="2400" b="1" dirty="0" smtClean="0">
                <a:solidFill>
                  <a:srgbClr val="003300"/>
                </a:solidFill>
              </a:rPr>
              <a:t>,</a:t>
            </a:r>
            <a:r>
              <a:rPr lang="ru-RU" sz="2400" b="1" dirty="0" smtClean="0">
                <a:solidFill>
                  <a:srgbClr val="003300"/>
                </a:solidFill>
              </a:rPr>
              <a:t> больницы и т</a:t>
            </a:r>
            <a:r>
              <a:rPr lang="en-US" sz="2400" b="1" dirty="0" smtClean="0">
                <a:solidFill>
                  <a:srgbClr val="003300"/>
                </a:solidFill>
              </a:rPr>
              <a:t>.</a:t>
            </a:r>
            <a:r>
              <a:rPr lang="ru-RU" sz="2400" b="1" dirty="0" err="1" smtClean="0">
                <a:solidFill>
                  <a:srgbClr val="003300"/>
                </a:solidFill>
              </a:rPr>
              <a:t>д</a:t>
            </a:r>
            <a:r>
              <a:rPr lang="en-US" sz="2400" b="1" dirty="0" smtClean="0">
                <a:solidFill>
                  <a:srgbClr val="003300"/>
                </a:solidFill>
              </a:rPr>
              <a:t>.</a:t>
            </a:r>
            <a:endParaRPr lang="ru-RU" sz="2400" b="1" dirty="0" smtClean="0">
              <a:solidFill>
                <a:srgbClr val="003300"/>
              </a:solidFill>
            </a:endParaRP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2857496"/>
            <a:ext cx="4714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80996" y="3009896"/>
            <a:ext cx="4714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9458" name="Picture 2" descr="http://upload.wikimedia.org/wikipedia/commons/thumb/8/81/DurbanSign1989.jpg/185px-DurbanSign1989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857364"/>
            <a:ext cx="2928958" cy="4677348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1785926"/>
            <a:ext cx="82654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Нарушения прав человека</a:t>
            </a:r>
          </a:p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в современном мире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ndara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88583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003300"/>
                </a:solidFill>
              </a:rPr>
              <a:t>Этнические чистки в Чечне  — </a:t>
            </a:r>
            <a:r>
              <a:rPr lang="ru-RU" sz="2000" b="1" dirty="0" smtClean="0">
                <a:solidFill>
                  <a:srgbClr val="336600"/>
                </a:solidFill>
              </a:rPr>
              <a:t>насильственные действия, направленные против мирного, в основном этнически </a:t>
            </a:r>
            <a:r>
              <a:rPr lang="ru-RU" sz="2000" b="1" dirty="0" err="1" smtClean="0">
                <a:solidFill>
                  <a:srgbClr val="336600"/>
                </a:solidFill>
              </a:rPr>
              <a:t>нечеченского</a:t>
            </a:r>
            <a:r>
              <a:rPr lang="ru-RU" sz="2000" b="1" dirty="0" smtClean="0">
                <a:solidFill>
                  <a:srgbClr val="336600"/>
                </a:solidFill>
              </a:rPr>
              <a:t> (русского, украинского, армянского и т. д.), населения в </a:t>
            </a:r>
            <a:r>
              <a:rPr lang="ru-RU" sz="2000" b="1" u="sng" dirty="0" smtClean="0">
                <a:solidFill>
                  <a:srgbClr val="336600"/>
                </a:solidFill>
              </a:rPr>
              <a:t>Чеченской Республике</a:t>
            </a:r>
            <a:r>
              <a:rPr lang="ru-RU" sz="2000" b="1" dirty="0" smtClean="0">
                <a:solidFill>
                  <a:srgbClr val="336600"/>
                </a:solidFill>
              </a:rPr>
              <a:t> и осуществляемые по этническому признаку с момента прихода к власти </a:t>
            </a:r>
            <a:r>
              <a:rPr lang="ru-RU" sz="2000" b="1" u="sng" dirty="0" smtClean="0">
                <a:solidFill>
                  <a:srgbClr val="336600"/>
                </a:solidFill>
              </a:rPr>
              <a:t>Джохара Дудаева</a:t>
            </a:r>
            <a:r>
              <a:rPr lang="ru-RU" sz="2000" b="1" dirty="0" smtClean="0">
                <a:solidFill>
                  <a:srgbClr val="336600"/>
                </a:solidFill>
              </a:rPr>
              <a:t> в 1991 г.</a:t>
            </a:r>
            <a:endParaRPr lang="ru-RU" sz="2000" b="1" dirty="0">
              <a:solidFill>
                <a:srgbClr val="3366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00562" y="1571612"/>
            <a:ext cx="44291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003300"/>
                </a:solidFill>
              </a:rPr>
              <a:t>В Чечне с 1991 по 1999 годы было убито более </a:t>
            </a:r>
            <a:r>
              <a:rPr lang="ru-RU" sz="2400" b="1" u="sng" dirty="0" smtClean="0">
                <a:solidFill>
                  <a:srgbClr val="003300"/>
                </a:solidFill>
              </a:rPr>
              <a:t>21 тыс. русских </a:t>
            </a:r>
            <a:r>
              <a:rPr lang="ru-RU" sz="2000" b="1" dirty="0" smtClean="0">
                <a:solidFill>
                  <a:srgbClr val="003300"/>
                </a:solidFill>
              </a:rPr>
              <a:t>(не считая погибших в ходе военных действий), захвачено более 100 тыс. квартир и домов, принадлежащих представителям </a:t>
            </a:r>
            <a:r>
              <a:rPr lang="ru-RU" sz="2000" b="1" dirty="0" err="1" smtClean="0">
                <a:solidFill>
                  <a:srgbClr val="003300"/>
                </a:solidFill>
              </a:rPr>
              <a:t>нечеченских</a:t>
            </a:r>
            <a:r>
              <a:rPr lang="ru-RU" sz="2000" b="1" dirty="0" smtClean="0">
                <a:solidFill>
                  <a:srgbClr val="003300"/>
                </a:solidFill>
              </a:rPr>
              <a:t> этносов, более </a:t>
            </a:r>
            <a:r>
              <a:rPr lang="ru-RU" sz="2400" b="1" u="sng" dirty="0" smtClean="0">
                <a:solidFill>
                  <a:srgbClr val="003300"/>
                </a:solidFill>
              </a:rPr>
              <a:t>46 </a:t>
            </a:r>
            <a:r>
              <a:rPr lang="ru-RU" sz="2400" b="1" u="sng" dirty="0" err="1" smtClean="0">
                <a:solidFill>
                  <a:srgbClr val="003300"/>
                </a:solidFill>
              </a:rPr>
              <a:t>тыс</a:t>
            </a:r>
            <a:r>
              <a:rPr lang="en-US" sz="2400" b="1" dirty="0" smtClean="0">
                <a:solidFill>
                  <a:srgbClr val="003300"/>
                </a:solidFill>
              </a:rPr>
              <a:t>.</a:t>
            </a:r>
            <a:r>
              <a:rPr lang="ru-RU" sz="2400" b="1" dirty="0" smtClean="0">
                <a:solidFill>
                  <a:srgbClr val="003300"/>
                </a:solidFill>
              </a:rPr>
              <a:t> </a:t>
            </a:r>
            <a:r>
              <a:rPr lang="ru-RU" sz="2000" b="1" dirty="0" smtClean="0">
                <a:solidFill>
                  <a:srgbClr val="003300"/>
                </a:solidFill>
              </a:rPr>
              <a:t>человек были фактически превращены в рабов. </a:t>
            </a:r>
          </a:p>
          <a:p>
            <a:pPr algn="just"/>
            <a:endParaRPr lang="ru-RU" sz="2000" b="1" dirty="0" smtClean="0">
              <a:solidFill>
                <a:srgbClr val="003300"/>
              </a:solidFill>
            </a:endParaRPr>
          </a:p>
          <a:p>
            <a:pPr algn="just"/>
            <a:endParaRPr lang="ru-RU" sz="2000" b="1" dirty="0" smtClean="0">
              <a:solidFill>
                <a:srgbClr val="003300"/>
              </a:solidFill>
            </a:endParaRPr>
          </a:p>
          <a:p>
            <a:pPr algn="just"/>
            <a:r>
              <a:rPr lang="ru-RU" sz="2000" b="1" dirty="0" smtClean="0">
                <a:solidFill>
                  <a:srgbClr val="003300"/>
                </a:solidFill>
              </a:rPr>
              <a:t>В </a:t>
            </a:r>
            <a:r>
              <a:rPr lang="ru-RU" sz="2000" b="1" u="sng" dirty="0" smtClean="0">
                <a:solidFill>
                  <a:srgbClr val="003300"/>
                </a:solidFill>
              </a:rPr>
              <a:t>2002 году</a:t>
            </a:r>
            <a:r>
              <a:rPr lang="ru-RU" sz="2000" b="1" dirty="0" smtClean="0">
                <a:solidFill>
                  <a:srgbClr val="003300"/>
                </a:solidFill>
              </a:rPr>
              <a:t> президент России </a:t>
            </a:r>
            <a:r>
              <a:rPr lang="ru-RU" sz="2000" b="1" u="sng" dirty="0" smtClean="0">
                <a:solidFill>
                  <a:srgbClr val="003300"/>
                </a:solidFill>
              </a:rPr>
              <a:t>Владимир Путин</a:t>
            </a:r>
            <a:r>
              <a:rPr lang="ru-RU" sz="2000" b="1" dirty="0" smtClean="0">
                <a:solidFill>
                  <a:srgbClr val="003300"/>
                </a:solidFill>
              </a:rPr>
              <a:t> заявил, что в «результате этнических чисток в Чечне погибло до </a:t>
            </a:r>
            <a:r>
              <a:rPr lang="ru-RU" sz="2400" b="1" u="sng" dirty="0" smtClean="0">
                <a:solidFill>
                  <a:srgbClr val="003300"/>
                </a:solidFill>
              </a:rPr>
              <a:t>30 тыс. человек</a:t>
            </a:r>
            <a:r>
              <a:rPr lang="ru-RU" sz="2000" b="1" dirty="0" smtClean="0">
                <a:solidFill>
                  <a:srgbClr val="003300"/>
                </a:solidFill>
              </a:rPr>
              <a:t>, а возможно, и больше».</a:t>
            </a:r>
            <a:endParaRPr lang="ru-RU" sz="2000" b="1" dirty="0">
              <a:solidFill>
                <a:srgbClr val="003300"/>
              </a:solidFill>
            </a:endParaRPr>
          </a:p>
        </p:txBody>
      </p:sp>
      <p:pic>
        <p:nvPicPr>
          <p:cNvPr id="6" name="Рисунок 5" descr="g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000372"/>
            <a:ext cx="4286280" cy="3357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643050"/>
            <a:ext cx="2188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Чечня</a:t>
            </a:r>
            <a:endParaRPr lang="ru-RU" sz="6000" b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7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15074" y="285728"/>
            <a:ext cx="27860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003300"/>
                </a:solidFill>
              </a:rPr>
              <a:t>5 февраля 2000 года российскими военными были расстреляны </a:t>
            </a:r>
            <a:r>
              <a:rPr lang="ru-RU" sz="2400" b="1" u="sng" dirty="0" smtClean="0">
                <a:solidFill>
                  <a:srgbClr val="003300"/>
                </a:solidFill>
              </a:rPr>
              <a:t>56 мирных жителей</a:t>
            </a:r>
            <a:r>
              <a:rPr lang="ru-RU" sz="2000" b="1" dirty="0" smtClean="0">
                <a:solidFill>
                  <a:srgbClr val="003300"/>
                </a:solidFill>
              </a:rPr>
              <a:t> в посёлке Новые </a:t>
            </a:r>
            <a:r>
              <a:rPr lang="ru-RU" sz="2000" b="1" dirty="0" err="1" smtClean="0">
                <a:solidFill>
                  <a:srgbClr val="003300"/>
                </a:solidFill>
              </a:rPr>
              <a:t>Алды</a:t>
            </a:r>
            <a:r>
              <a:rPr lang="ru-RU" sz="2000" b="1" dirty="0" smtClean="0">
                <a:solidFill>
                  <a:srgbClr val="003300"/>
                </a:solidFill>
              </a:rPr>
              <a:t> и прилегающих районах города Грозного. Большинство убитых карателями жителей были чеченцы, а некоторая часть из них — русские. </a:t>
            </a:r>
          </a:p>
          <a:p>
            <a:pPr algn="just"/>
            <a:endParaRPr lang="ru-RU" sz="2000" b="1" dirty="0" smtClean="0">
              <a:solidFill>
                <a:srgbClr val="003300"/>
              </a:solidFill>
            </a:endParaRPr>
          </a:p>
          <a:p>
            <a:pPr algn="just"/>
            <a:endParaRPr lang="ru-RU" sz="2000" b="1" dirty="0" smtClean="0">
              <a:solidFill>
                <a:srgbClr val="003300"/>
              </a:solidFill>
            </a:endParaRPr>
          </a:p>
        </p:txBody>
      </p:sp>
      <p:pic>
        <p:nvPicPr>
          <p:cNvPr id="5" name="Рисунок 4" descr="0_58d3f_be7e5c80_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14290"/>
            <a:ext cx="4429156" cy="3143272"/>
          </a:xfrm>
          <a:prstGeom prst="rect">
            <a:avLst/>
          </a:prstGeom>
        </p:spPr>
      </p:pic>
      <p:pic>
        <p:nvPicPr>
          <p:cNvPr id="6" name="Рисунок 5" descr="0_58d41_4073126e_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571480"/>
            <a:ext cx="4247857" cy="2971806"/>
          </a:xfrm>
          <a:prstGeom prst="rect">
            <a:avLst/>
          </a:prstGeom>
        </p:spPr>
      </p:pic>
      <p:pic>
        <p:nvPicPr>
          <p:cNvPr id="7" name="Рисунок 6" descr="0_58d6b_4ef3c973_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142984"/>
            <a:ext cx="4286248" cy="3197258"/>
          </a:xfrm>
          <a:prstGeom prst="rect">
            <a:avLst/>
          </a:prstGeom>
        </p:spPr>
      </p:pic>
      <p:pic>
        <p:nvPicPr>
          <p:cNvPr id="8" name="Рисунок 7" descr="0_58d59_35149a62_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1643050"/>
            <a:ext cx="4246570" cy="3160401"/>
          </a:xfrm>
          <a:prstGeom prst="rect">
            <a:avLst/>
          </a:prstGeom>
        </p:spPr>
      </p:pic>
      <p:pic>
        <p:nvPicPr>
          <p:cNvPr id="9" name="Рисунок 8" descr="0_58d5a_5d4fdc2_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166" y="2143116"/>
            <a:ext cx="4286280" cy="2978156"/>
          </a:xfrm>
          <a:prstGeom prst="rect">
            <a:avLst/>
          </a:prstGeom>
        </p:spPr>
      </p:pic>
      <p:pic>
        <p:nvPicPr>
          <p:cNvPr id="3074" name="Picture 2" descr="Война в Чечне: наша память и боль (88 фото)"/>
          <p:cNvPicPr>
            <a:picLocks noChangeAspect="1" noChangeArrowheads="1"/>
          </p:cNvPicPr>
          <p:nvPr/>
        </p:nvPicPr>
        <p:blipFill>
          <a:blip r:embed="rId7">
            <a:grayscl/>
            <a:lum/>
          </a:blip>
          <a:srcRect/>
          <a:stretch>
            <a:fillRect/>
          </a:stretch>
        </p:blipFill>
        <p:spPr bwMode="auto">
          <a:xfrm>
            <a:off x="2071670" y="2714620"/>
            <a:ext cx="4143404" cy="2786082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214282" y="5534561"/>
            <a:ext cx="87868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003300"/>
                </a:solidFill>
              </a:rPr>
              <a:t>Россия проиграла все процессы по этому делу перед Европейским судом по правам человека. Российский ОМОН действовал предельно жестоко, расстреливая детей, женщин и стариков, а затем сжигая огнеметом ещё живых людей</a:t>
            </a:r>
            <a:r>
              <a:rPr lang="en-US" sz="2000" b="1" dirty="0" smtClean="0">
                <a:solidFill>
                  <a:srgbClr val="003300"/>
                </a:solidFill>
              </a:rPr>
              <a:t>.</a:t>
            </a:r>
            <a:endParaRPr lang="ru-RU" sz="2000" b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0"/>
                            </p:stCondLst>
                            <p:childTnLst>
                              <p:par>
                                <p:cTn id="3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736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3300"/>
                </a:solidFill>
                <a:latin typeface="Candara" pitchFamily="34" charset="0"/>
              </a:rPr>
              <a:t>охарактеризовать основные виды нарушений </a:t>
            </a:r>
          </a:p>
          <a:p>
            <a:pPr algn="ctr"/>
            <a:r>
              <a:rPr lang="ru-RU" sz="3200" dirty="0" smtClean="0">
                <a:solidFill>
                  <a:srgbClr val="003300"/>
                </a:solidFill>
                <a:latin typeface="Candara" pitchFamily="34" charset="0"/>
              </a:rPr>
              <a:t>и определить механизм защиты </a:t>
            </a:r>
          </a:p>
          <a:p>
            <a:pPr algn="ctr"/>
            <a:r>
              <a:rPr lang="ru-RU" sz="3200" dirty="0" smtClean="0">
                <a:solidFill>
                  <a:srgbClr val="003300"/>
                </a:solidFill>
                <a:latin typeface="Candara" pitchFamily="34" charset="0"/>
              </a:rPr>
              <a:t>прав человека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1604" y="3571876"/>
            <a:ext cx="5929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3300"/>
                </a:solidFill>
                <a:latin typeface="Candara" pitchFamily="34" charset="0"/>
              </a:rPr>
              <a:t>Главный вопрос урока:</a:t>
            </a:r>
          </a:p>
          <a:p>
            <a:pPr algn="ctr"/>
            <a:r>
              <a:rPr lang="ru-RU" sz="3200" dirty="0">
                <a:solidFill>
                  <a:srgbClr val="003300"/>
                </a:solidFill>
                <a:latin typeface="Candara" pitchFamily="34" charset="0"/>
              </a:rPr>
              <a:t>к</a:t>
            </a:r>
            <a:r>
              <a:rPr lang="ru-RU" sz="3200" dirty="0" smtClean="0">
                <a:solidFill>
                  <a:srgbClr val="003300"/>
                </a:solidFill>
                <a:latin typeface="Candara" pitchFamily="34" charset="0"/>
              </a:rPr>
              <a:t>ак защитить свои права</a:t>
            </a:r>
          </a:p>
          <a:p>
            <a:pPr algn="ctr"/>
            <a:r>
              <a:rPr lang="ru-RU" sz="8000" dirty="0">
                <a:solidFill>
                  <a:srgbClr val="003300"/>
                </a:solidFill>
                <a:latin typeface="Candara" pitchFamily="34" charset="0"/>
              </a:rPr>
              <a:t>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28992" y="642918"/>
            <a:ext cx="2331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3300"/>
                </a:solidFill>
                <a:latin typeface="Candara" pitchFamily="34" charset="0"/>
              </a:rPr>
              <a:t>Цель урока: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upload.wikimedia.org/wikipedia/commons/thumb/6/65/Camp_x-ray_detainees.jpg/300px-Camp_x-ray_detainees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14290"/>
            <a:ext cx="307183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3357554" y="3929066"/>
            <a:ext cx="557216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3300"/>
                </a:solidFill>
              </a:rPr>
              <a:t> </a:t>
            </a:r>
            <a:r>
              <a:rPr lang="ru-RU" sz="2000" b="1" dirty="0" smtClean="0">
                <a:solidFill>
                  <a:srgbClr val="003300"/>
                </a:solidFill>
              </a:rPr>
              <a:t>«Они заставляли нас ходить на четвереньках, как собак, и тявкать. Мы должны были гавкать, как собаки, а если ты не гавкал, то тебя били по лицу без всякой жалости. После этого они нас бросали в камерах, забирали матрасы, разливали на полу воду и заставляли спать в этой жиже, не снимая капюшонов с головы. И постоянно все это фотографировали»</a:t>
            </a:r>
            <a:endParaRPr lang="ru-RU" sz="2000" b="1" dirty="0">
              <a:solidFill>
                <a:srgbClr val="00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85728"/>
            <a:ext cx="46434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336600"/>
                </a:solidFill>
              </a:rPr>
              <a:t>Пытки и издевательства над</a:t>
            </a:r>
          </a:p>
          <a:p>
            <a:pPr algn="just"/>
            <a:r>
              <a:rPr lang="ru-RU" sz="2400" b="1" dirty="0" smtClean="0">
                <a:solidFill>
                  <a:srgbClr val="336600"/>
                </a:solidFill>
              </a:rPr>
              <a:t>заключенными в американских </a:t>
            </a:r>
          </a:p>
          <a:p>
            <a:pPr algn="just"/>
            <a:r>
              <a:rPr lang="ru-RU" sz="2400" b="1" dirty="0" smtClean="0">
                <a:solidFill>
                  <a:srgbClr val="336600"/>
                </a:solidFill>
              </a:rPr>
              <a:t>военных тюрьмах </a:t>
            </a:r>
          </a:p>
          <a:p>
            <a:pPr algn="just"/>
            <a:r>
              <a:rPr lang="ru-RU" sz="3200" b="1" dirty="0" err="1" smtClean="0">
                <a:solidFill>
                  <a:srgbClr val="336600"/>
                </a:solidFill>
              </a:rPr>
              <a:t>Абу-Грейб</a:t>
            </a:r>
            <a:r>
              <a:rPr lang="ru-RU" sz="3200" b="1" dirty="0" smtClean="0">
                <a:solidFill>
                  <a:srgbClr val="336600"/>
                </a:solidFill>
              </a:rPr>
              <a:t> и Гуантанамо</a:t>
            </a:r>
            <a:endParaRPr lang="ru-RU" sz="3200" b="1" dirty="0">
              <a:solidFill>
                <a:srgbClr val="336600"/>
              </a:solidFill>
            </a:endParaRPr>
          </a:p>
        </p:txBody>
      </p:sp>
      <p:pic>
        <p:nvPicPr>
          <p:cNvPr id="5" name="Рисунок 4" descr="180px-AbuGhraibAbuse-standing-on-box.jpg"/>
          <p:cNvPicPr>
            <a:picLocks noChangeAspect="1"/>
          </p:cNvPicPr>
          <p:nvPr/>
        </p:nvPicPr>
        <p:blipFill>
          <a:blip r:embed="rId4">
            <a:lum contrast="10000"/>
          </a:blip>
          <a:stretch>
            <a:fillRect/>
          </a:stretch>
        </p:blipFill>
        <p:spPr>
          <a:xfrm>
            <a:off x="285720" y="2500306"/>
            <a:ext cx="2821785" cy="4000528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786454"/>
            <a:ext cx="8429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3300"/>
                </a:solidFill>
              </a:rPr>
              <a:t>Сейчас там продолжают погибать люди!</a:t>
            </a:r>
            <a:endParaRPr lang="ru-RU" sz="3200" b="1" dirty="0">
              <a:solidFill>
                <a:srgbClr val="00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0"/>
            <a:ext cx="3786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336600"/>
                </a:solidFill>
              </a:rPr>
              <a:t>Гражданская война</a:t>
            </a:r>
          </a:p>
          <a:p>
            <a:pPr algn="ctr"/>
            <a:r>
              <a:rPr lang="ru-RU" sz="3200" b="1" dirty="0" smtClean="0">
                <a:solidFill>
                  <a:srgbClr val="336600"/>
                </a:solidFill>
              </a:rPr>
              <a:t> в Ливии</a:t>
            </a:r>
            <a:endParaRPr lang="ru-RU" sz="3200" b="1" dirty="0">
              <a:solidFill>
                <a:srgbClr val="336600"/>
              </a:solidFill>
            </a:endParaRPr>
          </a:p>
        </p:txBody>
      </p:sp>
      <p:pic>
        <p:nvPicPr>
          <p:cNvPr id="5" name="Рисунок 4" descr="871887_512_331_sour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142852"/>
            <a:ext cx="4876800" cy="3152775"/>
          </a:xfrm>
          <a:prstGeom prst="rect">
            <a:avLst/>
          </a:prstGeom>
        </p:spPr>
      </p:pic>
      <p:pic>
        <p:nvPicPr>
          <p:cNvPr id="6" name="Рисунок 5" descr="5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142984"/>
            <a:ext cx="4786345" cy="3171268"/>
          </a:xfrm>
          <a:prstGeom prst="rect">
            <a:avLst/>
          </a:prstGeom>
        </p:spPr>
      </p:pic>
      <p:pic>
        <p:nvPicPr>
          <p:cNvPr id="7" name="Рисунок 6" descr="871907_512_341_sour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2285992"/>
            <a:ext cx="4876800" cy="3248025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5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50"/>
                            </p:stCondLst>
                            <p:childTnLst>
                              <p:par>
                                <p:cTn id="2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5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2143116"/>
            <a:ext cx="81630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Нарушение прав человека</a:t>
            </a:r>
          </a:p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в повседневной жизни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2844" y="142852"/>
            <a:ext cx="8794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ea typeface="Times New Roman" pitchFamily="18" charset="0"/>
              </a:rPr>
              <a:t>Гражданке Сидоровой было отказано в приеме на работу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ea typeface="Times New Roman" pitchFamily="18" charset="0"/>
              </a:rPr>
              <a:t>секретарем-референтом на том основании, что ей уже исполнилось 45 лет,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ea typeface="Times New Roman" pitchFamily="18" charset="0"/>
              </a:rPr>
              <a:t>а фирма-работодатель предпочитает иметь дело с молодыми, активными и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ea typeface="Times New Roman" pitchFamily="18" charset="0"/>
              </a:rPr>
              <a:t>перспективными работниками. Сидорова обратилась в суд.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3366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6600"/>
                </a:solidFill>
                <a:effectLst/>
                <a:ea typeface="Times New Roman" pitchFamily="18" charset="0"/>
              </a:rPr>
              <a:t>Какой принцип был нарушен работодателем?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336600"/>
              </a:solidFill>
              <a:effectLst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2844" y="1928802"/>
            <a:ext cx="878687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</a:rPr>
              <a:t>Комарова похоронила мужа, умершего от опухоли головного мозга.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</a:rPr>
              <a:t>Лечивший его врач сказал, что причиной заболевания является плохая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</a:rPr>
              <a:t>экология. Желая прояснить ситуацию с экологической обстановкой в своем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</a:rPr>
              <a:t>районе, Комарова обратилась в префектуру Центрального округа города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</a:rPr>
              <a:t>Москвы. «Данные об экологической обстановке являются секретными» -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</a:rPr>
              <a:t>заявил в ответ чиновник.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</a:rPr>
              <a:t>Прав ли чиновник?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4429132"/>
            <a:ext cx="87868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chemeClr val="bg1"/>
                </a:solidFill>
              </a:rPr>
              <a:t>Редакция газеты «Вечернее обозрение» опубликовала статью, в которой описывается серия преступлений. Виновным в совершении данных преступлений журналисты назвали гражданина Б., находящегося под следствием. Адвокат  и его подзащитный сочли, что этими публикациями нарушаются конституционные нормы и потребовали от редакции компенсации морального вреда. 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1026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000240"/>
            <a:ext cx="82759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Права человека</a:t>
            </a:r>
            <a:endParaRPr lang="en-US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нарушаются тогда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,</a:t>
            </a:r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когда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…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2976" y="1928802"/>
            <a:ext cx="70695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Защита прав человека</a:t>
            </a:r>
          </a:p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в России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ndara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142853"/>
            <a:ext cx="5214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 smtClean="0">
                <a:solidFill>
                  <a:srgbClr val="336600"/>
                </a:solidFill>
              </a:rPr>
              <a:t>Система защиты прав человека  </a:t>
            </a:r>
          </a:p>
          <a:p>
            <a:pPr algn="ctr"/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43570" y="3357562"/>
            <a:ext cx="350043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b="1" dirty="0" smtClean="0">
                <a:solidFill>
                  <a:srgbClr val="003300"/>
                </a:solidFill>
              </a:rPr>
              <a:t>Институт Уполномоченного </a:t>
            </a:r>
          </a:p>
          <a:p>
            <a:pPr algn="r"/>
            <a:r>
              <a:rPr lang="ru-RU" sz="2000" b="1" dirty="0" smtClean="0">
                <a:solidFill>
                  <a:srgbClr val="003300"/>
                </a:solidFill>
              </a:rPr>
              <a:t>по правам человека в РФ</a:t>
            </a:r>
          </a:p>
          <a:p>
            <a:pPr algn="r"/>
            <a:r>
              <a:rPr lang="ru-RU" sz="2000" b="1" dirty="0" smtClean="0">
                <a:solidFill>
                  <a:srgbClr val="003300"/>
                </a:solidFill>
              </a:rPr>
              <a:t>Комиссия по правам человека </a:t>
            </a:r>
          </a:p>
          <a:p>
            <a:pPr algn="r"/>
            <a:r>
              <a:rPr lang="ru-RU" sz="2000" b="1" dirty="0" smtClean="0">
                <a:solidFill>
                  <a:srgbClr val="003300"/>
                </a:solidFill>
              </a:rPr>
              <a:t>при Президенте РФ</a:t>
            </a:r>
          </a:p>
          <a:p>
            <a:pPr algn="r"/>
            <a:r>
              <a:rPr lang="ru-RU" sz="2000" b="1" dirty="0" smtClean="0">
                <a:solidFill>
                  <a:srgbClr val="003300"/>
                </a:solidFill>
              </a:rPr>
              <a:t>Прокуратура РФ</a:t>
            </a:r>
          </a:p>
          <a:p>
            <a:pPr algn="r"/>
            <a:r>
              <a:rPr lang="ru-RU" sz="2000" b="1" dirty="0" smtClean="0">
                <a:solidFill>
                  <a:srgbClr val="003300"/>
                </a:solidFill>
              </a:rPr>
              <a:t>Министерство юстиции РФ</a:t>
            </a:r>
          </a:p>
          <a:p>
            <a:pPr algn="r"/>
            <a:r>
              <a:rPr lang="ru-RU" sz="2000" b="1" dirty="0" smtClean="0">
                <a:solidFill>
                  <a:srgbClr val="003300"/>
                </a:solidFill>
              </a:rPr>
              <a:t> и иные федеральные органы исполнительной власти РФ</a:t>
            </a:r>
          </a:p>
          <a:p>
            <a:pPr algn="r"/>
            <a:r>
              <a:rPr lang="ru-RU" sz="2000" b="1" dirty="0" smtClean="0">
                <a:solidFill>
                  <a:srgbClr val="003300"/>
                </a:solidFill>
              </a:rPr>
              <a:t>Правоохранительные органы</a:t>
            </a:r>
            <a:endParaRPr lang="ru-RU" sz="2000" b="1" dirty="0">
              <a:solidFill>
                <a:srgbClr val="0033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2214554"/>
            <a:ext cx="2457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solidFill>
                  <a:srgbClr val="336600"/>
                </a:solidFill>
              </a:rPr>
              <a:t>судебная защита</a:t>
            </a:r>
            <a:endParaRPr lang="ru-RU" sz="2400" b="1" u="sng" dirty="0">
              <a:solidFill>
                <a:srgbClr val="3366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2214554"/>
            <a:ext cx="2847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 smtClean="0">
                <a:solidFill>
                  <a:srgbClr val="336600"/>
                </a:solidFill>
              </a:rPr>
              <a:t>несудебная защита</a:t>
            </a:r>
            <a:endParaRPr lang="ru-RU" sz="2400" b="1" u="sng" dirty="0">
              <a:solidFill>
                <a:srgbClr val="3366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57356" y="2857496"/>
            <a:ext cx="5500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3300"/>
                </a:solidFill>
              </a:rPr>
              <a:t> </a:t>
            </a:r>
            <a:r>
              <a:rPr lang="ru-RU" sz="2400" b="1" u="sng" dirty="0" smtClean="0">
                <a:solidFill>
                  <a:srgbClr val="336600"/>
                </a:solidFill>
              </a:rPr>
              <a:t>неправительственные правозащитные</a:t>
            </a:r>
          </a:p>
          <a:p>
            <a:pPr algn="ctr"/>
            <a:r>
              <a:rPr lang="ru-RU" sz="2400" b="1" u="sng" dirty="0" smtClean="0">
                <a:solidFill>
                  <a:srgbClr val="336600"/>
                </a:solidFill>
              </a:rPr>
              <a:t>организации</a:t>
            </a:r>
            <a:endParaRPr lang="ru-RU" sz="2400" b="1" u="sng" dirty="0">
              <a:solidFill>
                <a:srgbClr val="336600"/>
              </a:solidFill>
            </a:endParaRP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1785918" y="285728"/>
            <a:ext cx="571504" cy="2000264"/>
          </a:xfrm>
          <a:prstGeom prst="curvedRightArrow">
            <a:avLst/>
          </a:prstGeom>
          <a:solidFill>
            <a:srgbClr val="33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Выгнутая вправо стрелка 9"/>
          <p:cNvSpPr/>
          <p:nvPr/>
        </p:nvSpPr>
        <p:spPr>
          <a:xfrm>
            <a:off x="6786578" y="285728"/>
            <a:ext cx="571504" cy="2000264"/>
          </a:xfrm>
          <a:prstGeom prst="curvedLeftArrow">
            <a:avLst>
              <a:gd name="adj1" fmla="val 24891"/>
              <a:gd name="adj2" fmla="val 50000"/>
              <a:gd name="adj3" fmla="val 20058"/>
            </a:avLst>
          </a:prstGeom>
          <a:solidFill>
            <a:srgbClr val="33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4500562" y="571480"/>
            <a:ext cx="142876" cy="2286016"/>
          </a:xfrm>
          <a:prstGeom prst="downArrow">
            <a:avLst/>
          </a:prstGeom>
          <a:solidFill>
            <a:srgbClr val="33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гнутая вправо стрелка 11"/>
          <p:cNvSpPr/>
          <p:nvPr/>
        </p:nvSpPr>
        <p:spPr>
          <a:xfrm>
            <a:off x="8286776" y="2428868"/>
            <a:ext cx="428628" cy="1000132"/>
          </a:xfrm>
          <a:prstGeom prst="curvedLeftArrow">
            <a:avLst>
              <a:gd name="adj1" fmla="val 25000"/>
              <a:gd name="adj2" fmla="val 50000"/>
              <a:gd name="adj3" fmla="val 14622"/>
            </a:avLst>
          </a:prstGeom>
          <a:solidFill>
            <a:srgbClr val="33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71802" y="3786190"/>
            <a:ext cx="30003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300"/>
                </a:solidFill>
              </a:rPr>
              <a:t>Межрегиональный центр прав человека</a:t>
            </a:r>
          </a:p>
          <a:p>
            <a:pPr algn="ctr"/>
            <a:r>
              <a:rPr lang="ru-RU" sz="2000" b="1" dirty="0" smtClean="0">
                <a:solidFill>
                  <a:srgbClr val="003300"/>
                </a:solidFill>
              </a:rPr>
              <a:t>Общество «Мемориал»</a:t>
            </a:r>
          </a:p>
          <a:p>
            <a:pPr algn="ctr"/>
            <a:r>
              <a:rPr lang="ru-RU" sz="2000" b="1" dirty="0" smtClean="0">
                <a:solidFill>
                  <a:srgbClr val="003300"/>
                </a:solidFill>
              </a:rPr>
              <a:t>Антифашистский центр </a:t>
            </a:r>
          </a:p>
          <a:p>
            <a:pPr algn="ctr"/>
            <a:r>
              <a:rPr lang="ru-RU" sz="2000" b="1" dirty="0" smtClean="0">
                <a:solidFill>
                  <a:srgbClr val="003300"/>
                </a:solidFill>
              </a:rPr>
              <a:t>Комитет солдатских матерей </a:t>
            </a:r>
            <a:endParaRPr lang="ru-RU" sz="2000" b="1" dirty="0">
              <a:solidFill>
                <a:srgbClr val="003300"/>
              </a:solidFill>
            </a:endParaRPr>
          </a:p>
        </p:txBody>
      </p:sp>
      <p:sp>
        <p:nvSpPr>
          <p:cNvPr id="14" name="Выгнутая влево стрелка 13"/>
          <p:cNvSpPr/>
          <p:nvPr/>
        </p:nvSpPr>
        <p:spPr>
          <a:xfrm>
            <a:off x="571472" y="2428868"/>
            <a:ext cx="428628" cy="1000132"/>
          </a:xfrm>
          <a:prstGeom prst="curvedRightArrow">
            <a:avLst/>
          </a:prstGeom>
          <a:solidFill>
            <a:srgbClr val="33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357562"/>
            <a:ext cx="30374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3300"/>
                </a:solidFill>
              </a:rPr>
              <a:t>Конституционный Суд РФ</a:t>
            </a:r>
          </a:p>
          <a:p>
            <a:r>
              <a:rPr lang="ru-RU" sz="2000" b="1" dirty="0" smtClean="0">
                <a:solidFill>
                  <a:srgbClr val="003300"/>
                </a:solidFill>
              </a:rPr>
              <a:t>Верховный Суд РФ</a:t>
            </a:r>
          </a:p>
          <a:p>
            <a:r>
              <a:rPr lang="ru-RU" sz="2000" b="1" dirty="0" smtClean="0">
                <a:solidFill>
                  <a:srgbClr val="003300"/>
                </a:solidFill>
              </a:rPr>
              <a:t>Высший Арбитражный </a:t>
            </a:r>
          </a:p>
          <a:p>
            <a:r>
              <a:rPr lang="ru-RU" sz="2000" b="1" dirty="0" smtClean="0">
                <a:solidFill>
                  <a:srgbClr val="003300"/>
                </a:solidFill>
              </a:rPr>
              <a:t>Суд РФ</a:t>
            </a:r>
          </a:p>
          <a:p>
            <a:r>
              <a:rPr lang="ru-RU" sz="2000" b="1" dirty="0" smtClean="0">
                <a:solidFill>
                  <a:srgbClr val="003300"/>
                </a:solidFill>
              </a:rPr>
              <a:t>Суды субъектов </a:t>
            </a:r>
          </a:p>
          <a:p>
            <a:r>
              <a:rPr lang="ru-RU" sz="2000" b="1" dirty="0" smtClean="0">
                <a:solidFill>
                  <a:srgbClr val="003300"/>
                </a:solidFill>
              </a:rPr>
              <a:t>федерации</a:t>
            </a:r>
            <a:r>
              <a:rPr lang="en-US" sz="2000" b="1" dirty="0" smtClean="0">
                <a:solidFill>
                  <a:srgbClr val="003300"/>
                </a:solidFill>
              </a:rPr>
              <a:t>,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</a:p>
          <a:p>
            <a:r>
              <a:rPr lang="ru-RU" sz="2000" b="1" dirty="0" smtClean="0">
                <a:solidFill>
                  <a:srgbClr val="003300"/>
                </a:solidFill>
              </a:rPr>
              <a:t>районные (городские)</a:t>
            </a:r>
          </a:p>
          <a:p>
            <a:r>
              <a:rPr lang="ru-RU" sz="2000" b="1" dirty="0" smtClean="0">
                <a:solidFill>
                  <a:srgbClr val="003300"/>
                </a:solidFill>
              </a:rPr>
              <a:t> суды</a:t>
            </a:r>
          </a:p>
          <a:p>
            <a:r>
              <a:rPr lang="ru-RU" sz="2000" b="1" dirty="0" smtClean="0">
                <a:solidFill>
                  <a:srgbClr val="003300"/>
                </a:solidFill>
              </a:rPr>
              <a:t>Мировые судьи</a:t>
            </a:r>
            <a:endParaRPr lang="ru-RU" sz="2000" b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785926"/>
            <a:ext cx="79296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Международная защита</a:t>
            </a:r>
          </a:p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 прав человека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ndara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786182" y="0"/>
            <a:ext cx="5357818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Европейский суд по правам человека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Комитет по правам человека ООН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Комитет по защите прав всех трудящихся-мигрантов и членов их семей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</a:endParaRPr>
          </a:p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Совет по правам человека ООН (Комиссия по правам человека ООН)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Управление Верховного комиссара ООН по правам человека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Бюро демократических институтов и прав человека (ОБСЕ)</a:t>
            </a:r>
          </a:p>
          <a:p>
            <a:pPr lvl="1" algn="r" eaLnBrk="0" fontAlgn="base" hangingPunct="0">
              <a:spcBef>
                <a:spcPct val="0"/>
              </a:spcBef>
              <a:spcAft>
                <a:spcPct val="0"/>
              </a:spcAft>
              <a:buFont typeface="Symbol" pitchFamily="18" charset="2"/>
              <a:buChar char=""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003300"/>
                </a:solidFill>
                <a:ea typeface="Times New Roman" pitchFamily="18" charset="0"/>
                <a:cs typeface="Times New Roman" pitchFamily="18" charset="0"/>
              </a:rPr>
              <a:t>Комиссар Совета Европы по правам человека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</a:endParaRPr>
          </a:p>
        </p:txBody>
      </p:sp>
      <p:pic>
        <p:nvPicPr>
          <p:cNvPr id="6" name="Рисунок 5" descr="220px-European_court_of_human_righ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4071966" cy="2760059"/>
          </a:xfrm>
          <a:prstGeom prst="rect">
            <a:avLst/>
          </a:prstGeom>
        </p:spPr>
      </p:pic>
      <p:pic>
        <p:nvPicPr>
          <p:cNvPr id="7" name="Рисунок 6" descr="722598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29000"/>
            <a:ext cx="4071966" cy="3143272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8794" y="2143116"/>
            <a:ext cx="54051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Сегодня на уроке</a:t>
            </a:r>
          </a:p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мы узнали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…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14356"/>
            <a:ext cx="75724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u="sng" dirty="0" smtClean="0">
                <a:solidFill>
                  <a:srgbClr val="003300"/>
                </a:solidFill>
                <a:latin typeface="Candara" pitchFamily="34" charset="0"/>
              </a:rPr>
              <a:t>План урока:</a:t>
            </a:r>
          </a:p>
          <a:p>
            <a:pPr algn="just">
              <a:lnSpc>
                <a:spcPct val="150000"/>
              </a:lnSpc>
            </a:pPr>
            <a:r>
              <a:rPr lang="ru-RU" sz="2800" b="1" dirty="0" smtClean="0">
                <a:solidFill>
                  <a:srgbClr val="003300"/>
                </a:solidFill>
                <a:latin typeface="Candara" pitchFamily="34" charset="0"/>
              </a:rPr>
              <a:t>1</a:t>
            </a: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. </a:t>
            </a:r>
            <a:r>
              <a:rPr lang="ru-RU" sz="2800" b="1" dirty="0" smtClean="0">
                <a:solidFill>
                  <a:srgbClr val="003300"/>
                </a:solidFill>
                <a:latin typeface="Candara" pitchFamily="34" charset="0"/>
              </a:rPr>
              <a:t>Виды нарушений прав человека</a:t>
            </a: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.</a:t>
            </a:r>
            <a:endParaRPr lang="ru-RU" sz="2800" b="1" dirty="0" smtClean="0">
              <a:solidFill>
                <a:srgbClr val="003300"/>
              </a:solidFill>
              <a:latin typeface="Candar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2. </a:t>
            </a:r>
            <a:r>
              <a:rPr lang="ru-RU" sz="2800" b="1" dirty="0" smtClean="0">
                <a:solidFill>
                  <a:srgbClr val="003300"/>
                </a:solidFill>
                <a:latin typeface="Candara" pitchFamily="34" charset="0"/>
              </a:rPr>
              <a:t>Нарушение прав человека: уроки истории</a:t>
            </a: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.</a:t>
            </a:r>
            <a:endParaRPr lang="ru-RU" sz="2800" b="1" dirty="0" smtClean="0">
              <a:solidFill>
                <a:srgbClr val="003300"/>
              </a:solidFill>
              <a:latin typeface="Candar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3.</a:t>
            </a:r>
            <a:r>
              <a:rPr lang="ru-RU" sz="2800" b="1" dirty="0" smtClean="0">
                <a:solidFill>
                  <a:srgbClr val="003300"/>
                </a:solidFill>
                <a:latin typeface="Candara" pitchFamily="34" charset="0"/>
              </a:rPr>
              <a:t>Факты нарушений прав человека в современном  мире</a:t>
            </a: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.</a:t>
            </a:r>
            <a:endParaRPr lang="ru-RU" sz="2800" b="1" dirty="0" smtClean="0">
              <a:solidFill>
                <a:srgbClr val="003300"/>
              </a:solidFill>
              <a:latin typeface="Candar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4. </a:t>
            </a:r>
            <a:r>
              <a:rPr lang="ru-RU" sz="2800" b="1" dirty="0" smtClean="0">
                <a:solidFill>
                  <a:srgbClr val="003300"/>
                </a:solidFill>
                <a:latin typeface="Candara" pitchFamily="34" charset="0"/>
              </a:rPr>
              <a:t>Защита прав человека в России</a:t>
            </a: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.</a:t>
            </a:r>
            <a:endParaRPr lang="ru-RU" sz="2800" b="1" dirty="0" smtClean="0">
              <a:solidFill>
                <a:srgbClr val="003300"/>
              </a:solidFill>
              <a:latin typeface="Candar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5. </a:t>
            </a:r>
            <a:r>
              <a:rPr lang="ru-RU" sz="2800" b="1" dirty="0" smtClean="0">
                <a:solidFill>
                  <a:srgbClr val="003300"/>
                </a:solidFill>
                <a:latin typeface="Candara" pitchFamily="34" charset="0"/>
              </a:rPr>
              <a:t>Международная защита прав человека</a:t>
            </a:r>
            <a:r>
              <a:rPr lang="en-US" sz="2800" b="1" dirty="0" smtClean="0">
                <a:solidFill>
                  <a:srgbClr val="003300"/>
                </a:solidFill>
                <a:latin typeface="Candara" pitchFamily="34" charset="0"/>
              </a:rPr>
              <a:t>.</a:t>
            </a:r>
            <a:endParaRPr lang="ru-RU" sz="2800" b="1" dirty="0">
              <a:solidFill>
                <a:srgbClr val="0033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4546" y="135729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000" b="1" u="sng" dirty="0" smtClean="0">
                <a:solidFill>
                  <a:srgbClr val="003300"/>
                </a:solidFill>
                <a:latin typeface="Candara" pitchFamily="34" charset="0"/>
              </a:rPr>
              <a:t>Главный вопрос урока:</a:t>
            </a:r>
          </a:p>
          <a:p>
            <a:pPr algn="ctr"/>
            <a:r>
              <a:rPr lang="ru-RU" sz="4000" dirty="0" smtClean="0">
                <a:solidFill>
                  <a:srgbClr val="003300"/>
                </a:solidFill>
                <a:latin typeface="Candara" pitchFamily="34" charset="0"/>
              </a:rPr>
              <a:t>как защитить свои права</a:t>
            </a:r>
          </a:p>
          <a:p>
            <a:pPr algn="ctr"/>
            <a:r>
              <a:rPr lang="ru-RU" sz="8000" dirty="0" smtClean="0">
                <a:solidFill>
                  <a:srgbClr val="003300"/>
                </a:solidFill>
                <a:latin typeface="Candara" pitchFamily="34" charset="0"/>
              </a:rPr>
              <a:t>?</a:t>
            </a:r>
            <a:endParaRPr lang="ru-RU" sz="8000" dirty="0">
              <a:solidFill>
                <a:srgbClr val="0033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428728" y="2214554"/>
          <a:ext cx="6096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89753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Нарушения прав человека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Способы</a:t>
                      </a:r>
                      <a:r>
                        <a:rPr lang="ru-RU" sz="2800" baseline="0" dirty="0" smtClean="0"/>
                        <a:t> защиты</a:t>
                      </a:r>
                    </a:p>
                    <a:p>
                      <a:pPr algn="ctr"/>
                      <a:r>
                        <a:rPr lang="ru-RU" sz="2800" baseline="0" dirty="0" smtClean="0"/>
                        <a:t>нарушенных прав</a:t>
                      </a:r>
                      <a:endParaRPr lang="ru-RU" sz="2800" dirty="0"/>
                    </a:p>
                  </a:txBody>
                  <a:tcPr>
                    <a:solidFill>
                      <a:srgbClr val="336600"/>
                    </a:solidFill>
                  </a:tcPr>
                </a:tc>
              </a:tr>
              <a:tr h="2920412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0"/>
            <a:ext cx="2975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rgbClr val="003300"/>
                </a:solidFill>
              </a:rPr>
              <a:t>Д/</a:t>
            </a:r>
            <a:r>
              <a:rPr lang="ru-RU" sz="4800" b="1" dirty="0" err="1" smtClean="0">
                <a:solidFill>
                  <a:srgbClr val="003300"/>
                </a:solidFill>
              </a:rPr>
              <a:t>з</a:t>
            </a:r>
            <a:r>
              <a:rPr lang="ru-RU" sz="4800" b="1" dirty="0" smtClean="0">
                <a:solidFill>
                  <a:srgbClr val="003300"/>
                </a:solidFill>
              </a:rPr>
              <a:t>   §</a:t>
            </a:r>
            <a:r>
              <a:rPr lang="ru-RU" sz="3200" b="1" dirty="0" smtClean="0">
                <a:solidFill>
                  <a:srgbClr val="003300"/>
                </a:solidFill>
              </a:rPr>
              <a:t> 34</a:t>
            </a:r>
            <a:r>
              <a:rPr lang="en-US" sz="3200" b="1" dirty="0" smtClean="0">
                <a:solidFill>
                  <a:srgbClr val="003300"/>
                </a:solidFill>
              </a:rPr>
              <a:t>,</a:t>
            </a:r>
            <a:r>
              <a:rPr lang="ru-RU" sz="3200" b="1" dirty="0" smtClean="0">
                <a:solidFill>
                  <a:srgbClr val="003300"/>
                </a:solidFill>
              </a:rPr>
              <a:t> 35</a:t>
            </a:r>
            <a:endParaRPr lang="ru-RU" sz="4800" b="1" dirty="0">
              <a:solidFill>
                <a:srgbClr val="0033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57290" y="928670"/>
            <a:ext cx="61436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336600"/>
                </a:solidFill>
              </a:rPr>
              <a:t>Приведите случаи нарушения прав человека, свидетелями которых вы являлись. Как общество может противостоять этим нарушениям?</a:t>
            </a:r>
            <a:endParaRPr lang="ru-RU" sz="2000" b="1" dirty="0">
              <a:solidFill>
                <a:srgbClr val="3366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apartheid.jpg"/>
          <p:cNvPicPr>
            <a:picLocks noChangeAspect="1"/>
          </p:cNvPicPr>
          <p:nvPr/>
        </p:nvPicPr>
        <p:blipFill>
          <a:blip r:embed="rId2">
            <a:lum bright="-10000"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57356" y="2143116"/>
            <a:ext cx="54482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Виды нарушений</a:t>
            </a:r>
          </a:p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прав человека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ndara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58080" y="1142984"/>
            <a:ext cx="1493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0"/>
            <a:ext cx="8572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 smtClean="0">
                <a:solidFill>
                  <a:srgbClr val="003300"/>
                </a:solidFill>
              </a:rPr>
              <a:t>Геноцид</a:t>
            </a:r>
            <a:r>
              <a:rPr lang="ru-RU" sz="2000" b="1" dirty="0" smtClean="0">
                <a:solidFill>
                  <a:srgbClr val="336600"/>
                </a:solidFill>
              </a:rPr>
              <a:t>  </a:t>
            </a:r>
            <a:r>
              <a:rPr lang="ru-RU" sz="2400" b="1" dirty="0" smtClean="0">
                <a:solidFill>
                  <a:srgbClr val="336600"/>
                </a:solidFill>
              </a:rPr>
              <a:t>(от греч</a:t>
            </a:r>
            <a:r>
              <a:rPr lang="en-US" sz="2400" b="1" dirty="0" smtClean="0">
                <a:solidFill>
                  <a:srgbClr val="336600"/>
                </a:solidFill>
              </a:rPr>
              <a:t>.</a:t>
            </a:r>
            <a:r>
              <a:rPr lang="ru-RU" sz="2400" b="1" dirty="0" smtClean="0">
                <a:solidFill>
                  <a:srgbClr val="336600"/>
                </a:solidFill>
              </a:rPr>
              <a:t> </a:t>
            </a:r>
            <a:r>
              <a:rPr lang="el-GR" sz="2400" b="1" dirty="0" smtClean="0">
                <a:solidFill>
                  <a:srgbClr val="336600"/>
                </a:solidFill>
              </a:rPr>
              <a:t>γένος</a:t>
            </a:r>
            <a:r>
              <a:rPr lang="ru-RU" sz="2400" b="1" dirty="0" smtClean="0">
                <a:solidFill>
                  <a:srgbClr val="336600"/>
                </a:solidFill>
              </a:rPr>
              <a:t> — род, племя и лат</a:t>
            </a:r>
            <a:r>
              <a:rPr lang="en-US" sz="2400" b="1" dirty="0" smtClean="0">
                <a:solidFill>
                  <a:srgbClr val="336600"/>
                </a:solidFill>
              </a:rPr>
              <a:t>.</a:t>
            </a:r>
            <a:r>
              <a:rPr lang="ru-RU" sz="2400" b="1" dirty="0" smtClean="0">
                <a:solidFill>
                  <a:srgbClr val="336600"/>
                </a:solidFill>
              </a:rPr>
              <a:t> </a:t>
            </a:r>
            <a:r>
              <a:rPr lang="la-Latn" sz="2400" b="1" i="1" dirty="0" smtClean="0">
                <a:solidFill>
                  <a:srgbClr val="336600"/>
                </a:solidFill>
              </a:rPr>
              <a:t>caedo</a:t>
            </a:r>
            <a:r>
              <a:rPr lang="ru-RU" sz="2400" b="1" dirty="0" smtClean="0">
                <a:solidFill>
                  <a:srgbClr val="336600"/>
                </a:solidFill>
              </a:rPr>
              <a:t> — убиваю)</a:t>
            </a:r>
            <a:r>
              <a:rPr lang="ru-RU" sz="2400" b="1" dirty="0">
                <a:solidFill>
                  <a:srgbClr val="336600"/>
                </a:solidFill>
              </a:rPr>
              <a:t> </a:t>
            </a:r>
            <a:r>
              <a:rPr lang="ru-RU" sz="2400" b="1" dirty="0" smtClean="0">
                <a:solidFill>
                  <a:srgbClr val="336600"/>
                </a:solidFill>
              </a:rPr>
              <a:t>— действия, совершаемые с намерением уничтожить, полностью или частично, какую-либо национальную</a:t>
            </a:r>
            <a:r>
              <a:rPr lang="en-US" sz="2400" b="1" dirty="0" smtClean="0">
                <a:solidFill>
                  <a:srgbClr val="336600"/>
                </a:solidFill>
              </a:rPr>
              <a:t>,</a:t>
            </a:r>
            <a:r>
              <a:rPr lang="ru-RU" sz="2400" b="1" dirty="0" smtClean="0">
                <a:solidFill>
                  <a:srgbClr val="336600"/>
                </a:solidFill>
              </a:rPr>
              <a:t> этническую</a:t>
            </a:r>
            <a:r>
              <a:rPr lang="en-US" sz="2400" b="1" dirty="0" smtClean="0">
                <a:solidFill>
                  <a:srgbClr val="336600"/>
                </a:solidFill>
              </a:rPr>
              <a:t>,</a:t>
            </a:r>
            <a:r>
              <a:rPr lang="ru-RU" sz="2400" b="1" dirty="0" smtClean="0">
                <a:solidFill>
                  <a:srgbClr val="336600"/>
                </a:solidFill>
              </a:rPr>
              <a:t> расовую или религиозную группу как таковую путём:</a:t>
            </a:r>
          </a:p>
          <a:p>
            <a:pPr algn="just"/>
            <a:endParaRPr lang="ru-RU" sz="2000" b="1" dirty="0">
              <a:solidFill>
                <a:srgbClr val="3366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14282" y="1643050"/>
            <a:ext cx="6143668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убийства членов этой группы;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причинения тяжкого вреда их здоровью;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мер, рассчитанных на предотвращение деторождения;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принудительной передачи детей;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предумышленного создания жизненных условий, рассчитанных на полное или частичное уничтожение этой группы.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4929198"/>
            <a:ext cx="8572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 err="1" smtClean="0">
                <a:solidFill>
                  <a:schemeClr val="bg1"/>
                </a:solidFill>
              </a:rPr>
              <a:t>Апартеи́д</a:t>
            </a:r>
            <a:r>
              <a:rPr lang="ru-RU" sz="2800" b="1" u="sng" dirty="0" smtClean="0">
                <a:solidFill>
                  <a:schemeClr val="bg1"/>
                </a:solidFill>
              </a:rPr>
              <a:t> </a:t>
            </a:r>
            <a:r>
              <a:rPr lang="ru-RU" sz="2800" b="1" u="sng" baseline="30000" dirty="0" smtClean="0">
                <a:solidFill>
                  <a:schemeClr val="bg1"/>
                </a:solidFill>
              </a:rPr>
              <a:t> 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(африкаанс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af-ZA" sz="2400" i="1" dirty="0">
                <a:solidFill>
                  <a:schemeClr val="bg1"/>
                </a:solidFill>
              </a:rPr>
              <a:t>apartheid</a:t>
            </a:r>
            <a:r>
              <a:rPr lang="ru-RU" sz="2400" dirty="0">
                <a:solidFill>
                  <a:schemeClr val="bg1"/>
                </a:solidFill>
              </a:rPr>
              <a:t> — «рознь, раздельность», то есть раздельное проживание, работа и т. д</a:t>
            </a:r>
            <a:r>
              <a:rPr lang="ru-RU" sz="2400" dirty="0" smtClean="0">
                <a:solidFill>
                  <a:schemeClr val="bg1"/>
                </a:solidFill>
              </a:rPr>
              <a:t>.) – крайняя форма дискриминации цветного населения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существовавшая в Южно-Африканской Республике во второй половине  20 века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200px-Children_in_the_Holocaust_concentration_camp_liberated_by_Red_Army.jpg"/>
          <p:cNvPicPr>
            <a:picLocks noChangeAspect="1"/>
          </p:cNvPicPr>
          <p:nvPr/>
        </p:nvPicPr>
        <p:blipFill>
          <a:blip r:embed="rId2">
            <a:lum contrast="10000"/>
          </a:blip>
          <a:stretch>
            <a:fillRect/>
          </a:stretch>
        </p:blipFill>
        <p:spPr>
          <a:xfrm>
            <a:off x="6357950" y="1928802"/>
            <a:ext cx="2406711" cy="30765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36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0298" y="0"/>
            <a:ext cx="664370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>
                <a:solidFill>
                  <a:srgbClr val="003300"/>
                </a:solidFill>
              </a:rPr>
              <a:t>Расизм</a:t>
            </a:r>
            <a:r>
              <a:rPr lang="ru-RU" dirty="0"/>
              <a:t> </a:t>
            </a:r>
            <a:r>
              <a:rPr lang="ru-RU" sz="2400" b="1" dirty="0" smtClean="0">
                <a:solidFill>
                  <a:srgbClr val="003300"/>
                </a:solidFill>
              </a:rPr>
              <a:t>-</a:t>
            </a:r>
            <a:endParaRPr lang="ru-RU" sz="2400" dirty="0" smtClean="0"/>
          </a:p>
          <a:p>
            <a:pPr algn="just"/>
            <a:r>
              <a:rPr lang="ru-RU" sz="2400" b="1" dirty="0" smtClean="0">
                <a:solidFill>
                  <a:srgbClr val="336600"/>
                </a:solidFill>
              </a:rPr>
              <a:t>совокупность </a:t>
            </a:r>
            <a:r>
              <a:rPr lang="ru-RU" sz="2400" b="1" dirty="0">
                <a:solidFill>
                  <a:srgbClr val="336600"/>
                </a:solidFill>
              </a:rPr>
              <a:t>учений, в основе которых лежат положения о физической и психической неравноценности человеческих </a:t>
            </a:r>
            <a:r>
              <a:rPr lang="ru-RU" sz="2400" b="1" dirty="0" smtClean="0">
                <a:solidFill>
                  <a:srgbClr val="336600"/>
                </a:solidFill>
              </a:rPr>
              <a:t>рас; расизм включает идеи об изначальном разделении людей на высшие и низшие расы, из которых первые являются создателями цивилизации и призваны господствовать над вторыми. </a:t>
            </a:r>
          </a:p>
          <a:p>
            <a:pPr algn="just"/>
            <a:endParaRPr lang="ru-RU" sz="2400" dirty="0" smtClean="0">
              <a:solidFill>
                <a:srgbClr val="336600"/>
              </a:solidFill>
            </a:endParaRPr>
          </a:p>
        </p:txBody>
      </p:sp>
      <p:pic>
        <p:nvPicPr>
          <p:cNvPr id="23554" name="Picture 2" descr="http://go.imgsmail.ru/imgpreview?u=http%3A//www.matriarhat-v-sssr.narod.ru/il/otec-negr.jpg">
            <a:hlinkClick r:id="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58525" y="-14012863"/>
            <a:ext cx="1333500" cy="914400"/>
          </a:xfrm>
          <a:prstGeom prst="rect">
            <a:avLst/>
          </a:prstGeom>
          <a:noFill/>
        </p:spPr>
      </p:pic>
      <p:pic>
        <p:nvPicPr>
          <p:cNvPr id="23556" name="Picture 4" descr="http://go.imgsmail.ru/imgpreview?u=http%3A//www.matriarhat-v-sssr.narod.ru/il/otec-negr.jpg">
            <a:hlinkClick r:id="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58525" y="-14012863"/>
            <a:ext cx="1333500" cy="9144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0" y="3072348"/>
            <a:ext cx="550069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>
                <a:solidFill>
                  <a:srgbClr val="003300"/>
                </a:solidFill>
              </a:rPr>
              <a:t>Дискриминация </a:t>
            </a:r>
            <a:r>
              <a:rPr lang="ru-RU" sz="2800" b="1" u="sng" dirty="0" smtClean="0">
                <a:solidFill>
                  <a:srgbClr val="003300"/>
                </a:solidFill>
              </a:rPr>
              <a:t>-</a:t>
            </a:r>
          </a:p>
          <a:p>
            <a:r>
              <a:rPr lang="ru-RU" sz="2000" b="1" dirty="0" smtClean="0">
                <a:solidFill>
                  <a:srgbClr val="336600"/>
                </a:solidFill>
              </a:rPr>
              <a:t>(</a:t>
            </a:r>
            <a:r>
              <a:rPr lang="ru-RU" sz="2000" b="1" u="sng" dirty="0">
                <a:solidFill>
                  <a:srgbClr val="336600"/>
                </a:solidFill>
              </a:rPr>
              <a:t>лат.</a:t>
            </a:r>
            <a:r>
              <a:rPr lang="ru-RU" sz="2000" b="1" dirty="0">
                <a:solidFill>
                  <a:srgbClr val="336600"/>
                </a:solidFill>
              </a:rPr>
              <a:t> </a:t>
            </a:r>
            <a:r>
              <a:rPr lang="la-Latn" sz="2000" b="1" i="1" dirty="0">
                <a:solidFill>
                  <a:srgbClr val="336600"/>
                </a:solidFill>
              </a:rPr>
              <a:t>Discriminatio</a:t>
            </a:r>
            <a:r>
              <a:rPr lang="ru-RU" sz="2000" b="1" dirty="0">
                <a:solidFill>
                  <a:srgbClr val="336600"/>
                </a:solidFill>
              </a:rPr>
              <a:t> — различение</a:t>
            </a:r>
            <a:r>
              <a:rPr lang="ru-RU" sz="2000" b="1" dirty="0" smtClean="0">
                <a:solidFill>
                  <a:srgbClr val="336600"/>
                </a:solidFill>
              </a:rPr>
              <a:t>)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ru-RU" sz="2400" b="1" dirty="0">
                <a:solidFill>
                  <a:srgbClr val="003300"/>
                </a:solidFill>
              </a:rPr>
              <a:t>ограничение </a:t>
            </a:r>
            <a:r>
              <a:rPr lang="ru-RU" sz="2400" b="1" u="sng" dirty="0">
                <a:solidFill>
                  <a:srgbClr val="003300"/>
                </a:solidFill>
              </a:rPr>
              <a:t>прав</a:t>
            </a:r>
            <a:r>
              <a:rPr lang="ru-RU" sz="2400" b="1" dirty="0">
                <a:solidFill>
                  <a:srgbClr val="003300"/>
                </a:solidFill>
              </a:rPr>
              <a:t> и обязанностей человека по определённому признаку</a:t>
            </a:r>
            <a:r>
              <a:rPr lang="ru-RU" sz="2400" b="1" dirty="0" smtClean="0">
                <a:solidFill>
                  <a:srgbClr val="003300"/>
                </a:solidFill>
              </a:rPr>
              <a:t>.</a:t>
            </a:r>
          </a:p>
          <a:p>
            <a:pPr algn="just"/>
            <a:r>
              <a:rPr lang="ru-RU" sz="2400" b="1" dirty="0" smtClean="0">
                <a:solidFill>
                  <a:srgbClr val="003300"/>
                </a:solidFill>
              </a:rPr>
              <a:t>В </a:t>
            </a:r>
            <a:r>
              <a:rPr lang="ru-RU" sz="2400" b="1" dirty="0">
                <a:solidFill>
                  <a:srgbClr val="003300"/>
                </a:solidFill>
              </a:rPr>
              <a:t>качестве признака может выступать любое значимое отличие человека, например, </a:t>
            </a:r>
            <a:r>
              <a:rPr lang="ru-RU" sz="2400" b="1" u="sng" dirty="0">
                <a:solidFill>
                  <a:srgbClr val="003300"/>
                </a:solidFill>
              </a:rPr>
              <a:t>раса</a:t>
            </a:r>
            <a:r>
              <a:rPr lang="ru-RU" sz="2400" b="1" dirty="0">
                <a:solidFill>
                  <a:srgbClr val="003300"/>
                </a:solidFill>
              </a:rPr>
              <a:t>, </a:t>
            </a:r>
            <a:r>
              <a:rPr lang="ru-RU" sz="2400" b="1" u="sng" dirty="0">
                <a:solidFill>
                  <a:srgbClr val="003300"/>
                </a:solidFill>
              </a:rPr>
              <a:t>национальность</a:t>
            </a:r>
            <a:r>
              <a:rPr lang="ru-RU" sz="2400" b="1" dirty="0">
                <a:solidFill>
                  <a:srgbClr val="003300"/>
                </a:solidFill>
              </a:rPr>
              <a:t>, </a:t>
            </a:r>
            <a:r>
              <a:rPr lang="ru-RU" sz="2400" b="1" u="sng" dirty="0">
                <a:solidFill>
                  <a:srgbClr val="003300"/>
                </a:solidFill>
              </a:rPr>
              <a:t>гражданство</a:t>
            </a:r>
            <a:r>
              <a:rPr lang="ru-RU" sz="2400" b="1" dirty="0">
                <a:solidFill>
                  <a:srgbClr val="003300"/>
                </a:solidFill>
              </a:rPr>
              <a:t>, </a:t>
            </a:r>
            <a:r>
              <a:rPr lang="ru-RU" sz="2400" b="1" u="sng" dirty="0">
                <a:solidFill>
                  <a:srgbClr val="003300"/>
                </a:solidFill>
              </a:rPr>
              <a:t>родство</a:t>
            </a:r>
            <a:r>
              <a:rPr lang="ru-RU" sz="2400" b="1" dirty="0">
                <a:solidFill>
                  <a:srgbClr val="003300"/>
                </a:solidFill>
              </a:rPr>
              <a:t>, </a:t>
            </a:r>
            <a:r>
              <a:rPr lang="ru-RU" sz="2400" b="1" u="sng" dirty="0">
                <a:solidFill>
                  <a:srgbClr val="003300"/>
                </a:solidFill>
              </a:rPr>
              <a:t>пол</a:t>
            </a:r>
            <a:r>
              <a:rPr lang="ru-RU" sz="2400" b="1" dirty="0">
                <a:solidFill>
                  <a:srgbClr val="003300"/>
                </a:solidFill>
              </a:rPr>
              <a:t>, </a:t>
            </a:r>
            <a:r>
              <a:rPr lang="ru-RU" sz="2400" b="1" u="sng" dirty="0">
                <a:solidFill>
                  <a:srgbClr val="003300"/>
                </a:solidFill>
              </a:rPr>
              <a:t>религиозные убеждения</a:t>
            </a:r>
            <a:r>
              <a:rPr lang="ru-RU" sz="2400" b="1" dirty="0" smtClean="0">
                <a:solidFill>
                  <a:srgbClr val="003300"/>
                </a:solidFill>
              </a:rPr>
              <a:t>, </a:t>
            </a:r>
            <a:r>
              <a:rPr lang="ru-RU" sz="2400" b="1" u="sng" dirty="0">
                <a:solidFill>
                  <a:srgbClr val="003300"/>
                </a:solidFill>
              </a:rPr>
              <a:t>возраст</a:t>
            </a:r>
            <a:r>
              <a:rPr lang="ru-RU" sz="2400" b="1" dirty="0">
                <a:solidFill>
                  <a:srgbClr val="003300"/>
                </a:solidFill>
              </a:rPr>
              <a:t>, </a:t>
            </a:r>
            <a:r>
              <a:rPr lang="ru-RU" sz="2400" b="1" u="sng" dirty="0" smtClean="0">
                <a:solidFill>
                  <a:srgbClr val="003300"/>
                </a:solidFill>
              </a:rPr>
              <a:t>инвалидность</a:t>
            </a:r>
            <a:r>
              <a:rPr lang="ru-RU" sz="2400" b="1" dirty="0" smtClean="0">
                <a:solidFill>
                  <a:srgbClr val="003300"/>
                </a:solidFill>
              </a:rPr>
              <a:t>, </a:t>
            </a:r>
            <a:r>
              <a:rPr lang="ru-RU" sz="2400" b="1" dirty="0">
                <a:solidFill>
                  <a:srgbClr val="003300"/>
                </a:solidFill>
              </a:rPr>
              <a:t>род занятий и </a:t>
            </a:r>
            <a:r>
              <a:rPr lang="ru-RU" sz="2400" b="1" dirty="0" smtClean="0">
                <a:solidFill>
                  <a:srgbClr val="003300"/>
                </a:solidFill>
              </a:rPr>
              <a:t>т</a:t>
            </a:r>
            <a:r>
              <a:rPr lang="en-US" sz="2400" b="1" dirty="0" smtClean="0">
                <a:solidFill>
                  <a:srgbClr val="003300"/>
                </a:solidFill>
              </a:rPr>
              <a:t>.</a:t>
            </a:r>
            <a:r>
              <a:rPr lang="ru-RU" sz="2400" b="1" dirty="0" smtClean="0">
                <a:solidFill>
                  <a:srgbClr val="003300"/>
                </a:solidFill>
              </a:rPr>
              <a:t>д</a:t>
            </a:r>
            <a:r>
              <a:rPr lang="ru-RU" sz="2400" b="1" dirty="0">
                <a:solidFill>
                  <a:srgbClr val="003300"/>
                </a:solidFill>
              </a:rPr>
              <a:t>.</a:t>
            </a:r>
          </a:p>
        </p:txBody>
      </p:sp>
      <p:pic>
        <p:nvPicPr>
          <p:cNvPr id="10" name="Рисунок 9" descr="115016649-cae0852a-cbf1-4ebd-9aa3-eba1ad7d85f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3714752"/>
            <a:ext cx="3496273" cy="3000396"/>
          </a:xfrm>
          <a:prstGeom prst="rect">
            <a:avLst/>
          </a:prstGeom>
        </p:spPr>
      </p:pic>
      <p:pic>
        <p:nvPicPr>
          <p:cNvPr id="12" name="Рисунок 11" descr="220px-Cicatrices_de_flagellation_sur_un_escla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42852"/>
            <a:ext cx="1928826" cy="2960685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71472" y="1928802"/>
            <a:ext cx="800105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Нарушения прав человека:</a:t>
            </a:r>
          </a:p>
          <a:p>
            <a:pPr algn="ctr"/>
            <a:r>
              <a:rPr lang="ru-RU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ndara" pitchFamily="34" charset="0"/>
              </a:rPr>
              <a:t>уроки истории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ndara" pitchFamily="34" charset="0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488" y="2285992"/>
            <a:ext cx="32606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33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Геноцид</a:t>
            </a:r>
            <a:endParaRPr lang="ru-RU" sz="6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33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14282" y="428604"/>
            <a:ext cx="871543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Истребление и депортация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армян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в Османской империи в 1895—1923 гг.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Истребление нацистской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Германие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й во время Второй мировой войны</a:t>
            </a:r>
            <a:r>
              <a:rPr lang="ru-RU" sz="2000" b="1" dirty="0">
                <a:solidFill>
                  <a:srgbClr val="0033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евреев, цыган и славян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 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Истребление режимом Пол Пота и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Иенг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Сари в 1975—1979 годах в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Камбодже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до трёх миллионов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камбоджийцев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Истребление иракскими войсками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курдского населения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северного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Ирака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 —1987—1989 годов.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Геноцид в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Руанде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1994 года — массовая резня в Руанде, представители племени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хуту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 истребили 800 тысяч членов племени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тутси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Резня в Сребренице (1995) — массовое убийство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боснийских мусульман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ea typeface="Times New Roman" pitchFamily="18" charset="0"/>
                <a:cs typeface="Times New Roman" pitchFamily="18" charset="0"/>
              </a:rPr>
              <a:t>боснийскими сербами. 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1029</Words>
  <Application>Microsoft Office PowerPoint</Application>
  <PresentationFormat>Экран (4:3)</PresentationFormat>
  <Paragraphs>193</Paragraphs>
  <Slides>32</Slides>
  <Notes>1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Наталья Игоревна</cp:lastModifiedBy>
  <cp:revision>116</cp:revision>
  <dcterms:created xsi:type="dcterms:W3CDTF">2011-03-19T14:07:41Z</dcterms:created>
  <dcterms:modified xsi:type="dcterms:W3CDTF">2011-04-05T10:21:33Z</dcterms:modified>
</cp:coreProperties>
</file>