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Default Extension="wav" ContentType="audio/wav"/>
  <Default Extension="docx" ContentType="application/vnd.openxmlformats-officedocument.wordprocessingml.document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gif" ContentType="image/gif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92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8" r:id="rId15"/>
    <p:sldId id="285" r:id="rId16"/>
    <p:sldId id="286" r:id="rId17"/>
    <p:sldId id="287" r:id="rId18"/>
    <p:sldId id="289" r:id="rId19"/>
    <p:sldId id="290" r:id="rId20"/>
    <p:sldId id="291" r:id="rId21"/>
    <p:sldId id="275" r:id="rId22"/>
    <p:sldId id="276" r:id="rId2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125065-383E-4E7A-B463-C4409314F9D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6D9BE4A4-3071-409D-AD08-A3BD3F8B1BCB}">
      <dgm:prSet/>
      <dgm:spPr/>
      <dgm:t>
        <a:bodyPr/>
        <a:lstStyle/>
        <a:p>
          <a:pPr rtl="0"/>
          <a:r>
            <a:rPr lang="ru-RU" dirty="0" smtClean="0"/>
            <a:t>Наука –это  совокупность систематизированных знаний.</a:t>
          </a:r>
          <a:br>
            <a:rPr lang="ru-RU" dirty="0" smtClean="0"/>
          </a:br>
          <a:r>
            <a:rPr lang="ru-RU" dirty="0" smtClean="0"/>
            <a:t/>
          </a:r>
          <a:br>
            <a:rPr lang="ru-RU" dirty="0" smtClean="0"/>
          </a:br>
          <a:r>
            <a:rPr lang="ru-RU" dirty="0" smtClean="0"/>
            <a:t>Назовите известные вам науки.</a:t>
          </a:r>
          <a:br>
            <a:rPr lang="ru-RU" dirty="0" smtClean="0"/>
          </a:br>
          <a:r>
            <a:rPr lang="ru-RU" dirty="0" smtClean="0"/>
            <a:t/>
          </a:r>
          <a:br>
            <a:rPr lang="ru-RU" dirty="0" smtClean="0"/>
          </a:br>
          <a:endParaRPr lang="ru-RU" dirty="0"/>
        </a:p>
      </dgm:t>
    </dgm:pt>
    <dgm:pt modelId="{9985B19F-96DD-40E8-BAED-1A6D49BEEAB8}" type="parTrans" cxnId="{F06AD13B-B9E2-44FB-B902-311F43D35F8C}">
      <dgm:prSet/>
      <dgm:spPr/>
      <dgm:t>
        <a:bodyPr/>
        <a:lstStyle/>
        <a:p>
          <a:endParaRPr lang="ru-RU"/>
        </a:p>
      </dgm:t>
    </dgm:pt>
    <dgm:pt modelId="{D032185A-8C07-4101-B0E3-E6D70AED4221}" type="sibTrans" cxnId="{F06AD13B-B9E2-44FB-B902-311F43D35F8C}">
      <dgm:prSet/>
      <dgm:spPr/>
      <dgm:t>
        <a:bodyPr/>
        <a:lstStyle/>
        <a:p>
          <a:endParaRPr lang="ru-RU"/>
        </a:p>
      </dgm:t>
    </dgm:pt>
    <dgm:pt modelId="{565C91C4-4C69-46D7-A2A2-280FEF65D341}" type="pres">
      <dgm:prSet presAssocID="{6B125065-383E-4E7A-B463-C4409314F9D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FEF6F146-884C-4ADE-B8F1-4EA87C62E45E}" type="pres">
      <dgm:prSet presAssocID="{6D9BE4A4-3071-409D-AD08-A3BD3F8B1BCB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E58D6D8B-6806-48F0-B058-6DB4580F0ACA}" type="presOf" srcId="{6D9BE4A4-3071-409D-AD08-A3BD3F8B1BCB}" destId="{FEF6F146-884C-4ADE-B8F1-4EA87C62E45E}" srcOrd="0" destOrd="0" presId="urn:microsoft.com/office/officeart/2005/8/layout/vList2"/>
    <dgm:cxn modelId="{2B951225-B4D8-4B6F-8A30-A3A6FF8B6A75}" type="presOf" srcId="{6B125065-383E-4E7A-B463-C4409314F9D9}" destId="{565C91C4-4C69-46D7-A2A2-280FEF65D341}" srcOrd="0" destOrd="0" presId="urn:microsoft.com/office/officeart/2005/8/layout/vList2"/>
    <dgm:cxn modelId="{F06AD13B-B9E2-44FB-B902-311F43D35F8C}" srcId="{6B125065-383E-4E7A-B463-C4409314F9D9}" destId="{6D9BE4A4-3071-409D-AD08-A3BD3F8B1BCB}" srcOrd="0" destOrd="0" parTransId="{9985B19F-96DD-40E8-BAED-1A6D49BEEAB8}" sibTransId="{D032185A-8C07-4101-B0E3-E6D70AED4221}"/>
    <dgm:cxn modelId="{23364970-B474-4E1B-A5E2-3EE5DB15BB27}" type="presParOf" srcId="{565C91C4-4C69-46D7-A2A2-280FEF65D341}" destId="{FEF6F146-884C-4ADE-B8F1-4EA87C62E45E}" srcOrd="0" destOrd="0" presId="urn:microsoft.com/office/officeart/2005/8/layout/vList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20.01.2012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dissolve/>
    <p:sndAc>
      <p:stSnd>
        <p:snd r:embed="rId1" name="click.wav" builtIn="1"/>
      </p:stSnd>
    </p:sndAc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20.01.2012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dissolve/>
    <p:sndAc>
      <p:stSnd>
        <p:snd r:embed="rId1" name="click.wav" builtIn="1"/>
      </p:stSnd>
    </p:sndAc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20.01.2012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dissolve/>
    <p:sndAc>
      <p:stSnd>
        <p:snd r:embed="rId1" name="click.wav" builtIn="1"/>
      </p:stSnd>
    </p:sndAc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20.01.2012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dissolve/>
    <p:sndAc>
      <p:stSnd>
        <p:snd r:embed="rId1" name="click.wav" builtIn="1"/>
      </p:stSnd>
    </p:sndAc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20.01.2012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dissolve/>
    <p:sndAc>
      <p:stSnd>
        <p:snd r:embed="rId1" name="click.wav" builtIn="1"/>
      </p:stSnd>
    </p:sndAc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20.01.2012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dissolve/>
    <p:sndAc>
      <p:stSnd>
        <p:snd r:embed="rId1" name="click.wav" builtIn="1"/>
      </p:stSnd>
    </p:sndAc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20.01.2012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dissolve/>
    <p:sndAc>
      <p:stSnd>
        <p:snd r:embed="rId1" name="click.wav" builtIn="1"/>
      </p:stSnd>
    </p:sndAc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20.01.2012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dissolve/>
    <p:sndAc>
      <p:stSnd>
        <p:snd r:embed="rId1" name="click.wav" builtIn="1"/>
      </p:stSnd>
    </p:sndAc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20.01.2012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dissolve/>
    <p:sndAc>
      <p:stSnd>
        <p:snd r:embed="rId1" name="click.wav" builtIn="1"/>
      </p:stSnd>
    </p:sndAc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20.01.2012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dissolve/>
    <p:sndAc>
      <p:stSnd>
        <p:snd r:embed="rId1" name="click.wav" builtIn="1"/>
      </p:stSnd>
    </p:sndAc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20.01.2012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dissolve/>
    <p:sndAc>
      <p:stSnd>
        <p:snd r:embed="rId1" name="click.wav" builtIn="1"/>
      </p:stSnd>
    </p:sndAc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audio" Target="../media/audio1.wav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20.01.2012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dissolve/>
    <p:sndAc>
      <p:stSnd>
        <p:snd r:embed="rId13" name="click.wav" builtIn="1"/>
      </p:stSnd>
    </p:sndAc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package" Target="../embeddings/_________Microsoft_Office_Word1.docx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4" Type="http://schemas.openxmlformats.org/officeDocument/2006/relationships/package" Target="../embeddings/_________Microsoft_Office_Word2.docx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4" Type="http://schemas.openxmlformats.org/officeDocument/2006/relationships/package" Target="../embeddings/_________Microsoft_Office_Word3.docx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11а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solidFill>
              <a:srgbClr val="FF0000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  <p:sp>
        <p:nvSpPr>
          <p:cNvPr id="3" name="TextBox 2"/>
          <p:cNvSpPr txBox="1"/>
          <p:nvPr/>
        </p:nvSpPr>
        <p:spPr>
          <a:xfrm>
            <a:off x="785786" y="571480"/>
            <a:ext cx="77867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smtClean="0">
                <a:solidFill>
                  <a:srgbClr val="FFFF00"/>
                </a:solidFill>
              </a:rPr>
              <a:t>   НАУКА   И ОБРАЗОВАНИЕ</a:t>
            </a:r>
            <a:endParaRPr lang="ru-RU" sz="3200" b="1" dirty="0">
              <a:solidFill>
                <a:srgbClr val="FFFF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4282" y="5143512"/>
            <a:ext cx="87154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FFFF00"/>
                </a:solidFill>
              </a:rPr>
              <a:t>  </a:t>
            </a:r>
            <a:endParaRPr lang="ru-RU" sz="20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>
    <p:dissolve/>
    <p:sndAc>
      <p:stSnd>
        <p:snd r:embed="rId2" name="click.wav" builtIn="1"/>
      </p:stSnd>
    </p:sndAc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154758"/>
          </a:xfrm>
        </p:spPr>
        <p:txBody>
          <a:bodyPr>
            <a:normAutofit/>
          </a:bodyPr>
          <a:lstStyle/>
          <a:p>
            <a:r>
              <a:rPr lang="ru-RU" dirty="0" smtClean="0"/>
              <a:t>Ответ: изобретение новых средств лечения, измерения и </a:t>
            </a:r>
            <a:r>
              <a:rPr lang="ru-RU" dirty="0" err="1" smtClean="0"/>
              <a:t>тд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поэтому можно сказать, главная цель науки—это получение новых знаний</a:t>
            </a:r>
            <a:endParaRPr lang="ru-RU" dirty="0"/>
          </a:p>
        </p:txBody>
      </p:sp>
    </p:spTree>
  </p:cSld>
  <p:clrMapOvr>
    <a:masterClrMapping/>
  </p:clrMapOvr>
  <p:transition>
    <p:dissolve/>
    <p:sndAc>
      <p:stSnd>
        <p:snd r:embed="rId2" name="click.wav" builtIn="1"/>
      </p:stSnd>
    </p:sndAc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68808"/>
          </a:xfrm>
        </p:spPr>
        <p:txBody>
          <a:bodyPr>
            <a:normAutofit/>
          </a:bodyPr>
          <a:lstStyle/>
          <a:p>
            <a:r>
              <a:rPr lang="ru-RU" dirty="0" smtClean="0"/>
              <a:t>Функции науки:</a:t>
            </a:r>
            <a:br>
              <a:rPr lang="ru-RU" dirty="0" smtClean="0"/>
            </a:br>
            <a:r>
              <a:rPr lang="ru-RU" dirty="0" smtClean="0"/>
              <a:t>1) практико-действенная</a:t>
            </a:r>
            <a:br>
              <a:rPr lang="ru-RU" dirty="0" smtClean="0"/>
            </a:br>
            <a:r>
              <a:rPr lang="ru-RU" dirty="0" smtClean="0"/>
              <a:t>2) познавательная</a:t>
            </a:r>
            <a:endParaRPr lang="ru-RU" dirty="0"/>
          </a:p>
        </p:txBody>
      </p:sp>
    </p:spTree>
  </p:cSld>
  <p:clrMapOvr>
    <a:masterClrMapping/>
  </p:clrMapOvr>
  <p:transition>
    <p:dissolve/>
    <p:sndAc>
      <p:stSnd>
        <p:snd r:embed="rId2" name="click.wav" builtIn="1"/>
      </p:stSnd>
    </p:sndAc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583122"/>
          </a:xfrm>
        </p:spPr>
        <p:txBody>
          <a:bodyPr>
            <a:normAutofit/>
          </a:bodyPr>
          <a:lstStyle/>
          <a:p>
            <a:r>
              <a:rPr lang="ru-RU" dirty="0" smtClean="0"/>
              <a:t>Наука делится на:</a:t>
            </a:r>
            <a:br>
              <a:rPr lang="ru-RU" dirty="0" smtClean="0"/>
            </a:br>
            <a:r>
              <a:rPr lang="ru-RU" dirty="0" smtClean="0"/>
              <a:t>1) фундаментальные</a:t>
            </a:r>
            <a:br>
              <a:rPr lang="ru-RU" dirty="0" smtClean="0"/>
            </a:br>
            <a:r>
              <a:rPr lang="ru-RU" dirty="0" smtClean="0"/>
              <a:t>2) прикладные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приведите примеры</a:t>
            </a:r>
            <a:endParaRPr lang="ru-RU" dirty="0"/>
          </a:p>
        </p:txBody>
      </p:sp>
    </p:spTree>
  </p:cSld>
  <p:clrMapOvr>
    <a:masterClrMapping/>
  </p:clrMapOvr>
  <p:transition>
    <p:dissolve/>
    <p:sndAc>
      <p:stSnd>
        <p:snd r:embed="rId2" name="click.wav" builtIn="1"/>
      </p:stSnd>
    </p:sndAc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583122"/>
          </a:xfrm>
        </p:spPr>
        <p:txBody>
          <a:bodyPr>
            <a:normAutofit/>
          </a:bodyPr>
          <a:lstStyle/>
          <a:p>
            <a:r>
              <a:rPr lang="ru-RU" dirty="0" smtClean="0"/>
              <a:t>Фундаментальные—история</a:t>
            </a:r>
            <a:br>
              <a:rPr lang="ru-RU" dirty="0" smtClean="0"/>
            </a:br>
            <a:r>
              <a:rPr lang="ru-RU" dirty="0" smtClean="0"/>
              <a:t>прикладные—химия </a:t>
            </a:r>
            <a:endParaRPr lang="ru-RU" dirty="0"/>
          </a:p>
        </p:txBody>
      </p:sp>
    </p:spTree>
  </p:cSld>
  <p:clrMapOvr>
    <a:masterClrMapping/>
  </p:clrMapOvr>
  <p:transition>
    <p:dissolve/>
    <p:sndAc>
      <p:stSnd>
        <p:snd r:embed="rId2" name="click.wav" builtIn="1"/>
      </p:stSnd>
    </p:sndAc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b="1" dirty="0" smtClean="0">
                <a:solidFill>
                  <a:srgbClr val="FF0000"/>
                </a:solidFill>
              </a:rPr>
              <a:t>ЧЕРТЫ СОВРЕМЕННОЙ  НАУКИ</a:t>
            </a:r>
            <a:endParaRPr lang="ru-RU" sz="3200" b="1" dirty="0">
              <a:solidFill>
                <a:srgbClr val="FF0000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428596" y="1357298"/>
            <a:ext cx="8358246" cy="1357322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solidFill>
                  <a:srgbClr val="FF0000"/>
                </a:solidFill>
              </a:rPr>
              <a:t>УНИВЕРСАЛЬНОСТЬ – </a:t>
            </a:r>
          </a:p>
          <a:p>
            <a:pPr algn="ctr"/>
            <a:r>
              <a:rPr lang="ru-RU" b="1" dirty="0" smtClean="0">
                <a:solidFill>
                  <a:schemeClr val="tx1"/>
                </a:solidFill>
              </a:rPr>
              <a:t>НАУКА ИССЛЕДУЕТ ВСЕ СТОРОНЫ  ЧЕЛОВЕЧЕСКОЙ ДЕЯТЕЛЬНОСТИ  ВО ВСЕХ СФЕРАХ ОБЩЕСТВЕННОЙ ЖИЗНИ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571472" y="2786058"/>
            <a:ext cx="8215370" cy="1500198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solidFill>
                  <a:srgbClr val="FF0000"/>
                </a:solidFill>
              </a:rPr>
              <a:t>БЕЗГРАНИЧНОСТЬ</a:t>
            </a:r>
            <a:r>
              <a:rPr lang="ru-RU" sz="2000" b="1" dirty="0" smtClean="0">
                <a:solidFill>
                  <a:sysClr val="windowText" lastClr="000000"/>
                </a:solidFill>
              </a:rPr>
              <a:t>- ПОЯВЛЕНИЕ САМЫХ РАЗЛИЧНЫХ НАУЧНЫХ ШКОЛ, СОЧЕТАНИЕ ИНДИВИДУАЛЬНОГО И КОЛЛЕКТИВНОГО НАУЧНОГО ПОИСКА</a:t>
            </a:r>
            <a:endParaRPr lang="ru-RU" sz="2000" b="1" dirty="0">
              <a:solidFill>
                <a:sysClr val="windowText" lastClr="000000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4348" y="4500570"/>
            <a:ext cx="7929618" cy="928694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smtClean="0">
                <a:solidFill>
                  <a:srgbClr val="FF0000"/>
                </a:solidFill>
              </a:rPr>
              <a:t>ДИФФЕРЕНЦИАЦИЯ  И ИНТЕГРАЦИЯ  ИССЛЕДОВАНИЙ</a:t>
            </a:r>
            <a:endParaRPr lang="ru-RU" sz="2000" b="1" dirty="0">
              <a:solidFill>
                <a:srgbClr val="FF0000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857224" y="5643578"/>
            <a:ext cx="7643866" cy="857256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smtClean="0">
                <a:solidFill>
                  <a:srgbClr val="FF0000"/>
                </a:solidFill>
              </a:rPr>
              <a:t>СБЛИЖЕНИЕ НАУКИ С ПОТРЕБНОСТЯМИ ОБЩЕСТВА</a:t>
            </a:r>
            <a:r>
              <a:rPr lang="ru-RU" dirty="0" smtClean="0">
                <a:solidFill>
                  <a:sysClr val="windowText" lastClr="000000"/>
                </a:solidFill>
              </a:rPr>
              <a:t>.</a:t>
            </a:r>
            <a:endParaRPr lang="ru-RU" dirty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  <p:transition>
    <p:dissolve/>
    <p:sndAc>
      <p:stSnd>
        <p:snd r:embed="rId2" name="click.wav" builtIn="1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797568"/>
          </a:xfrm>
        </p:spPr>
        <p:txBody>
          <a:bodyPr>
            <a:normAutofit/>
          </a:bodyPr>
          <a:lstStyle/>
          <a:p>
            <a:r>
              <a:rPr lang="ru-RU" dirty="0" smtClean="0"/>
              <a:t>Как вы думаете, какими качествами должен обладать человек занимающийся наукой?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Где прививаются человеку эти качества?</a:t>
            </a:r>
            <a:endParaRPr lang="ru-RU" dirty="0"/>
          </a:p>
        </p:txBody>
      </p:sp>
    </p:spTree>
  </p:cSld>
  <p:clrMapOvr>
    <a:masterClrMapping/>
  </p:clrMapOvr>
  <p:transition>
    <p:dissolve/>
    <p:sndAc>
      <p:stSnd>
        <p:snd r:embed="rId2" name="click.wav" builtIn="1"/>
      </p:stSnd>
    </p:sndAc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083188"/>
          </a:xfrm>
        </p:spPr>
        <p:txBody>
          <a:bodyPr>
            <a:normAutofit/>
          </a:bodyPr>
          <a:lstStyle/>
          <a:p>
            <a:r>
              <a:rPr lang="ru-RU" dirty="0" smtClean="0"/>
              <a:t>Наука и образование тесно связаны между собой. Без образования нет науки.</a:t>
            </a:r>
            <a:endParaRPr lang="ru-RU" dirty="0"/>
          </a:p>
        </p:txBody>
      </p:sp>
    </p:spTree>
  </p:cSld>
  <p:clrMapOvr>
    <a:masterClrMapping/>
  </p:clrMapOvr>
  <p:transition>
    <p:dissolve/>
    <p:sndAc>
      <p:stSnd>
        <p:snd r:embed="rId2" name="click.wav" builtIn="1"/>
      </p:stSnd>
    </p:sndAc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297502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>Функции образования: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1) компенсирующая –восполняет пробелы в общем образовании</a:t>
            </a:r>
            <a:br>
              <a:rPr lang="ru-RU" dirty="0" smtClean="0"/>
            </a:br>
            <a:r>
              <a:rPr lang="ru-RU" dirty="0" smtClean="0"/>
              <a:t>2) адаптивная –помогает ориентироваться в быстро меняющемся мире</a:t>
            </a:r>
            <a:br>
              <a:rPr lang="ru-RU" dirty="0" smtClean="0"/>
            </a:br>
            <a:r>
              <a:rPr lang="ru-RU" dirty="0" smtClean="0"/>
              <a:t>3) развивающая—для саморазвития, творчества</a:t>
            </a:r>
            <a:endParaRPr lang="ru-RU" dirty="0"/>
          </a:p>
        </p:txBody>
      </p:sp>
    </p:spTree>
  </p:cSld>
  <p:clrMapOvr>
    <a:masterClrMapping/>
  </p:clrMapOvr>
  <p:transition>
    <p:dissolve/>
    <p:sndAc>
      <p:stSnd>
        <p:snd r:embed="rId2" name="click.wav" builtIn="1"/>
      </p:stSnd>
    </p:sndAc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226196"/>
          </a:xfrm>
        </p:spPr>
        <p:txBody>
          <a:bodyPr>
            <a:normAutofit/>
          </a:bodyPr>
          <a:lstStyle/>
          <a:p>
            <a:r>
              <a:rPr lang="ru-RU" dirty="0" smtClean="0"/>
              <a:t>Сейчас мы учимся в школах бесплатно. На сегодняшний день нет платных школ. Но к сожалению, не все могут продолжить обучение после завершения школы.</a:t>
            </a:r>
            <a:br>
              <a:rPr lang="ru-RU" dirty="0" smtClean="0"/>
            </a:br>
            <a:endParaRPr lang="ru-RU" dirty="0"/>
          </a:p>
        </p:txBody>
      </p:sp>
    </p:spTree>
  </p:cSld>
  <p:clrMapOvr>
    <a:masterClrMapping/>
  </p:clrMapOvr>
  <p:transition>
    <p:dissolve/>
    <p:sndAc>
      <p:stSnd>
        <p:snd r:embed="rId2" name="click.wav" builtIn="1"/>
      </p:stSnd>
    </p:sndAc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69006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Задание( в тетрадях)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Каким по вашему мнению должно быть обязательное(школа) образование в России?</a:t>
            </a:r>
            <a:br>
              <a:rPr lang="ru-RU" dirty="0" smtClean="0"/>
            </a:br>
            <a:r>
              <a:rPr lang="ru-RU" dirty="0" smtClean="0"/>
              <a:t>Что бы вы изменили в действующем законодательстве?</a:t>
            </a:r>
            <a:endParaRPr lang="ru-RU" dirty="0"/>
          </a:p>
        </p:txBody>
      </p:sp>
    </p:spTree>
  </p:cSld>
  <p:clrMapOvr>
    <a:masterClrMapping/>
  </p:clrMapOvr>
  <p:transition>
    <p:dissolve/>
    <p:sndAc>
      <p:stSnd>
        <p:snd r:embed="rId2" name="click.wav" builtIn="1"/>
      </p:stSnd>
    </p:sndAc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b="1" dirty="0" smtClean="0">
                <a:solidFill>
                  <a:srgbClr val="FF0000"/>
                </a:solidFill>
              </a:rPr>
              <a:t>ЦЕЛИ  УРОКА</a:t>
            </a:r>
            <a:endParaRPr lang="ru-RU" sz="3200" b="1" dirty="0">
              <a:solidFill>
                <a:srgbClr val="FF0000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42910" y="1785926"/>
            <a:ext cx="8072494" cy="1357322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solidFill>
                  <a:sysClr val="windowText" lastClr="000000"/>
                </a:solidFill>
              </a:rPr>
              <a:t>ЧТО ТАКОЕ НАУКА   В СОВРЕМЕННОМ ОБЩЕСТВЕ</a:t>
            </a:r>
            <a:endParaRPr lang="ru-RU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4348" y="3429000"/>
            <a:ext cx="7858180" cy="1285884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solidFill>
                  <a:sysClr val="windowText" lastClr="000000"/>
                </a:solidFill>
              </a:rPr>
              <a:t>ЭТИКА НАУКИ</a:t>
            </a:r>
            <a:endParaRPr lang="ru-RU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4348" y="5000636"/>
            <a:ext cx="7858180" cy="1143008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solidFill>
                  <a:sysClr val="windowText" lastClr="000000"/>
                </a:solidFill>
              </a:rPr>
              <a:t>РОЛЬ ОБРАЗОВАНИЯ  В СОВРЕМЕННОМ МИРЕ</a:t>
            </a:r>
            <a:endParaRPr lang="ru-RU" sz="2400" b="1" dirty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  <p:transition>
    <p:dissolve/>
    <p:sndAc>
      <p:stSnd>
        <p:snd r:embed="rId2" name="click.wav" builtIn="1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368940"/>
          </a:xfrm>
        </p:spPr>
        <p:txBody>
          <a:bodyPr>
            <a:normAutofit/>
          </a:bodyPr>
          <a:lstStyle/>
          <a:p>
            <a:r>
              <a:rPr lang="ru-RU" dirty="0" smtClean="0"/>
              <a:t>В Японии обязательным считается 2 высших образования.</a:t>
            </a:r>
            <a:br>
              <a:rPr lang="ru-RU" dirty="0" smtClean="0"/>
            </a:br>
            <a:r>
              <a:rPr lang="ru-RU" dirty="0" smtClean="0">
                <a:solidFill>
                  <a:srgbClr val="FF0000"/>
                </a:solidFill>
              </a:rPr>
              <a:t>Как вы на это смотрите?</a:t>
            </a:r>
            <a:endParaRPr lang="ru-RU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dissolve/>
    <p:sndAc>
      <p:stSnd>
        <p:snd r:embed="rId2" name="click.wav" builtIn="1"/>
      </p:stSnd>
    </p:sndAc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b="1" dirty="0" smtClean="0">
                <a:solidFill>
                  <a:srgbClr val="FF0000"/>
                </a:solidFill>
              </a:rPr>
              <a:t>ВОЗВРАЩЕНИЕ  К</a:t>
            </a:r>
            <a:br>
              <a:rPr lang="ru-RU" sz="3200" b="1" dirty="0" smtClean="0">
                <a:solidFill>
                  <a:srgbClr val="FF0000"/>
                </a:solidFill>
              </a:rPr>
            </a:br>
            <a:r>
              <a:rPr lang="ru-RU" sz="3200" b="1" dirty="0" smtClean="0">
                <a:solidFill>
                  <a:srgbClr val="FF0000"/>
                </a:solidFill>
              </a:rPr>
              <a:t>ПРОБЛЕМЕ</a:t>
            </a:r>
            <a:endParaRPr lang="ru-RU" sz="3200" b="1" dirty="0">
              <a:solidFill>
                <a:srgbClr val="FF0000"/>
              </a:solidFill>
            </a:endParaRPr>
          </a:p>
        </p:txBody>
      </p:sp>
      <p:sp>
        <p:nvSpPr>
          <p:cNvPr id="3" name="Овал 2"/>
          <p:cNvSpPr/>
          <p:nvPr/>
        </p:nvSpPr>
        <p:spPr>
          <a:xfrm>
            <a:off x="357158" y="2071678"/>
            <a:ext cx="8215370" cy="3429024"/>
          </a:xfrm>
          <a:prstGeom prst="ellipse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solidFill>
                  <a:sysClr val="windowText" lastClr="000000"/>
                </a:solidFill>
              </a:rPr>
              <a:t>И   ТАК ЧТО ДАЕТ НАУКА И ОБРАЗОВАНИЕ СОВРЕМЕННОМУ ЧЕЛОВЕКУ?</a:t>
            </a:r>
            <a:endParaRPr lang="ru-RU" sz="2400" b="1" dirty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  <p:transition>
    <p:dissolve/>
    <p:sndAc>
      <p:stSnd>
        <p:snd r:embed="rId2" name="click.wav" builtIn="1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b="1" dirty="0" smtClean="0"/>
              <a:t>ВОПРОСЫ И ЗАДАНИЯ</a:t>
            </a:r>
            <a:endParaRPr lang="ru-RU" sz="32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85720" y="2000240"/>
            <a:ext cx="835824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ru-RU" sz="2400" b="1" dirty="0" smtClean="0"/>
              <a:t>Подготовится к контрольной работе по разделу: Культура и духовная жизнь</a:t>
            </a:r>
            <a:endParaRPr lang="ru-RU" sz="2400" b="1" dirty="0"/>
          </a:p>
        </p:txBody>
      </p:sp>
      <p:pic>
        <p:nvPicPr>
          <p:cNvPr id="4" name="Рисунок 3" descr="doc17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6050" y="3571876"/>
            <a:ext cx="3714776" cy="2714644"/>
          </a:xfrm>
          <a:prstGeom prst="rect">
            <a:avLst/>
          </a:prstGeom>
        </p:spPr>
      </p:pic>
    </p:spTree>
  </p:cSld>
  <p:clrMapOvr>
    <a:masterClrMapping/>
  </p:clrMapOvr>
  <p:transition>
    <p:dissolve/>
    <p:sndAc>
      <p:stSnd>
        <p:snd r:embed="rId2" name="click.wav" builtIn="1"/>
      </p:stSnd>
    </p:sndAc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b="1" dirty="0" smtClean="0">
                <a:solidFill>
                  <a:srgbClr val="FF0000"/>
                </a:solidFill>
              </a:rPr>
              <a:t>ПОВТОРИМ</a:t>
            </a:r>
            <a:endParaRPr lang="ru-RU" sz="3200" b="1" dirty="0">
              <a:solidFill>
                <a:srgbClr val="FF0000"/>
              </a:solidFill>
            </a:endParaRPr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/>
        </p:nvGraphicFramePr>
        <p:xfrm>
          <a:off x="477838" y="1433513"/>
          <a:ext cx="7778750" cy="5076825"/>
        </p:xfrm>
        <a:graphic>
          <a:graphicData uri="http://schemas.openxmlformats.org/presentationml/2006/ole">
            <p:oleObj spid="_x0000_s1026" name="Документ" r:id="rId4" imgW="8510494" imgH="5455231" progId="Word.Document.12">
              <p:embed/>
            </p:oleObj>
          </a:graphicData>
        </a:graphic>
      </p:graphicFrame>
    </p:spTree>
  </p:cSld>
  <p:clrMapOvr>
    <a:masterClrMapping/>
  </p:clrMapOvr>
  <p:transition>
    <p:dissolve/>
    <p:sndAc>
      <p:stSnd>
        <p:snd r:embed="rId3" name="click.wav" builtIn="1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b="1" dirty="0" smtClean="0">
                <a:solidFill>
                  <a:srgbClr val="FF0000"/>
                </a:solidFill>
              </a:rPr>
              <a:t>ПОВТОРИМ</a:t>
            </a:r>
            <a:endParaRPr lang="ru-RU" sz="3200" dirty="0"/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/>
        </p:nvGraphicFramePr>
        <p:xfrm>
          <a:off x="428625" y="1363663"/>
          <a:ext cx="8629650" cy="4422791"/>
        </p:xfrm>
        <a:graphic>
          <a:graphicData uri="http://schemas.openxmlformats.org/presentationml/2006/ole">
            <p:oleObj spid="_x0000_s2050" name="Документ" r:id="rId4" imgW="8630342" imgH="5121276" progId="Word.Document.12">
              <p:embed/>
            </p:oleObj>
          </a:graphicData>
        </a:graphic>
      </p:graphicFrame>
    </p:spTree>
  </p:cSld>
  <p:clrMapOvr>
    <a:masterClrMapping/>
  </p:clrMapOvr>
  <p:transition>
    <p:dissolve/>
    <p:sndAc>
      <p:stSnd>
        <p:snd r:embed="rId3" name="click.wav" builtIn="1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b="1" dirty="0" smtClean="0">
                <a:solidFill>
                  <a:srgbClr val="FF0000"/>
                </a:solidFill>
              </a:rPr>
              <a:t>ПОВТОРИМ</a:t>
            </a:r>
            <a:endParaRPr lang="ru-RU" sz="3200" dirty="0"/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/>
        </p:nvGraphicFramePr>
        <p:xfrm>
          <a:off x="663575" y="1703388"/>
          <a:ext cx="8193088" cy="4171950"/>
        </p:xfrm>
        <a:graphic>
          <a:graphicData uri="http://schemas.openxmlformats.org/presentationml/2006/ole">
            <p:oleObj spid="_x0000_s3074" name="Документ" r:id="rId4" imgW="8352078" imgH="4185567" progId="Word.Document.12">
              <p:embed/>
            </p:oleObj>
          </a:graphicData>
        </a:graphic>
      </p:graphicFrame>
    </p:spTree>
  </p:cSld>
  <p:clrMapOvr>
    <a:masterClrMapping/>
  </p:clrMapOvr>
  <p:transition>
    <p:dissolve/>
    <p:sndAc>
      <p:stSnd>
        <p:snd r:embed="rId3" name="click.wav" builtIn="1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297502"/>
          </a:xfrm>
        </p:spPr>
        <p:txBody>
          <a:bodyPr>
            <a:normAutofit/>
          </a:bodyPr>
          <a:lstStyle/>
          <a:p>
            <a:r>
              <a:rPr lang="ru-RU" dirty="0" smtClean="0"/>
              <a:t>Назовите виды искусств и приведите примеры</a:t>
            </a:r>
            <a:endParaRPr lang="ru-RU" dirty="0"/>
          </a:p>
        </p:txBody>
      </p:sp>
    </p:spTree>
  </p:cSld>
  <p:clrMapOvr>
    <a:masterClrMapping/>
  </p:clrMapOvr>
  <p:transition>
    <p:dissolve/>
    <p:sndAc>
      <p:stSnd>
        <p:snd r:embed="rId2" name="click.wav" builtIn="1"/>
      </p:stSnd>
    </p:sndAc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Схема 2"/>
          <p:cNvGraphicFramePr/>
          <p:nvPr/>
        </p:nvGraphicFramePr>
        <p:xfrm>
          <a:off x="1357290" y="274638"/>
          <a:ext cx="6500858" cy="62976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>
    <p:dissolve/>
    <p:sndAc>
      <p:stSnd>
        <p:snd r:embed="rId2" name="click.wav" builtIn="1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FEF6F146-884C-4ADE-B8F1-4EA87C62E4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graphicEl>
                                              <a:dgm id="{FEF6F146-884C-4ADE-B8F1-4EA87C62E45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Sub>
          <a:bldDgm bld="lvlOne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1472" y="1571612"/>
            <a:ext cx="8229600" cy="2214570"/>
          </a:xfrm>
        </p:spPr>
        <p:txBody>
          <a:bodyPr>
            <a:normAutofit/>
          </a:bodyPr>
          <a:lstStyle/>
          <a:p>
            <a:pPr lvl="0"/>
            <a:r>
              <a:rPr lang="ru-RU" dirty="0" smtClean="0"/>
              <a:t>Ответ: математика, биология, медицина</a:t>
            </a:r>
            <a:br>
              <a:rPr lang="ru-RU" dirty="0" smtClean="0"/>
            </a:br>
            <a:endParaRPr lang="ru-RU" dirty="0"/>
          </a:p>
        </p:txBody>
      </p:sp>
    </p:spTree>
  </p:cSld>
  <p:clrMapOvr>
    <a:masterClrMapping/>
  </p:clrMapOvr>
  <p:transition>
    <p:dissolve/>
    <p:sndAc>
      <p:stSnd>
        <p:snd r:embed="rId2" name="click.wav" builtIn="1"/>
      </p:stSnd>
    </p:sndAc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583122"/>
          </a:xfrm>
        </p:spPr>
        <p:txBody>
          <a:bodyPr/>
          <a:lstStyle/>
          <a:p>
            <a:r>
              <a:rPr lang="ru-RU" dirty="0" smtClean="0"/>
              <a:t>Какая главная задача у этих наук?</a:t>
            </a:r>
            <a:endParaRPr lang="ru-RU" dirty="0"/>
          </a:p>
        </p:txBody>
      </p:sp>
    </p:spTree>
  </p:cSld>
  <p:clrMapOvr>
    <a:masterClrMapping/>
  </p:clrMapOvr>
  <p:transition>
    <p:dissolve/>
    <p:sndAc>
      <p:stSnd>
        <p:snd r:embed="rId2" name="click.wav" builtIn="1"/>
      </p:stSnd>
    </p:sndAc>
  </p:transition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201</Words>
  <PresentationFormat>Экран (4:3)</PresentationFormat>
  <Paragraphs>33</Paragraphs>
  <Slides>22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4" baseType="lpstr">
      <vt:lpstr>Тема Office</vt:lpstr>
      <vt:lpstr>Документ</vt:lpstr>
      <vt:lpstr>Слайд 1</vt:lpstr>
      <vt:lpstr>ЦЕЛИ  УРОКА</vt:lpstr>
      <vt:lpstr>ПОВТОРИМ</vt:lpstr>
      <vt:lpstr>ПОВТОРИМ</vt:lpstr>
      <vt:lpstr>ПОВТОРИМ</vt:lpstr>
      <vt:lpstr>Назовите виды искусств и приведите примеры</vt:lpstr>
      <vt:lpstr>Слайд 7</vt:lpstr>
      <vt:lpstr>Ответ: математика, биология, медицина </vt:lpstr>
      <vt:lpstr>Какая главная задача у этих наук?</vt:lpstr>
      <vt:lpstr>Ответ: изобретение новых средств лечения, измерения и тд   поэтому можно сказать, главная цель науки—это получение новых знаний</vt:lpstr>
      <vt:lpstr>Функции науки: 1) практико-действенная 2) познавательная</vt:lpstr>
      <vt:lpstr>Наука делится на: 1) фундаментальные 2) прикладные  приведите примеры</vt:lpstr>
      <vt:lpstr>Фундаментальные—история прикладные—химия </vt:lpstr>
      <vt:lpstr>ЧЕРТЫ СОВРЕМЕННОЙ  НАУКИ</vt:lpstr>
      <vt:lpstr>Как вы думаете, какими качествами должен обладать человек занимающийся наукой?  Где прививаются человеку эти качества?</vt:lpstr>
      <vt:lpstr>Наука и образование тесно связаны между собой. Без образования нет науки.</vt:lpstr>
      <vt:lpstr>Функции образования: 1) компенсирующая –восполняет пробелы в общем образовании 2) адаптивная –помогает ориентироваться в быстро меняющемся мире 3) развивающая—для саморазвития, творчества</vt:lpstr>
      <vt:lpstr>Сейчас мы учимся в школах бесплатно. На сегодняшний день нет платных школ. Но к сожалению, не все могут продолжить обучение после завершения школы. </vt:lpstr>
      <vt:lpstr>Задание( в тетрадях) Каким по вашему мнению должно быть обязательное(школа) образование в России? Что бы вы изменили в действующем законодательстве?</vt:lpstr>
      <vt:lpstr>В Японии обязательным считается 2 высших образования. Как вы на это смотрите?</vt:lpstr>
      <vt:lpstr>ВОЗВРАЩЕНИЕ  К ПРОБЛЕМЕ</vt:lpstr>
      <vt:lpstr>ВОПРОСЫ И ЗАДАНИЯ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cp:lastModifiedBy>Admin</cp:lastModifiedBy>
  <cp:revision>38</cp:revision>
  <dcterms:modified xsi:type="dcterms:W3CDTF">2012-01-20T17:13:32Z</dcterms:modified>
</cp:coreProperties>
</file>