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8" r:id="rId2"/>
    <p:sldId id="270" r:id="rId3"/>
    <p:sldId id="280" r:id="rId4"/>
    <p:sldId id="285" r:id="rId5"/>
    <p:sldId id="284" r:id="rId6"/>
    <p:sldId id="256" r:id="rId7"/>
    <p:sldId id="257" r:id="rId8"/>
    <p:sldId id="272" r:id="rId9"/>
    <p:sldId id="259" r:id="rId10"/>
    <p:sldId id="260" r:id="rId11"/>
    <p:sldId id="274" r:id="rId12"/>
    <p:sldId id="279" r:id="rId13"/>
    <p:sldId id="261" r:id="rId14"/>
    <p:sldId id="275" r:id="rId15"/>
    <p:sldId id="266" r:id="rId16"/>
    <p:sldId id="267" r:id="rId17"/>
    <p:sldId id="271" r:id="rId18"/>
    <p:sldId id="268" r:id="rId19"/>
    <p:sldId id="282" r:id="rId20"/>
    <p:sldId id="283" r:id="rId21"/>
    <p:sldId id="276" r:id="rId2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1368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68527F6-CBCB-4CCE-89BF-B10D2B66497C}" type="datetimeFigureOut">
              <a:rPr lang="ru-RU"/>
              <a:pPr>
                <a:defRPr/>
              </a:pPr>
              <a:t>20.04.2016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E8FEA04-9BD7-4259-BAA2-B01484DCA0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967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536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39D546B-8C7D-44A8-AD56-F585B6506450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39939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074F65F-0C7E-40DD-AFA3-B7A30854D2A6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4198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EE2CCCE-D115-4305-A251-514E090BE111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2150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7092B4F-3A01-4730-B503-C876E170274F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4608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E775CA9-55F2-46AF-B72B-D999582153DB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4813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09F547B-109F-403C-AF30-BC28046449B0}" type="slidenum">
              <a:rPr 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AD4650-B9CF-4618-9DDF-D6BD3442CE6C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19459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B045000-5BFB-40E8-9BB2-BB7CE7D82FF6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2560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CC3D5D7-04D5-42A7-9C8C-C10254CCB36C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2765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F64A4D4-6C42-43F1-97C1-3BB6B572147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29699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BD418B9-D3D2-4053-A548-2562239C6AE0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3174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238E61E-F771-448D-8620-B4C3FBC80849}" type="slidenum">
              <a:rPr 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3584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858DDC9-3DEF-4C2B-AE5B-13BDCB18337B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3789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F055C2-21BA-4007-9157-C8FD2692B7F7}" type="slidenum">
              <a:rPr 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ru-RU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84925-FE70-4FEE-A062-34C5FA90DE53}" type="datetimeFigureOut">
              <a:rPr lang="ru-RU"/>
              <a:pPr>
                <a:defRPr/>
              </a:pPr>
              <a:t>20.04.2016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47FBF-2B98-4B44-8443-5185FFAA89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E6463-8098-4045-82E0-D214FE37365E}" type="datetimeFigureOut">
              <a:rPr lang="ru-RU"/>
              <a:pPr>
                <a:defRPr/>
              </a:pPr>
              <a:t>20.04.2016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FAA79-AADF-4947-8607-2AD92057124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9F15D-4ADE-4011-8DE7-C357EEC3FDC2}" type="datetimeFigureOut">
              <a:rPr lang="ru-RU"/>
              <a:pPr>
                <a:defRPr/>
              </a:pPr>
              <a:t>20.04.2016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1C42A-3186-4642-AA74-926056B4E6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C8183-0883-4ED9-9D70-4A4A4BDB2A1D}" type="datetimeFigureOut">
              <a:rPr lang="ru-RU"/>
              <a:pPr>
                <a:defRPr/>
              </a:pPr>
              <a:t>20.04.2016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B25B5-88B5-4E70-979E-FD8AE2A8E1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C1631-DBE0-4CC4-A618-55FF02E367DE}" type="datetimeFigureOut">
              <a:rPr lang="ru-RU"/>
              <a:pPr>
                <a:defRPr/>
              </a:pPr>
              <a:t>20.04.2016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E1050-98F1-46E5-B290-163FFF7B567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C6872-7480-4F91-B08D-A853F29EA9DA}" type="datetimeFigureOut">
              <a:rPr lang="ru-RU"/>
              <a:pPr>
                <a:defRPr/>
              </a:pPr>
              <a:t>20.04.2016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567CD1-EED0-4308-BA15-F43C4A3D07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E20D4-8D74-4387-A592-1748FE52DABC}" type="datetimeFigureOut">
              <a:rPr lang="ru-RU"/>
              <a:pPr>
                <a:defRPr/>
              </a:pPr>
              <a:t>20.04.2016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B5E7C-4716-4676-AE3D-CA1F8EDFC8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F6748-7613-4FF3-A6A0-1043C8B5CD2A}" type="datetimeFigureOut">
              <a:rPr lang="ru-RU"/>
              <a:pPr>
                <a:defRPr/>
              </a:pPr>
              <a:t>20.04.2016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86B206-FF5B-4DA3-AA43-0BDF2530A4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916AA9-649C-42B4-9454-082D67472D1A}" type="datetimeFigureOut">
              <a:rPr lang="ru-RU"/>
              <a:pPr>
                <a:defRPr/>
              </a:pPr>
              <a:t>20.04.2016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FAD21-8DE4-4D65-8363-833F4D7657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C8BA5-4DB7-4A65-8983-B0B8E059EBF9}" type="datetimeFigureOut">
              <a:rPr lang="ru-RU"/>
              <a:pPr>
                <a:defRPr/>
              </a:pPr>
              <a:t>20.04.2016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978F5-F77B-4354-9763-B515C92F315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06B76-AAA0-4B29-BF1F-90A43C54FBFC}" type="datetimeFigureOut">
              <a:rPr lang="ru-RU"/>
              <a:pPr>
                <a:defRPr/>
              </a:pPr>
              <a:t>20.04.2016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0D21A-1A67-44DD-BBB2-A42C1324F4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589C2AA-2586-43AE-93D9-D9B8F1C31CC5}" type="datetimeFigureOut">
              <a:rPr lang="ru-RU"/>
              <a:pPr>
                <a:defRPr/>
              </a:pPr>
              <a:t>20.04.2016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12B3EED-14C3-47ED-B114-3EEBC96F8D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ransition spd="slow"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8.xml"/><Relationship Id="rId4" Type="http://schemas.openxmlformats.org/officeDocument/2006/relationships/slide" Target="slide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александр\Downloads\953ddd1043dbd3cdff9c2a84f0be7e6c_i-29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001000" cy="674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александр\Desktop\953ddd1043dbd3cdff9c2a84f0be7e6c_i-29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4664"/>
            <a:ext cx="2264118" cy="154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александр\Desktop\953ddd1043dbd3cdff9c2a84f0be7e6c_i-291 - копия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229" y="4365104"/>
            <a:ext cx="720441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5385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2564904"/>
            <a:ext cx="3643313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u="sng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Кем во </a:t>
            </a:r>
            <a:r>
              <a:rPr lang="ru-RU" sz="2400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время войны войско </a:t>
            </a:r>
            <a:r>
              <a:rPr lang="ru-RU" sz="2400" u="sng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пополнялось?</a:t>
            </a:r>
            <a:endParaRPr lang="ru-RU" sz="2400" u="sng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+mj-ea"/>
              <a:cs typeface="+mj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 dirty="0"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+mj-ea"/>
              <a:cs typeface="+mj-cs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479425"/>
            <a:ext cx="40798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3528" y="2636912"/>
            <a:ext cx="4176712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Была ли служба дворян в армии?</a:t>
            </a:r>
            <a:endParaRPr lang="ru-RU" sz="2400" dirty="0"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+mj-ea"/>
              <a:cs typeface="+mj-cs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463" y="436563"/>
            <a:ext cx="415290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Физкультминутка!!!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3212976"/>
            <a:ext cx="6400800" cy="1752600"/>
          </a:xfrm>
        </p:spPr>
        <p:txBody>
          <a:bodyPr/>
          <a:lstStyle/>
          <a:p>
            <a:r>
              <a:rPr lang="ru-RU" sz="13800" dirty="0" smtClean="0">
                <a:sym typeface="Wingdings" panose="05000000000000000000" pitchFamily="2" charset="2"/>
              </a:rPr>
              <a:t></a:t>
            </a:r>
            <a:endParaRPr lang="ru-RU" sz="13800" dirty="0"/>
          </a:p>
        </p:txBody>
      </p:sp>
    </p:spTree>
    <p:extLst>
      <p:ext uri="{BB962C8B-B14F-4D97-AF65-F5344CB8AC3E}">
        <p14:creationId xmlns:p14="http://schemas.microsoft.com/office/powerpoint/2010/main" val="2038409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Управляющая кнопка: настраиваемая 6">
            <a:hlinkClick r:id="rId3" action="ppaction://hlinksldjump" highlightClick="1"/>
          </p:cNvPr>
          <p:cNvSpPr/>
          <p:nvPr/>
        </p:nvSpPr>
        <p:spPr>
          <a:xfrm>
            <a:off x="2249488" y="188913"/>
            <a:ext cx="4410075" cy="5715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2. Реорганизация приказов.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9388" y="954088"/>
            <a:ext cx="4176712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Приказы — органы центрального государственного управления в Москве, заведовавшие особым родом государственных дел или отдельными областями государства.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 dirty="0"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+mj-ea"/>
              <a:cs typeface="+mj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02175" y="836613"/>
            <a:ext cx="4303713" cy="268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02175" y="3789363"/>
            <a:ext cx="4303713" cy="231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400" y="188913"/>
            <a:ext cx="9144000" cy="553997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Судебник 1550 г. устанавливает систему приказного </a:t>
            </a:r>
            <a:r>
              <a:rPr lang="ru-RU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управления          </a:t>
            </a:r>
            <a:r>
              <a:rPr lang="ru-RU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Какие приказу были учреждены?</a:t>
            </a:r>
            <a:endParaRPr lang="ru-RU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+mj-ea"/>
              <a:cs typeface="+mj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ru-RU" dirty="0" smtClean="0"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+mj-ea"/>
              <a:cs typeface="+mj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ru-RU" dirty="0"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+mj-ea"/>
              <a:cs typeface="+mj-cs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Челобитный</a:t>
            </a:r>
            <a:r>
              <a:rPr 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,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Посольский,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Поместный,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Стрелецкий,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Пушкарский,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Бронный,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Разбойный,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Печатный,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Сокольничий,</a:t>
            </a: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Земские приказы,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а также четверти: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Галицкая,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Устюжская,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Новая,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Казанский приказ.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48038" y="1997075"/>
            <a:ext cx="5364162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959644"/>
            <a:ext cx="2917825" cy="19383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Это сборник законов периода сословной монархии в России, утвержденный в 1550 г. первым на Руси Земским собором.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128963" y="239713"/>
            <a:ext cx="3890962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Судебник 1550 г. 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4767263"/>
            <a:ext cx="3340100" cy="1323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Судебник 1550 г. способствовал ликвидации феодальной раздробленности на Руси.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57188" y="3071813"/>
            <a:ext cx="2000250" cy="92868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Судебник 1550 г.:</a:t>
            </a:r>
          </a:p>
        </p:txBody>
      </p:sp>
      <p:sp>
        <p:nvSpPr>
          <p:cNvPr id="6" name="Выноска 1 (граница и черта) 5"/>
          <p:cNvSpPr/>
          <p:nvPr/>
        </p:nvSpPr>
        <p:spPr>
          <a:xfrm>
            <a:off x="3857625" y="1214438"/>
            <a:ext cx="5072063" cy="714375"/>
          </a:xfrm>
          <a:prstGeom prst="accentBorderCallout1">
            <a:avLst>
              <a:gd name="adj1" fmla="val 18750"/>
              <a:gd name="adj2" fmla="val -1768"/>
              <a:gd name="adj3" fmla="val 320014"/>
              <a:gd name="adj4" fmla="val -28488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ликвидировал судебные привилегии удельных князей </a:t>
            </a:r>
            <a:endParaRPr lang="ru-RU" sz="2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7" name="Выноска 1 (граница и черта) 6"/>
          <p:cNvSpPr/>
          <p:nvPr/>
        </p:nvSpPr>
        <p:spPr>
          <a:xfrm>
            <a:off x="3857625" y="2071688"/>
            <a:ext cx="4929188" cy="714375"/>
          </a:xfrm>
          <a:prstGeom prst="accentBorderCallout1">
            <a:avLst>
              <a:gd name="adj1" fmla="val 18750"/>
              <a:gd name="adj2" fmla="val -1768"/>
              <a:gd name="adj3" fmla="val 201712"/>
              <a:gd name="adj4" fmla="val -29620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усилил роль центральных государственных судебных органов. </a:t>
            </a:r>
            <a:endParaRPr lang="ru-RU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8" name="Выноска 1 (граница и черта) 7"/>
          <p:cNvSpPr/>
          <p:nvPr/>
        </p:nvSpPr>
        <p:spPr>
          <a:xfrm>
            <a:off x="3857625" y="2928938"/>
            <a:ext cx="4929188" cy="714375"/>
          </a:xfrm>
          <a:prstGeom prst="accentBorderCallout1">
            <a:avLst>
              <a:gd name="adj1" fmla="val 18750"/>
              <a:gd name="adj2" fmla="val -1768"/>
              <a:gd name="adj3" fmla="val 77592"/>
              <a:gd name="adj4" fmla="val -29621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определил положение холопов, </a:t>
            </a:r>
            <a:endParaRPr lang="ru-RU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9" name="Выноска 1 (граница и черта) 8"/>
          <p:cNvSpPr/>
          <p:nvPr/>
        </p:nvSpPr>
        <p:spPr>
          <a:xfrm>
            <a:off x="3857625" y="3857625"/>
            <a:ext cx="4929188" cy="714375"/>
          </a:xfrm>
          <a:prstGeom prst="accentBorderCallout1">
            <a:avLst>
              <a:gd name="adj1" fmla="val 18750"/>
              <a:gd name="adj2" fmla="val -1768"/>
              <a:gd name="adj3" fmla="val -50408"/>
              <a:gd name="adj4" fmla="val -29058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уточнил порядок выплаты пожилого, </a:t>
            </a:r>
            <a:endParaRPr lang="ru-RU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10" name="Выноска 1 (граница и черта) 9"/>
          <p:cNvSpPr/>
          <p:nvPr/>
        </p:nvSpPr>
        <p:spPr>
          <a:xfrm>
            <a:off x="3857625" y="4714875"/>
            <a:ext cx="4929188" cy="714375"/>
          </a:xfrm>
          <a:prstGeom prst="accentBorderCallout1">
            <a:avLst>
              <a:gd name="adj1" fmla="val 18750"/>
              <a:gd name="adj2" fmla="val -1768"/>
              <a:gd name="adj3" fmla="val -170649"/>
              <a:gd name="adj4" fmla="val -2990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ввел новую пошлину - </a:t>
            </a:r>
            <a:r>
              <a:rPr lang="ru-RU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повоз</a:t>
            </a:r>
            <a:r>
              <a:rPr lang="ru-RU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. </a:t>
            </a:r>
            <a:endParaRPr lang="ru-RU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11" name="Выноска 1 (граница и черта) 10"/>
          <p:cNvSpPr/>
          <p:nvPr/>
        </p:nvSpPr>
        <p:spPr>
          <a:xfrm>
            <a:off x="3857625" y="5572125"/>
            <a:ext cx="4929188" cy="714375"/>
          </a:xfrm>
          <a:prstGeom prst="accentBorderCallout1">
            <a:avLst>
              <a:gd name="adj1" fmla="val 18750"/>
              <a:gd name="adj2" fmla="val -1768"/>
              <a:gd name="adj3" fmla="val -290891"/>
              <a:gd name="adj4" fmla="val -29902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подтвердил Юрьев день. </a:t>
            </a:r>
            <a:endParaRPr lang="ru-RU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17525" y="333375"/>
            <a:ext cx="8215313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Стоглав</a:t>
            </a:r>
            <a:r>
              <a:rPr lang="ru-RU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 — сборник решений Стоглавого собора 1551 года</a:t>
            </a:r>
            <a:r>
              <a:rPr lang="ru-RU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;</a:t>
            </a:r>
            <a:endParaRPr lang="ru-RU" sz="2000" dirty="0"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85813" y="2279650"/>
            <a:ext cx="2143125" cy="7143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Значение Стоглава</a:t>
            </a:r>
          </a:p>
        </p:txBody>
      </p:sp>
      <p:sp>
        <p:nvSpPr>
          <p:cNvPr id="6" name="Выноска 1 (граница и черта) 5"/>
          <p:cNvSpPr/>
          <p:nvPr/>
        </p:nvSpPr>
        <p:spPr>
          <a:xfrm>
            <a:off x="4071938" y="2133600"/>
            <a:ext cx="5072062" cy="1006475"/>
          </a:xfrm>
          <a:prstGeom prst="accentBorderCallout1">
            <a:avLst>
              <a:gd name="adj1" fmla="val 53659"/>
              <a:gd name="adj2" fmla="val -1495"/>
              <a:gd name="adj3" fmla="val 54319"/>
              <a:gd name="adj4" fmla="val -2247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Стоглав зафиксировал порядок богослужения, принятый в Московском государстве: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3181" y="3573016"/>
            <a:ext cx="9144000" cy="7143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Указанные нормы продержались до 1652 года, когда патриархом Никоном была проведена реформа церкви.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23528" y="4725144"/>
            <a:ext cx="8712968" cy="7143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Реформа местного самоуправления.</a:t>
            </a:r>
            <a:endParaRPr lang="ru-RU" sz="36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11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>
            <a:spLocks noChangeArrowheads="1"/>
          </p:cNvSpPr>
          <p:nvPr/>
        </p:nvSpPr>
        <p:spPr bwMode="auto">
          <a:xfrm>
            <a:off x="250825" y="476250"/>
            <a:ext cx="8569325" cy="56896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lt1"/>
              </a:solidFill>
              <a:latin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11188" y="115888"/>
            <a:ext cx="795337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450850" algn="ctr">
              <a:defRPr/>
            </a:pPr>
            <a:r>
              <a:rPr lang="ru-RU" sz="2800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Среди историков нет однозначной оценки </a:t>
            </a:r>
          </a:p>
          <a:p>
            <a:pPr indent="450850" algn="ctr">
              <a:defRPr/>
            </a:pPr>
            <a:r>
              <a:rPr lang="ru-RU" sz="2800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деятельности «Избранной Рады».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5936" y="2492896"/>
            <a:ext cx="2750046" cy="322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Прямоугольник 3"/>
          <p:cNvSpPr/>
          <p:nvPr/>
        </p:nvSpPr>
        <p:spPr>
          <a:xfrm>
            <a:off x="1226344" y="3212976"/>
            <a:ext cx="1976438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Карамзин Н.М.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475656" y="1320155"/>
            <a:ext cx="6643687" cy="461665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indent="450850">
              <a:defRPr/>
            </a:pPr>
            <a:r>
              <a:rPr lang="ru-RU" sz="2400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Какого мнения придерживаетесь вы?</a:t>
            </a:r>
            <a:endParaRPr lang="ru-RU" sz="2400" u="sng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1484784"/>
            <a:ext cx="6400800" cy="1752600"/>
          </a:xfrm>
        </p:spPr>
        <p:txBody>
          <a:bodyPr/>
          <a:lstStyle/>
          <a:p>
            <a:r>
              <a:rPr lang="ru-RU" sz="4800" b="1" i="1" dirty="0">
                <a:solidFill>
                  <a:schemeClr val="tx1"/>
                </a:solidFill>
              </a:rPr>
              <a:t>Я узнал…</a:t>
            </a:r>
            <a:endParaRPr lang="ru-RU" sz="4800" dirty="0">
              <a:solidFill>
                <a:schemeClr val="tx1"/>
              </a:solidFill>
            </a:endParaRPr>
          </a:p>
          <a:p>
            <a:r>
              <a:rPr lang="ru-RU" sz="4800" b="1" i="1" dirty="0">
                <a:solidFill>
                  <a:schemeClr val="tx1"/>
                </a:solidFill>
              </a:rPr>
              <a:t>Для меня стало открытием…</a:t>
            </a:r>
            <a:endParaRPr lang="ru-RU" sz="4800" dirty="0">
              <a:solidFill>
                <a:schemeClr val="tx1"/>
              </a:solidFill>
            </a:endParaRPr>
          </a:p>
          <a:p>
            <a:r>
              <a:rPr lang="ru-RU" sz="4800" b="1" i="1" dirty="0">
                <a:solidFill>
                  <a:schemeClr val="tx1"/>
                </a:solidFill>
              </a:rPr>
              <a:t>Мне было трудно…</a:t>
            </a:r>
            <a:endParaRPr lang="ru-RU" sz="4800" dirty="0">
              <a:solidFill>
                <a:schemeClr val="tx1"/>
              </a:solidFill>
            </a:endParaRPr>
          </a:p>
          <a:p>
            <a:r>
              <a:rPr lang="ru-RU" sz="4800" b="1" i="1" dirty="0">
                <a:solidFill>
                  <a:schemeClr val="tx1"/>
                </a:solidFill>
              </a:rPr>
              <a:t>Я задумался…</a:t>
            </a:r>
            <a:endParaRPr lang="ru-RU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3479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55376" y="1801117"/>
            <a:ext cx="5905326" cy="642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Тема урока: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Реформы </a:t>
            </a:r>
            <a:r>
              <a:rPr lang="ru-RU" sz="4000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Избранной </a:t>
            </a:r>
            <a:r>
              <a:rPr lang="ru-RU" sz="40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Рады 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4000" u="sng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3" name="Управляющая кнопка: настраиваемая 2">
            <a:hlinkClick r:id="rId4" action="ppaction://hlinksldjump" highlightClick="1"/>
          </p:cNvPr>
          <p:cNvSpPr/>
          <p:nvPr/>
        </p:nvSpPr>
        <p:spPr>
          <a:xfrm>
            <a:off x="843176" y="4111079"/>
            <a:ext cx="7935913" cy="500062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4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0"/>
            <a:ext cx="7772400" cy="1470025"/>
          </a:xfrm>
        </p:spPr>
        <p:txBody>
          <a:bodyPr/>
          <a:lstStyle/>
          <a:p>
            <a:r>
              <a:rPr lang="ru-RU" dirty="0" smtClean="0"/>
              <a:t>Верю-не верю….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1268760"/>
            <a:ext cx="8640960" cy="1752600"/>
          </a:xfrm>
        </p:spPr>
        <p:txBody>
          <a:bodyPr/>
          <a:lstStyle/>
          <a:p>
            <a:r>
              <a:rPr lang="ru-RU" dirty="0" smtClean="0"/>
              <a:t>Иван </a:t>
            </a:r>
            <a:r>
              <a:rPr lang="en-US" dirty="0" smtClean="0"/>
              <a:t>IV</a:t>
            </a:r>
            <a:r>
              <a:rPr lang="ru-RU" dirty="0" smtClean="0"/>
              <a:t> был очень незначительным правителем в отечественной истории?</a:t>
            </a:r>
          </a:p>
          <a:p>
            <a:r>
              <a:rPr lang="ru-RU" dirty="0" smtClean="0"/>
              <a:t>Реформы проводятся лишь в том случае, если в государстве возникают проблемы?</a:t>
            </a:r>
          </a:p>
          <a:p>
            <a:r>
              <a:rPr lang="ru-RU" dirty="0" smtClean="0"/>
              <a:t>Иван Грозный стал правителем в три года?</a:t>
            </a:r>
          </a:p>
          <a:p>
            <a:r>
              <a:rPr lang="ru-RU" dirty="0" smtClean="0"/>
              <a:t>Реформы это изменения направленные на улучшение дел в стране?</a:t>
            </a:r>
          </a:p>
          <a:p>
            <a:r>
              <a:rPr lang="ru-RU" dirty="0" smtClean="0"/>
              <a:t>Ивану </a:t>
            </a:r>
            <a:r>
              <a:rPr lang="en-US" dirty="0" smtClean="0"/>
              <a:t>IV</a:t>
            </a:r>
            <a:r>
              <a:rPr lang="ru-RU" dirty="0" smtClean="0"/>
              <a:t> досталось разрозненное государство</a:t>
            </a:r>
          </a:p>
          <a:p>
            <a:r>
              <a:rPr lang="ru-RU" dirty="0"/>
              <a:t>б</a:t>
            </a:r>
            <a:r>
              <a:rPr lang="ru-RU" dirty="0" smtClean="0"/>
              <a:t>ез единого центра?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53947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1412875"/>
            <a:ext cx="2020887" cy="269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2479675" y="1409700"/>
            <a:ext cx="6500813" cy="1938992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ru-RU" sz="2400" b="1" dirty="0"/>
              <a:t>Домашнее задание:</a:t>
            </a:r>
            <a:r>
              <a:rPr lang="ru-RU" sz="2400" dirty="0"/>
              <a:t> параграф </a:t>
            </a:r>
            <a:r>
              <a:rPr lang="ru-RU" sz="2400" dirty="0" smtClean="0"/>
              <a:t>24 Изучить </a:t>
            </a:r>
            <a:r>
              <a:rPr lang="ru-RU" sz="2400" dirty="0"/>
              <a:t>понятия, даты. Ответить на вопрос: К каким изменениям привели реформы? Можно ли считать, что реформы достигли своих целей? (письменно)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0"/>
            <a:ext cx="7772400" cy="1470025"/>
          </a:xfrm>
        </p:spPr>
        <p:txBody>
          <a:bodyPr/>
          <a:lstStyle/>
          <a:p>
            <a:r>
              <a:rPr lang="ru-RU" dirty="0" smtClean="0"/>
              <a:t>Верю-не верю….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1268760"/>
            <a:ext cx="8640960" cy="1752600"/>
          </a:xfrm>
        </p:spPr>
        <p:txBody>
          <a:bodyPr/>
          <a:lstStyle/>
          <a:p>
            <a:r>
              <a:rPr lang="ru-RU" dirty="0" smtClean="0"/>
              <a:t>Иван </a:t>
            </a:r>
            <a:r>
              <a:rPr lang="en-US" dirty="0" smtClean="0"/>
              <a:t>IV</a:t>
            </a:r>
            <a:r>
              <a:rPr lang="ru-RU" dirty="0" smtClean="0"/>
              <a:t> был очень незначительным </a:t>
            </a:r>
            <a:r>
              <a:rPr lang="ru-RU" smtClean="0"/>
              <a:t>правителем в </a:t>
            </a:r>
            <a:r>
              <a:rPr lang="ru-RU" dirty="0" smtClean="0"/>
              <a:t>отечественной истории?</a:t>
            </a:r>
          </a:p>
          <a:p>
            <a:r>
              <a:rPr lang="ru-RU" dirty="0" smtClean="0"/>
              <a:t>Реформы проводятся лишь в том случае, если в государстве возникают проблемы?</a:t>
            </a:r>
          </a:p>
          <a:p>
            <a:r>
              <a:rPr lang="ru-RU" dirty="0" smtClean="0"/>
              <a:t>Иван Грозный стал правителем в три года?</a:t>
            </a:r>
          </a:p>
          <a:p>
            <a:r>
              <a:rPr lang="ru-RU" dirty="0" smtClean="0"/>
              <a:t>Реформы это изменения направленные на улучшение дел в стране?</a:t>
            </a:r>
          </a:p>
          <a:p>
            <a:r>
              <a:rPr lang="ru-RU" dirty="0" smtClean="0"/>
              <a:t>Ивану </a:t>
            </a:r>
            <a:r>
              <a:rPr lang="en-US" dirty="0" smtClean="0"/>
              <a:t>IV</a:t>
            </a:r>
            <a:r>
              <a:rPr lang="ru-RU" dirty="0" smtClean="0"/>
              <a:t> досталось разрозненное государство</a:t>
            </a:r>
          </a:p>
          <a:p>
            <a:r>
              <a:rPr lang="ru-RU" dirty="0"/>
              <a:t>б</a:t>
            </a:r>
            <a:r>
              <a:rPr lang="ru-RU" dirty="0" smtClean="0"/>
              <a:t>ез единого центра?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51753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332656"/>
            <a:ext cx="6400800" cy="1752600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Прочитать пункт Боярское </a:t>
            </a:r>
            <a:r>
              <a:rPr lang="ru-RU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правление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Выяснить кто такая Елена Глинская и как произошло начало правления Ивана Грозного</a:t>
            </a:r>
            <a:endParaRPr lang="ru-RU" sz="4800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4800" u="sng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§ 23 стр. 192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48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960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3">
            <a:hlinkClick r:id="rId2" action="ppaction://hlinksldjump" highlightClick="1"/>
          </p:cNvPr>
          <p:cNvSpPr>
            <a:spLocks noGrp="1"/>
          </p:cNvSpPr>
          <p:nvPr>
            <p:ph type="subTitle" idx="1"/>
          </p:nvPr>
        </p:nvSpPr>
        <p:spPr>
          <a:xfrm>
            <a:off x="611560" y="260648"/>
            <a:ext cx="6400800" cy="17526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Найти в </a:t>
            </a:r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 § </a:t>
            </a:r>
            <a:r>
              <a:rPr lang="ru-RU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23 и законспектировать:</a:t>
            </a:r>
            <a:endParaRPr lang="ru-RU" sz="2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5" name="Управляющая кнопка: настраиваемая 4">
            <a:hlinkClick r:id="rId3" action="ppaction://hlinksldjump" highlightClick="1"/>
          </p:cNvPr>
          <p:cNvSpPr/>
          <p:nvPr/>
        </p:nvSpPr>
        <p:spPr>
          <a:xfrm>
            <a:off x="294938" y="2171700"/>
            <a:ext cx="7935913" cy="57150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2. </a:t>
            </a:r>
            <a:r>
              <a:rPr lang="ru-RU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Укрепление центральной власти Второй ряд</a:t>
            </a:r>
            <a:endParaRPr lang="ru-RU" sz="2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6" name="Управляющая кнопка: настраиваемая 5">
            <a:hlinkClick r:id="rId4" action="ppaction://hlinksldjump" highlightClick="1"/>
          </p:cNvPr>
          <p:cNvSpPr/>
          <p:nvPr/>
        </p:nvSpPr>
        <p:spPr>
          <a:xfrm>
            <a:off x="179512" y="2937510"/>
            <a:ext cx="7935913" cy="642938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 3. </a:t>
            </a:r>
            <a:r>
              <a:rPr lang="ru-RU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Стоглавый собор и реформа местного самоуправления </a:t>
            </a:r>
            <a:r>
              <a:rPr lang="ru-RU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Третий ряд</a:t>
            </a:r>
            <a:endParaRPr lang="ru-RU" sz="2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 </a:t>
            </a:r>
          </a:p>
        </p:txBody>
      </p:sp>
      <p:sp>
        <p:nvSpPr>
          <p:cNvPr id="7" name="Управляющая кнопка: настраиваемая 6">
            <a:hlinkClick r:id="rId5" action="ppaction://hlinksldjump" highlightClick="1"/>
          </p:cNvPr>
          <p:cNvSpPr/>
          <p:nvPr/>
        </p:nvSpPr>
        <p:spPr>
          <a:xfrm>
            <a:off x="294937" y="3580448"/>
            <a:ext cx="7935913" cy="642937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4. </a:t>
            </a:r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Историческое значение </a:t>
            </a:r>
            <a:r>
              <a:rPr lang="ru-RU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реформ </a:t>
            </a:r>
            <a:r>
              <a:rPr lang="ru-RU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Все вместе!!!</a:t>
            </a:r>
            <a:endParaRPr lang="ru-RU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+mj-ea"/>
              <a:cs typeface="+mj-cs"/>
            </a:endParaRPr>
          </a:p>
        </p:txBody>
      </p:sp>
      <p:sp>
        <p:nvSpPr>
          <p:cNvPr id="8" name="Подзаголовок 3">
            <a:hlinkClick r:id="rId2" action="ppaction://hlinksldjump" highlightClick="1"/>
          </p:cNvPr>
          <p:cNvSpPr txBox="1">
            <a:spLocks/>
          </p:cNvSpPr>
          <p:nvPr/>
        </p:nvSpPr>
        <p:spPr bwMode="auto">
          <a:xfrm>
            <a:off x="294938" y="1556792"/>
            <a:ext cx="4897016" cy="752872"/>
          </a:xfrm>
          <a:prstGeom prst="actionButtonBlank">
            <a:avLst/>
          </a:prstGeom>
          <a:noFill/>
          <a:ln w="25400" cap="flat" cmpd="sng" algn="ctr">
            <a:noFill/>
            <a:prstDash val="solid"/>
            <a:miter lim="800000"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1. Военная реформа Первый ряд</a:t>
            </a:r>
            <a:endParaRPr lang="ru-RU" sz="2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52028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250825" y="419100"/>
            <a:ext cx="4321175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450850" algn="ctr">
              <a:defRPr/>
            </a:pPr>
            <a:r>
              <a:rPr lang="ru-RU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Избранная рада - сформированное в 1547-1549 неофициальное правительство Руси при Иване IV. </a:t>
            </a:r>
          </a:p>
          <a:p>
            <a:pPr indent="450850" algn="ctr">
              <a:defRPr/>
            </a:pPr>
            <a:r>
              <a:rPr lang="ru-RU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В её состав вошли: 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ru-RU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Адашев А.Ф.,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ru-RU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Сильвестр,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ru-RU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Митрополит </a:t>
            </a:r>
            <a:r>
              <a:rPr lang="ru-RU" sz="2400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Макарий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,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ru-RU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Курбский А.М.,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ru-RU" sz="2400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Висковатый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 И.М. </a:t>
            </a:r>
          </a:p>
          <a:p>
            <a:pPr indent="450850" algn="ctr">
              <a:defRPr/>
            </a:pPr>
            <a:r>
              <a:rPr lang="ru-RU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В состав Рады вошли дворяне, князья Воротынский М., </a:t>
            </a:r>
            <a:r>
              <a:rPr lang="ru-RU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Курлятев</a:t>
            </a:r>
            <a:r>
              <a:rPr lang="ru-RU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 Д., Одоевский Н.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5038" y="882650"/>
            <a:ext cx="4148137" cy="470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388" y="476250"/>
            <a:ext cx="3798887" cy="519906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850" algn="ctr" eaLnBrk="0" hangingPunct="0">
              <a:lnSpc>
                <a:spcPct val="150000"/>
              </a:lnSpc>
              <a:defRPr/>
            </a:pPr>
            <a:r>
              <a:rPr lang="ru-RU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В течение 13 лет Рада управляла государством от имени царя, последовательно осуществляя целую серию крупных реформ. </a:t>
            </a:r>
            <a:endParaRPr 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  <a:ea typeface="+mj-ea"/>
              <a:cs typeface="+mj-cs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1525" y="3571875"/>
            <a:ext cx="4094163" cy="26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39700" dir="2700000" algn="tl" rotWithShape="0">
              <a:srgbClr val="333333">
                <a:alpha val="64999"/>
              </a:srgbClr>
            </a:outerShdw>
          </a:effec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81525" y="404813"/>
            <a:ext cx="4238625" cy="293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463" y="188913"/>
            <a:ext cx="9144000" cy="9540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800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  <a:ea typeface="+mj-ea"/>
                <a:cs typeface="+mj-cs"/>
              </a:rPr>
              <a:t>1. Военная реформа (стрелецкое войско и казачество).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5816" y="1340768"/>
            <a:ext cx="3736975" cy="501808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3768" y="442982"/>
            <a:ext cx="4022725" cy="554037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E1E1E1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E1E1E1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449</Words>
  <Application>Microsoft Office PowerPoint</Application>
  <PresentationFormat>Экран (4:3)</PresentationFormat>
  <Paragraphs>97</Paragraphs>
  <Slides>21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Презентация PowerPoint</vt:lpstr>
      <vt:lpstr>Презентация PowerPoint</vt:lpstr>
      <vt:lpstr>Верю-не верю….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Физкультминутка!!!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Верю-не верю….</vt:lpstr>
      <vt:lpstr>Презентация PowerPoint</vt:lpstr>
    </vt:vector>
  </TitlesOfParts>
  <Company>HATA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Леонид</dc:creator>
  <cp:lastModifiedBy>New Game</cp:lastModifiedBy>
  <cp:revision>168</cp:revision>
  <dcterms:created xsi:type="dcterms:W3CDTF">2009-10-23T18:11:34Z</dcterms:created>
  <dcterms:modified xsi:type="dcterms:W3CDTF">2016-04-20T03:20:40Z</dcterms:modified>
</cp:coreProperties>
</file>