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62"/>
  </p:notesMasterIdLst>
  <p:sldIdLst>
    <p:sldId id="256" r:id="rId2"/>
    <p:sldId id="350" r:id="rId3"/>
    <p:sldId id="336" r:id="rId4"/>
    <p:sldId id="261" r:id="rId5"/>
    <p:sldId id="262" r:id="rId6"/>
    <p:sldId id="347" r:id="rId7"/>
    <p:sldId id="263" r:id="rId8"/>
    <p:sldId id="264" r:id="rId9"/>
    <p:sldId id="265" r:id="rId10"/>
    <p:sldId id="266" r:id="rId11"/>
    <p:sldId id="351" r:id="rId12"/>
    <p:sldId id="343" r:id="rId13"/>
    <p:sldId id="267" r:id="rId14"/>
    <p:sldId id="268" r:id="rId15"/>
    <p:sldId id="269" r:id="rId16"/>
    <p:sldId id="348" r:id="rId17"/>
    <p:sldId id="270" r:id="rId18"/>
    <p:sldId id="271" r:id="rId19"/>
    <p:sldId id="272" r:id="rId20"/>
    <p:sldId id="345" r:id="rId21"/>
    <p:sldId id="273" r:id="rId22"/>
    <p:sldId id="274" r:id="rId23"/>
    <p:sldId id="349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346" r:id="rId34"/>
    <p:sldId id="284" r:id="rId35"/>
    <p:sldId id="285" r:id="rId36"/>
    <p:sldId id="286" r:id="rId37"/>
    <p:sldId id="287" r:id="rId38"/>
    <p:sldId id="352" r:id="rId39"/>
    <p:sldId id="288" r:id="rId40"/>
    <p:sldId id="353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338" r:id="rId50"/>
    <p:sldId id="339" r:id="rId51"/>
    <p:sldId id="340" r:id="rId52"/>
    <p:sldId id="298" r:id="rId53"/>
    <p:sldId id="299" r:id="rId54"/>
    <p:sldId id="341" r:id="rId55"/>
    <p:sldId id="342" r:id="rId56"/>
    <p:sldId id="300" r:id="rId57"/>
    <p:sldId id="301" r:id="rId58"/>
    <p:sldId id="302" r:id="rId59"/>
    <p:sldId id="303" r:id="rId60"/>
    <p:sldId id="304" r:id="rId6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1" autoAdjust="0"/>
    <p:restoredTop sz="94656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691F7-665E-4109-B7EC-16D6DB278D0E}" type="datetimeFigureOut">
              <a:rPr lang="ru-RU" smtClean="0"/>
              <a:pPr/>
              <a:t>12.02.2013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F85C3-F733-4E88-A4CD-F4E58E746F5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F85C3-F733-4E88-A4CD-F4E58E746F5C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F85C3-F733-4E88-A4CD-F4E58E746F5C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F85C3-F733-4E88-A4CD-F4E58E746F5C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F85C3-F733-4E88-A4CD-F4E58E746F5C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F85C3-F733-4E88-A4CD-F4E58E746F5C}" type="slidenum">
              <a:rPr lang="ru-RU" smtClean="0"/>
              <a:pPr/>
              <a:t>54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DDFA-F250-4C32-A716-75ABC95CCBD0}" type="datetimeFigureOut">
              <a:rPr lang="ru-RU" smtClean="0"/>
              <a:pPr/>
              <a:t>12.02.2013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89C9-7A50-4BE1-88F3-0F36401778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DDFA-F250-4C32-A716-75ABC95CCBD0}" type="datetimeFigureOut">
              <a:rPr lang="ru-RU" smtClean="0"/>
              <a:pPr/>
              <a:t>12.02.2013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89C9-7A50-4BE1-88F3-0F36401778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DDFA-F250-4C32-A716-75ABC95CCBD0}" type="datetimeFigureOut">
              <a:rPr lang="ru-RU" smtClean="0"/>
              <a:pPr/>
              <a:t>12.02.2013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89C9-7A50-4BE1-88F3-0F36401778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DDFA-F250-4C32-A716-75ABC95CCBD0}" type="datetimeFigureOut">
              <a:rPr lang="ru-RU" smtClean="0"/>
              <a:pPr/>
              <a:t>12.02.2013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89C9-7A50-4BE1-88F3-0F36401778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DDFA-F250-4C32-A716-75ABC95CCBD0}" type="datetimeFigureOut">
              <a:rPr lang="ru-RU" smtClean="0"/>
              <a:pPr/>
              <a:t>12.02.2013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89C9-7A50-4BE1-88F3-0F36401778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DDFA-F250-4C32-A716-75ABC95CCBD0}" type="datetimeFigureOut">
              <a:rPr lang="ru-RU" smtClean="0"/>
              <a:pPr/>
              <a:t>12.02.2013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89C9-7A50-4BE1-88F3-0F36401778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DDFA-F250-4C32-A716-75ABC95CCBD0}" type="datetimeFigureOut">
              <a:rPr lang="ru-RU" smtClean="0"/>
              <a:pPr/>
              <a:t>12.02.2013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89C9-7A50-4BE1-88F3-0F36401778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DDFA-F250-4C32-A716-75ABC95CCBD0}" type="datetimeFigureOut">
              <a:rPr lang="ru-RU" smtClean="0"/>
              <a:pPr/>
              <a:t>12.02.2013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89C9-7A50-4BE1-88F3-0F36401778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DDFA-F250-4C32-A716-75ABC95CCBD0}" type="datetimeFigureOut">
              <a:rPr lang="ru-RU" smtClean="0"/>
              <a:pPr/>
              <a:t>12.02.2013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89C9-7A50-4BE1-88F3-0F36401778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DDFA-F250-4C32-A716-75ABC95CCBD0}" type="datetimeFigureOut">
              <a:rPr lang="ru-RU" smtClean="0"/>
              <a:pPr/>
              <a:t>12.02.2013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89C9-7A50-4BE1-88F3-0F364017785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DDFA-F250-4C32-A716-75ABC95CCBD0}" type="datetimeFigureOut">
              <a:rPr lang="ru-RU" smtClean="0"/>
              <a:pPr/>
              <a:t>12.02.2013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C7C389C9-7A50-4BE1-88F3-0F364017785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F31DDFA-F250-4C32-A716-75ABC95CCBD0}" type="datetimeFigureOut">
              <a:rPr lang="ru-RU" smtClean="0"/>
              <a:pPr/>
              <a:t>12.02.2013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7C389C9-7A50-4BE1-88F3-0F3640177857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ransition spd="slow">
    <p:pull dir="lu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512168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/>
            </a:r>
            <a:br>
              <a:rPr lang="ru-RU" b="1" dirty="0" smtClean="0">
                <a:solidFill>
                  <a:schemeClr val="accent1"/>
                </a:solidFill>
              </a:rPr>
            </a:br>
            <a:r>
              <a:rPr lang="ru-RU" dirty="0" smtClean="0">
                <a:solidFill>
                  <a:schemeClr val="accent1"/>
                </a:solidFill>
              </a:rPr>
              <a:t/>
            </a:r>
            <a:br>
              <a:rPr lang="ru-RU" dirty="0" smtClean="0">
                <a:solidFill>
                  <a:schemeClr val="accent1"/>
                </a:solidFill>
              </a:rPr>
            </a:br>
            <a:r>
              <a:rPr lang="ru-RU" b="1" dirty="0" smtClean="0">
                <a:solidFill>
                  <a:schemeClr val="accent1"/>
                </a:solidFill>
              </a:rPr>
              <a:t>Повторительно – обобщающий урок по истории. 5 класс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2348880"/>
            <a:ext cx="7704856" cy="3888431"/>
          </a:xfrm>
        </p:spPr>
        <p:txBody>
          <a:bodyPr>
            <a:normAutofit/>
          </a:bodyPr>
          <a:lstStyle/>
          <a:p>
            <a:endParaRPr lang="ru-RU" sz="2800" b="1" dirty="0" smtClean="0">
              <a:solidFill>
                <a:schemeClr val="accent1"/>
              </a:solidFill>
            </a:endParaRPr>
          </a:p>
          <a:p>
            <a:r>
              <a:rPr lang="ru-RU" sz="2800" b="1" dirty="0" smtClean="0">
                <a:solidFill>
                  <a:schemeClr val="accent1"/>
                </a:solidFill>
              </a:rPr>
              <a:t>Тема: Древняя Греция</a:t>
            </a:r>
          </a:p>
          <a:p>
            <a:endParaRPr lang="ru-RU" sz="2400" dirty="0" smtClean="0"/>
          </a:p>
          <a:p>
            <a:endParaRPr lang="ru-RU" sz="2400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3010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sz="4900" dirty="0" smtClean="0"/>
              <a:t/>
            </a:r>
            <a:br>
              <a:rPr lang="ru-RU" sz="4900" dirty="0" smtClean="0"/>
            </a:br>
            <a:endParaRPr lang="ru-RU" sz="49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41168"/>
          </a:xfrm>
        </p:spPr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sz="2800" b="1" dirty="0" smtClean="0"/>
              <a:t>              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188640"/>
            <a:ext cx="914400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ru-RU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ru-RU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2. « Разминка  </a:t>
            </a:r>
            <a:r>
              <a:rPr lang="ru-RU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для  </a:t>
            </a:r>
            <a:r>
              <a:rPr lang="ru-RU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команд»</a:t>
            </a:r>
          </a:p>
          <a:p>
            <a:pPr algn="ctr"/>
            <a:endParaRPr lang="ru-RU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8229600" cy="1143000"/>
          </a:xfrm>
        </p:spPr>
        <p:txBody>
          <a:bodyPr/>
          <a:lstStyle/>
          <a:p>
            <a:r>
              <a:rPr lang="ru-RU" sz="5400" b="1" dirty="0" smtClean="0">
                <a:solidFill>
                  <a:schemeClr val="accent1">
                    <a:lumMod val="75000"/>
                  </a:schemeClr>
                </a:solidFill>
              </a:rPr>
              <a:t> Вопросы  для 1 команды</a:t>
            </a:r>
            <a:endParaRPr lang="ru-RU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/>
            </a:r>
            <a:br>
              <a:rPr lang="ru-RU" smtClean="0"/>
            </a:b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ru-RU" sz="8000" b="1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Зевс</a:t>
            </a:r>
            <a:endParaRPr lang="ru-RU" sz="8000" dirty="0"/>
          </a:p>
        </p:txBody>
      </p:sp>
      <p:pic>
        <p:nvPicPr>
          <p:cNvPr id="1026" name="Picture 2" descr="D:\Мамина работа\мама\zeus2 (1)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4302125" y="1676400"/>
            <a:ext cx="3657600" cy="4572000"/>
          </a:xfrm>
        </p:spPr>
      </p:pic>
      <p:sp>
        <p:nvSpPr>
          <p:cNvPr id="5" name="Прямоугольник 4"/>
          <p:cNvSpPr/>
          <p:nvPr/>
        </p:nvSpPr>
        <p:spPr>
          <a:xfrm>
            <a:off x="395536" y="404665"/>
            <a:ext cx="8640960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36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Бог земли и неба, царь богов и людей?</a:t>
            </a:r>
          </a:p>
          <a:p>
            <a:pPr algn="ctr"/>
            <a:r>
              <a:rPr lang="ru-RU" sz="3600" b="1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                                        </a:t>
            </a:r>
          </a:p>
          <a:p>
            <a:pPr algn="ctr"/>
            <a:endParaRPr lang="ru-RU" sz="3600" b="1" dirty="0" smtClean="0">
              <a:ln w="11430"/>
              <a:solidFill>
                <a:schemeClr val="accent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ru-RU" sz="3600" b="1" dirty="0" smtClean="0">
              <a:ln w="11430"/>
              <a:solidFill>
                <a:schemeClr val="accent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ru-RU" sz="3600" b="1" dirty="0" smtClean="0">
              <a:ln w="11430"/>
              <a:solidFill>
                <a:schemeClr val="accent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endParaRPr lang="ru-RU" sz="3600" b="1" dirty="0" smtClean="0">
              <a:ln w="11430"/>
              <a:solidFill>
                <a:schemeClr val="accent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ru-RU" sz="6000" b="1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                    </a:t>
            </a:r>
            <a:endParaRPr lang="ru-RU" sz="6000" b="1" cap="none" spc="0" dirty="0">
              <a:ln w="11430"/>
              <a:solidFill>
                <a:schemeClr val="accent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Текст 1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ru-RU" smtClean="0"/>
          </a:p>
          <a:p>
            <a:endParaRPr lang="ru-RU" smtClean="0"/>
          </a:p>
          <a:p>
            <a:endParaRPr lang="ru-RU" smtClean="0"/>
          </a:p>
          <a:p>
            <a:endParaRPr lang="ru-RU" smtClean="0"/>
          </a:p>
          <a:p>
            <a:endParaRPr lang="ru-RU" smtClean="0"/>
          </a:p>
          <a:p>
            <a:endParaRPr lang="ru-RU" dirty="0"/>
          </a:p>
        </p:txBody>
      </p:sp>
      <p:pic>
        <p:nvPicPr>
          <p:cNvPr id="8" name="Picture 4" descr="D:\Мамина работа\мама\Изображение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6696744" cy="468052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683568" y="476672"/>
            <a:ext cx="792088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32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Школа в Афинах, </a:t>
            </a:r>
          </a:p>
          <a:p>
            <a:pPr algn="ctr"/>
            <a:r>
              <a:rPr lang="ru-RU" sz="32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где занимались гимнастикой?</a:t>
            </a:r>
            <a:endParaRPr lang="ru-RU" sz="3200" b="1" cap="none" spc="0" dirty="0">
              <a:ln w="11430"/>
              <a:solidFill>
                <a:schemeClr val="accent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516216" y="1628800"/>
            <a:ext cx="2456121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40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П</a:t>
            </a:r>
          </a:p>
          <a:p>
            <a:pPr algn="ctr"/>
            <a:r>
              <a:rPr lang="ru-RU" sz="40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Е</a:t>
            </a:r>
          </a:p>
          <a:p>
            <a:pPr algn="ctr"/>
            <a:r>
              <a:rPr lang="ru-RU" sz="40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Л</a:t>
            </a:r>
          </a:p>
          <a:p>
            <a:pPr algn="ctr"/>
            <a:r>
              <a:rPr lang="ru-RU" sz="40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Е</a:t>
            </a:r>
          </a:p>
          <a:p>
            <a:pPr algn="ctr"/>
            <a:r>
              <a:rPr lang="ru-RU" sz="40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С</a:t>
            </a:r>
          </a:p>
          <a:p>
            <a:pPr algn="ctr"/>
            <a:r>
              <a:rPr lang="ru-RU" sz="40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Т</a:t>
            </a:r>
          </a:p>
          <a:p>
            <a:pPr algn="ctr"/>
            <a:r>
              <a:rPr lang="ru-RU" sz="40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Р</a:t>
            </a:r>
          </a:p>
          <a:p>
            <a:pPr algn="ctr"/>
            <a:r>
              <a:rPr lang="ru-RU" sz="4000" b="1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А</a:t>
            </a:r>
            <a:endParaRPr lang="ru-RU" sz="4000" b="1" cap="none" spc="0" dirty="0">
              <a:ln w="11430"/>
              <a:solidFill>
                <a:schemeClr val="accent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D:\Мамина работа\мама\AlexVer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6912768" cy="3816423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899592" y="5733256"/>
            <a:ext cx="722499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44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Александр  Македонский</a:t>
            </a:r>
            <a:endParaRPr lang="ru-RU" sz="4400" b="1" cap="none" spc="0" dirty="0">
              <a:ln w="11430"/>
              <a:solidFill>
                <a:schemeClr val="accent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1016" y="476672"/>
            <a:ext cx="91450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Царь совершивший завоевательный </a:t>
            </a:r>
          </a:p>
          <a:p>
            <a:pPr algn="ctr"/>
            <a:r>
              <a:rPr lang="ru-RU" sz="3600" b="1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поход в Азию?</a:t>
            </a:r>
            <a:endParaRPr lang="ru-RU" sz="3600" b="1" dirty="0">
              <a:ln w="11430"/>
              <a:solidFill>
                <a:schemeClr val="accent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6" name="Picture 2" descr="D:\Мамина работа\мама\696460_SMALL_0_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844824"/>
            <a:ext cx="6046523" cy="4752528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467544" y="188640"/>
            <a:ext cx="835223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5400" b="1" cap="none" spc="50" dirty="0" smtClean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Название Южной части Греции?</a:t>
            </a:r>
            <a:endParaRPr lang="ru-RU" sz="5400" b="1" cap="none" spc="50" dirty="0">
              <a:ln w="11430"/>
              <a:solidFill>
                <a:schemeClr val="accent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028384" y="620688"/>
            <a:ext cx="574195" cy="56323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</a:t>
            </a:r>
          </a:p>
          <a:p>
            <a:pPr algn="ctr"/>
            <a:r>
              <a:rPr lang="ru-RU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Е</a:t>
            </a:r>
          </a:p>
          <a:p>
            <a:pPr algn="ctr"/>
            <a:r>
              <a:rPr lang="ru-RU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Л</a:t>
            </a:r>
          </a:p>
          <a:p>
            <a:pPr algn="ctr"/>
            <a:r>
              <a:rPr lang="ru-RU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</a:t>
            </a:r>
          </a:p>
          <a:p>
            <a:pPr algn="ctr"/>
            <a:r>
              <a:rPr lang="ru-RU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</a:t>
            </a:r>
          </a:p>
          <a:p>
            <a:pPr algn="ctr"/>
            <a:r>
              <a:rPr lang="ru-RU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</a:t>
            </a:r>
          </a:p>
          <a:p>
            <a:pPr algn="ctr"/>
            <a:r>
              <a:rPr lang="ru-RU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Н</a:t>
            </a:r>
          </a:p>
          <a:p>
            <a:pPr algn="ctr"/>
            <a:r>
              <a:rPr lang="ru-RU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Н</a:t>
            </a:r>
          </a:p>
          <a:p>
            <a:pPr algn="ctr"/>
            <a:r>
              <a:rPr lang="ru-RU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Е</a:t>
            </a:r>
          </a:p>
          <a:p>
            <a:pPr algn="ctr"/>
            <a:r>
              <a:rPr lang="ru-RU" sz="3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</a:t>
            </a:r>
            <a:endParaRPr lang="ru-RU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 descr="D:\Мамина работа\мама\Изображение 021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55576" y="1988840"/>
            <a:ext cx="3312368" cy="4464496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/>
        </p:nvSpPr>
        <p:spPr>
          <a:xfrm>
            <a:off x="7308304" y="2132856"/>
            <a:ext cx="832279" cy="42118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М</a:t>
            </a:r>
          </a:p>
          <a:p>
            <a:pPr algn="ctr"/>
            <a:r>
              <a:rPr lang="ru-RU" sz="54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И</a:t>
            </a:r>
          </a:p>
          <a:p>
            <a:pPr algn="ctr"/>
            <a:r>
              <a:rPr lang="ru-RU" sz="54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Р</a:t>
            </a:r>
          </a:p>
          <a:p>
            <a:pPr algn="ctr"/>
            <a:r>
              <a:rPr lang="ru-RU" sz="54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О</a:t>
            </a:r>
          </a:p>
          <a:p>
            <a:pPr algn="ctr"/>
            <a:r>
              <a:rPr lang="ru-RU" sz="54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Н</a:t>
            </a:r>
            <a:endParaRPr lang="ru-RU" sz="5400" b="1" cap="none" spc="0" dirty="0">
              <a:ln w="11430"/>
              <a:solidFill>
                <a:schemeClr val="accent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ru-RU" sz="4800" dirty="0" smtClean="0">
                <a:solidFill>
                  <a:schemeClr val="accent1"/>
                </a:solidFill>
              </a:rPr>
              <a:t>Автор скульптуры «Дискобол»? </a:t>
            </a:r>
            <a:endParaRPr lang="ru-RU" sz="4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D:\Мамина работа\мама\Изображение 01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6411843" cy="46085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Прямоугольник 4"/>
          <p:cNvSpPr/>
          <p:nvPr/>
        </p:nvSpPr>
        <p:spPr>
          <a:xfrm>
            <a:off x="467544" y="116632"/>
            <a:ext cx="762661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5400" b="1" cap="none" spc="50" dirty="0" smtClean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Название греческого судна?</a:t>
            </a:r>
            <a:endParaRPr lang="ru-RU" sz="5400" b="1" cap="none" spc="50" dirty="0">
              <a:ln w="11430"/>
              <a:solidFill>
                <a:schemeClr val="accent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812360" y="1268760"/>
            <a:ext cx="643125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Р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И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Е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Р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А</a:t>
            </a:r>
            <a:endParaRPr lang="ru-RU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Мамина работа\мама\Изображение 015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916832"/>
            <a:ext cx="5904656" cy="36289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1" y="116632"/>
            <a:ext cx="889248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kumimoji="0" lang="ru-RU" sz="5400" b="1" i="0" u="none" strike="noStrike" kern="1200" cap="none" spc="50" normalizeH="0" baseline="0" noProof="0" dirty="0" smtClean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Высший орган власти в Афинах?</a:t>
            </a:r>
            <a:endParaRPr lang="ru-RU" sz="5400" b="1" cap="none" spc="50" dirty="0">
              <a:ln w="11430"/>
              <a:solidFill>
                <a:schemeClr val="accent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5733256"/>
            <a:ext cx="7197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Народное собрание </a:t>
            </a:r>
            <a:endParaRPr lang="ru-RU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4389120"/>
          </a:xfrm>
        </p:spPr>
        <p:txBody>
          <a:bodyPr/>
          <a:lstStyle/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6" name="Picture 2" descr="D:\Мамина работа\мама\map7grc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8496944" cy="4176464"/>
          </a:xfrm>
          <a:prstGeom prst="rect">
            <a:avLst/>
          </a:prstGeom>
          <a:noFill/>
        </p:spPr>
      </p:pic>
      <p:pic>
        <p:nvPicPr>
          <p:cNvPr id="4098" name="Picture 2" descr="D:\Мамина работа\мама\Изображение 0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645024"/>
            <a:ext cx="3075770" cy="1872208"/>
          </a:xfrm>
          <a:prstGeom prst="rect">
            <a:avLst/>
          </a:prstGeom>
          <a:noFill/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7668344" y="1412776"/>
            <a:ext cx="1090464" cy="792088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3728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95536" y="332656"/>
            <a:ext cx="824964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4400" b="1" cap="none" spc="50" dirty="0" smtClean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Поселение греков за морем?</a:t>
            </a:r>
            <a:endParaRPr lang="ru-RU" sz="4400" b="1" cap="none" spc="50" dirty="0">
              <a:ln w="11430"/>
              <a:solidFill>
                <a:schemeClr val="accent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835696" y="5733256"/>
            <a:ext cx="32469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Колония</a:t>
            </a:r>
            <a:endParaRPr lang="ru-RU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solidFill>
                  <a:schemeClr val="accent1"/>
                </a:solidFill>
              </a:rPr>
              <a:t> </a:t>
            </a:r>
            <a:r>
              <a:rPr lang="ru-RU" sz="5400" b="1" dirty="0" smtClean="0">
                <a:solidFill>
                  <a:schemeClr val="accent1">
                    <a:lumMod val="75000"/>
                  </a:schemeClr>
                </a:solidFill>
              </a:rPr>
              <a:t>Вопросы для 1 команды</a:t>
            </a:r>
            <a:endParaRPr lang="ru-RU" sz="5400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348880"/>
            <a:ext cx="8229600" cy="1143000"/>
          </a:xfrm>
        </p:spPr>
        <p:txBody>
          <a:bodyPr/>
          <a:lstStyle/>
          <a:p>
            <a:pPr algn="ctr"/>
            <a:r>
              <a:rPr lang="ru-RU" b="1" dirty="0" smtClean="0"/>
              <a:t> Вопросы для 2 команды</a:t>
            </a:r>
            <a:endParaRPr lang="ru-RU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Возвышенная и укреплённая часть Афин, верхний город?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600201"/>
            <a:ext cx="8280920" cy="4925144"/>
          </a:xfrm>
        </p:spPr>
        <p:txBody>
          <a:bodyPr/>
          <a:lstStyle/>
          <a:p>
            <a:pPr lvl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6" name="Picture 2" descr="D:\Мамина работа\мама\no06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04864"/>
            <a:ext cx="7344816" cy="432048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8100392" y="117693"/>
            <a:ext cx="659155" cy="67403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Р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О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П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О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Л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Ь</a:t>
            </a:r>
            <a:endParaRPr lang="ru-RU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Мамина работа\мама\gom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18810"/>
            <a:ext cx="4464496" cy="5022557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251520" y="0"/>
            <a:ext cx="912105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5400" b="1" cap="none" spc="50" dirty="0" smtClean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Создатель поэмы «Одиссея»?</a:t>
            </a:r>
            <a:endParaRPr lang="ru-RU" sz="5400" b="1" cap="none" spc="50" dirty="0">
              <a:ln w="11430"/>
              <a:solidFill>
                <a:schemeClr val="accent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020272" y="1844824"/>
            <a:ext cx="797013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Г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О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М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Е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Р</a:t>
            </a:r>
            <a:endParaRPr lang="ru-RU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D:\Мамина работа\мама\Изображение 02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6336704" cy="4104456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-684584" y="548680"/>
            <a:ext cx="93671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   </a:t>
            </a:r>
            <a:r>
              <a:rPr lang="ru-RU" sz="5400" b="1" cap="none" spc="50" dirty="0" smtClean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Храм богини Афины</a:t>
            </a:r>
            <a:endParaRPr lang="ru-RU" sz="5400" b="1" cap="none" spc="50" dirty="0">
              <a:ln w="11430"/>
              <a:solidFill>
                <a:schemeClr val="accent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04048" y="5805264"/>
            <a:ext cx="3813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Парфенон</a:t>
            </a:r>
            <a:endParaRPr lang="ru-RU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Мамина работа\мама\9946dbb193f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844824"/>
            <a:ext cx="3528392" cy="4608512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7668344" y="1196752"/>
            <a:ext cx="766555" cy="52629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buNone/>
            </a:pPr>
            <a:r>
              <a:rPr lang="ru-RU" sz="4800" b="1" cap="none" spc="50" dirty="0" smtClean="0">
                <a:ln w="11430"/>
                <a:solidFill>
                  <a:schemeClr val="accent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</a:t>
            </a:r>
          </a:p>
          <a:p>
            <a:pPr lvl="0" algn="ctr">
              <a:buNone/>
            </a:pPr>
            <a:r>
              <a:rPr lang="ru-RU" sz="4800" b="1" cap="none" spc="50" dirty="0" smtClean="0">
                <a:ln w="11430"/>
                <a:solidFill>
                  <a:schemeClr val="accent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Е</a:t>
            </a:r>
          </a:p>
          <a:p>
            <a:pPr lvl="0" algn="ctr">
              <a:buNone/>
            </a:pPr>
            <a:r>
              <a:rPr lang="ru-RU" sz="4800" b="1" cap="none" spc="50" dirty="0" smtClean="0">
                <a:ln w="11430"/>
                <a:solidFill>
                  <a:schemeClr val="accent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М</a:t>
            </a:r>
          </a:p>
          <a:p>
            <a:pPr lvl="0" algn="ctr">
              <a:buNone/>
            </a:pPr>
            <a:r>
              <a:rPr lang="ru-RU" sz="4800" b="1" cap="none" spc="50" dirty="0" smtClean="0">
                <a:ln w="11430"/>
                <a:solidFill>
                  <a:schemeClr val="accent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Е</a:t>
            </a:r>
          </a:p>
          <a:p>
            <a:pPr lvl="0" algn="ctr">
              <a:buNone/>
            </a:pPr>
            <a:r>
              <a:rPr lang="ru-RU" sz="4800" b="1" cap="none" spc="50" dirty="0" smtClean="0">
                <a:ln w="11430"/>
                <a:solidFill>
                  <a:schemeClr val="accent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</a:t>
            </a:r>
          </a:p>
          <a:p>
            <a:pPr lvl="0" algn="ctr">
              <a:buNone/>
            </a:pPr>
            <a:r>
              <a:rPr lang="ru-RU" sz="4800" b="1" cap="none" spc="50" dirty="0" smtClean="0">
                <a:ln w="11430"/>
                <a:solidFill>
                  <a:schemeClr val="accent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</a:t>
            </a:r>
          </a:p>
          <a:p>
            <a:pPr lvl="0" algn="ctr">
              <a:buNone/>
            </a:pPr>
            <a:r>
              <a:rPr lang="ru-RU" sz="4800" b="1" cap="none" spc="50" dirty="0" smtClean="0">
                <a:ln w="11430"/>
                <a:solidFill>
                  <a:schemeClr val="accent3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</a:t>
            </a:r>
            <a:endParaRPr lang="ru-RU" sz="4800" b="1" cap="none" spc="50" dirty="0">
              <a:ln w="11430"/>
              <a:solidFill>
                <a:schemeClr val="accent3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0"/>
            <a:ext cx="798708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5400" b="1" cap="none" spc="50" dirty="0" smtClean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Богиня плодородия и земледелия?</a:t>
            </a:r>
            <a:endParaRPr lang="ru-RU" sz="5400" b="1" cap="none" spc="50" dirty="0">
              <a:ln w="11430"/>
              <a:solidFill>
                <a:schemeClr val="accent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5212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    </a:t>
            </a:r>
            <a:r>
              <a:rPr lang="ru-RU" b="1" dirty="0" smtClean="0">
                <a:solidFill>
                  <a:schemeClr val="accent1"/>
                </a:solidFill>
              </a:rPr>
              <a:t>Деятель Афин, которого    избирали 15 раз стратегом?</a:t>
            </a:r>
            <a:endParaRPr lang="ru-RU" b="1" dirty="0">
              <a:solidFill>
                <a:schemeClr val="accent1"/>
              </a:solidFill>
            </a:endParaRPr>
          </a:p>
        </p:txBody>
      </p:sp>
      <p:pic>
        <p:nvPicPr>
          <p:cNvPr id="6" name="Picture 2" descr="D:\Мамина работа\мама\298px-Pericles_Pio-Clementino_Inv2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340768"/>
            <a:ext cx="3528392" cy="5235108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7380312" y="1196752"/>
            <a:ext cx="761747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buNone/>
            </a:pPr>
            <a:r>
              <a:rPr lang="ru-RU" sz="54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П</a:t>
            </a:r>
          </a:p>
          <a:p>
            <a:pPr algn="ctr">
              <a:buNone/>
            </a:pPr>
            <a:r>
              <a:rPr lang="ru-RU" sz="54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Е</a:t>
            </a:r>
          </a:p>
          <a:p>
            <a:pPr algn="ctr">
              <a:buNone/>
            </a:pPr>
            <a:r>
              <a:rPr lang="ru-RU" sz="54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Р</a:t>
            </a:r>
          </a:p>
          <a:p>
            <a:pPr algn="ctr">
              <a:buNone/>
            </a:pPr>
            <a:r>
              <a:rPr lang="ru-RU" sz="54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И</a:t>
            </a:r>
          </a:p>
          <a:p>
            <a:pPr algn="ctr">
              <a:buNone/>
            </a:pPr>
            <a:r>
              <a:rPr lang="ru-RU" sz="54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К</a:t>
            </a:r>
          </a:p>
          <a:p>
            <a:pPr algn="ctr">
              <a:buNone/>
            </a:pPr>
            <a:r>
              <a:rPr lang="ru-RU" sz="54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Л</a:t>
            </a:r>
            <a:endParaRPr lang="ru-RU" sz="5400" b="1" cap="none" spc="0" dirty="0">
              <a:ln w="11430"/>
              <a:solidFill>
                <a:schemeClr val="accent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D:\Мамина работа\мама\Amphorae-20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3240360" cy="4608512"/>
          </a:xfrm>
          <a:prstGeom prst="rect">
            <a:avLst/>
          </a:prstGeom>
          <a:noFill/>
        </p:spPr>
      </p:pic>
      <p:pic>
        <p:nvPicPr>
          <p:cNvPr id="16" name="Picture 5" descr="D:\Мамина работа\мама\amfor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340768"/>
            <a:ext cx="3168352" cy="4608512"/>
          </a:xfrm>
          <a:prstGeom prst="rect">
            <a:avLst/>
          </a:prstGeom>
          <a:noFill/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7740352" y="476672"/>
            <a:ext cx="1098848" cy="532859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5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51520" y="260648"/>
            <a:ext cx="8441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5400" b="1" cap="none" spc="50" dirty="0" smtClean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Сосуд для вина и масла?</a:t>
            </a:r>
            <a:endParaRPr lang="ru-RU" sz="5400" b="1" cap="none" spc="50" dirty="0">
              <a:ln w="11430"/>
              <a:solidFill>
                <a:schemeClr val="accent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524328" y="1268760"/>
            <a:ext cx="797013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+mj-ea"/>
                <a:cs typeface="+mj-cs"/>
              </a:rPr>
              <a:t>М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Ф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+mj-ea"/>
                <a:cs typeface="+mj-cs"/>
              </a:rPr>
              <a:t>О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Р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+mj-ea"/>
                <a:cs typeface="+mj-cs"/>
              </a:rPr>
              <a:t>А</a:t>
            </a:r>
            <a:endParaRPr lang="ru-RU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22413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Власть народа  в Древней Греции?</a:t>
            </a:r>
            <a:endParaRPr lang="ru-RU" dirty="0"/>
          </a:p>
        </p:txBody>
      </p:sp>
      <p:pic>
        <p:nvPicPr>
          <p:cNvPr id="62465" name="Picture 1" descr="D:\Мамина работа\мама\Изображение 02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8568952" cy="5256584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1547664" y="2708920"/>
            <a:ext cx="69127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kumimoji="0" lang="ru-RU" sz="5400" b="1" i="0" u="none" strike="noStrike" kern="1200" cap="none" spc="0" normalizeH="0" baseline="0" noProof="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Демократия</a:t>
            </a:r>
            <a:endParaRPr lang="ru-RU" sz="5400" b="1" cap="none" spc="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8496944" cy="1224136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6" name="Picture 2" descr="D:\Мамина работа\мама\Greek_Phalan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44824"/>
            <a:ext cx="6048672" cy="4093545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467544" y="188640"/>
            <a:ext cx="790370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5400" b="1" cap="none" spc="50" dirty="0" smtClean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Построение войск у македонской пехоты? </a:t>
            </a:r>
            <a:endParaRPr lang="ru-RU" sz="5400" b="1" cap="none" spc="50" dirty="0">
              <a:ln w="11430"/>
              <a:solidFill>
                <a:schemeClr val="accent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83568" y="5805264"/>
            <a:ext cx="72455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ФАЛАНГА</a:t>
            </a:r>
            <a:endParaRPr lang="ru-RU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smtClean="0">
                <a:solidFill>
                  <a:srgbClr val="FF0000"/>
                </a:solidFill>
              </a:rPr>
              <a:t>3. История на карте и в рисунке.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b="1" dirty="0" smtClean="0"/>
              <a:t>С помощью карты и рисунка определите какое событие здесь изображено?</a:t>
            </a:r>
          </a:p>
          <a:p>
            <a:r>
              <a:rPr lang="ru-RU" sz="4400" b="1" dirty="0" smtClean="0"/>
              <a:t>Расскажите  об этом событии от лица его участника.</a:t>
            </a:r>
            <a:endParaRPr lang="ru-RU" sz="4400" b="1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652120" y="1484785"/>
            <a:ext cx="2736304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70C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У</a:t>
            </a:r>
          </a:p>
          <a:p>
            <a:pPr algn="ctr"/>
            <a:r>
              <a:rPr lang="ru-RU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70C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Р</a:t>
            </a:r>
          </a:p>
          <a:p>
            <a:pPr algn="ctr"/>
            <a:r>
              <a:rPr lang="ru-RU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70C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А</a:t>
            </a:r>
          </a:p>
          <a:p>
            <a:pPr algn="ctr"/>
            <a:r>
              <a:rPr lang="ru-RU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70C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Н</a:t>
            </a:r>
          </a:p>
          <a:p>
            <a:pPr algn="ctr"/>
            <a:r>
              <a:rPr lang="ru-RU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70C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И</a:t>
            </a:r>
          </a:p>
          <a:p>
            <a:pPr algn="ctr"/>
            <a:r>
              <a:rPr lang="ru-RU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70C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Я</a:t>
            </a:r>
            <a:endParaRPr lang="ru-RU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70C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116632"/>
            <a:ext cx="84249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70C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70C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Б</a:t>
            </a:r>
            <a:r>
              <a:rPr lang="ru-RU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0070C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огиня   астрономии </a:t>
            </a:r>
            <a:endParaRPr lang="ru-RU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0070C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5003" name="Picture 11" descr="D:\Мамина работа\мама\Urania_Pio-Clementino_Inv29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24744"/>
            <a:ext cx="3240360" cy="561662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3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3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3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3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3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3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64096"/>
          </a:xfrm>
        </p:spPr>
        <p:txBody>
          <a:bodyPr/>
          <a:lstStyle/>
          <a:p>
            <a:r>
              <a:rPr lang="ru-RU" b="1" dirty="0" smtClean="0"/>
              <a:t>Задание для 1 команды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257800"/>
          </a:xfrm>
        </p:spPr>
        <p:txBody>
          <a:bodyPr/>
          <a:lstStyle/>
          <a:p>
            <a:pPr>
              <a:buNone/>
            </a:pPr>
            <a:endParaRPr lang="ru-RU" dirty="0"/>
          </a:p>
        </p:txBody>
      </p:sp>
      <p:pic>
        <p:nvPicPr>
          <p:cNvPr id="11" name="Picture 4" descr="D:\Мамина работа\мама\Изображение 0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3960440" cy="3816424"/>
          </a:xfrm>
          <a:prstGeom prst="rect">
            <a:avLst/>
          </a:prstGeom>
          <a:noFill/>
        </p:spPr>
      </p:pic>
      <p:pic>
        <p:nvPicPr>
          <p:cNvPr id="13314" name="Picture 2" descr="D:\Мамина работа\мама\Изображение 0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933057"/>
            <a:ext cx="4464496" cy="273630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80120"/>
          </a:xfrm>
        </p:spPr>
        <p:txBody>
          <a:bodyPr>
            <a:normAutofit/>
          </a:bodyPr>
          <a:lstStyle/>
          <a:p>
            <a:r>
              <a:rPr lang="ru-RU" b="1" dirty="0" smtClean="0"/>
              <a:t>Задание  для 2 команды</a:t>
            </a:r>
            <a:endParaRPr lang="ru-RU" b="1" dirty="0"/>
          </a:p>
        </p:txBody>
      </p:sp>
      <p:pic>
        <p:nvPicPr>
          <p:cNvPr id="12290" name="Picture 2" descr="D:\Мамина работа\мама\Изображение 016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4248472" cy="3816424"/>
          </a:xfrm>
          <a:prstGeom prst="rect">
            <a:avLst/>
          </a:prstGeom>
          <a:noFill/>
        </p:spPr>
      </p:pic>
      <p:pic>
        <p:nvPicPr>
          <p:cNvPr id="4" name="Picture 2" descr="D:\Мамина работа\мама\grani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645024"/>
            <a:ext cx="4248472" cy="299695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700808"/>
            <a:ext cx="842493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4. Историческая  </a:t>
            </a:r>
            <a:r>
              <a:rPr lang="ru-RU" sz="5400" b="1" cap="none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«путаница». </a:t>
            </a: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8002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4464496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ru-RU" sz="11200" b="1" dirty="0" smtClean="0">
                <a:solidFill>
                  <a:schemeClr val="accent1"/>
                </a:solidFill>
              </a:rPr>
              <a:t>Задание  для 1 команды:</a:t>
            </a:r>
          </a:p>
          <a:p>
            <a:pPr>
              <a:buNone/>
            </a:pPr>
            <a:endParaRPr lang="ru-RU" sz="6000" b="1" dirty="0" smtClean="0">
              <a:solidFill>
                <a:srgbClr val="0070C0"/>
              </a:solidFill>
            </a:endParaRPr>
          </a:p>
          <a:p>
            <a:pPr algn="just"/>
            <a:r>
              <a:rPr lang="ru-RU" sz="8000" b="1" dirty="0" smtClean="0"/>
              <a:t>Восточное  побережье  Греции  омывается  Ионическим, а  западное  Эгейским.  Эгейское  море  усеяно многими островами.  В южной  части  Греции  находится  самый  большой остров –  Пелопоннес.   </a:t>
            </a:r>
          </a:p>
          <a:p>
            <a:pPr algn="just"/>
            <a:r>
              <a:rPr lang="ru-RU" sz="8000" b="1" dirty="0" smtClean="0"/>
              <a:t> В конце второго  тысячелетия в Грецию вторглись  греческие племена – дорийцев, что привело к подъёму хозяйства и  культуры.  </a:t>
            </a:r>
          </a:p>
          <a:p>
            <a:pPr algn="just"/>
            <a:r>
              <a:rPr lang="ru-RU" sz="8000" b="1" dirty="0" smtClean="0"/>
              <a:t>Юга- западная  части Пелопоннеса  называлась   </a:t>
            </a:r>
            <a:r>
              <a:rPr lang="ru-RU" sz="8000" b="1" dirty="0" err="1" smtClean="0"/>
              <a:t>Мессения</a:t>
            </a:r>
            <a:r>
              <a:rPr lang="ru-RU" sz="8000" b="1" dirty="0" smtClean="0"/>
              <a:t>.  В </a:t>
            </a:r>
            <a:r>
              <a:rPr lang="ru-RU" sz="8000" b="1" dirty="0" err="1" smtClean="0"/>
              <a:t>Мессении</a:t>
            </a:r>
            <a:r>
              <a:rPr lang="ru-RU" sz="8000" b="1" dirty="0" smtClean="0"/>
              <a:t>  находиться греческое государство  Спарта. Спартанцы занимались  ремеслом. В городе был район Керамик.  Здесь работали искусные ремесленники. Они делали разные сосуды. В Спарту приезжали чужеземцы.  За соблюдением всех законов   зорко следило Народное  собрание</a:t>
            </a:r>
            <a:endParaRPr lang="ru-RU" sz="8000" b="1" dirty="0"/>
          </a:p>
        </p:txBody>
      </p:sp>
      <p:pic>
        <p:nvPicPr>
          <p:cNvPr id="3074" name="Picture 2" descr="D:\Мамина работа\мама\1_a9bdf64d5174006aee2b17fca1c989e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6633"/>
            <a:ext cx="8352928" cy="187220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Ответ 1 команды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340768"/>
            <a:ext cx="8435280" cy="4983832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ru-RU" sz="4400" b="1" i="1" dirty="0" smtClean="0">
                <a:solidFill>
                  <a:srgbClr val="0070C0"/>
                </a:solidFill>
              </a:rPr>
              <a:t>Ответ: Восточное  </a:t>
            </a:r>
            <a:r>
              <a:rPr lang="ru-RU" sz="4400" b="1" i="1" dirty="0">
                <a:solidFill>
                  <a:srgbClr val="0070C0"/>
                </a:solidFill>
              </a:rPr>
              <a:t>побережье  Греции  омывается  Эгейским  морем, а   западное  побережье  Ионическим.  Эгейское  море  усеяно многими островами.  В южной  части  Греции  находится  самый  большой  - остров Крит.   </a:t>
            </a:r>
            <a:endParaRPr lang="ru-RU" sz="4400" b="1" dirty="0">
              <a:solidFill>
                <a:srgbClr val="0070C0"/>
              </a:solidFill>
            </a:endParaRPr>
          </a:p>
          <a:p>
            <a:pPr algn="just"/>
            <a:r>
              <a:rPr lang="ru-RU" sz="4400" b="1" i="1" dirty="0">
                <a:solidFill>
                  <a:srgbClr val="0070C0"/>
                </a:solidFill>
              </a:rPr>
              <a:t>  В конце второго  </a:t>
            </a:r>
            <a:r>
              <a:rPr lang="ru-RU" sz="4400" b="1" i="1" dirty="0" smtClean="0">
                <a:solidFill>
                  <a:srgbClr val="0070C0"/>
                </a:solidFill>
              </a:rPr>
              <a:t>тысячелетия в Грецию </a:t>
            </a:r>
            <a:r>
              <a:rPr lang="ru-RU" sz="4400" b="1" i="1" dirty="0">
                <a:solidFill>
                  <a:srgbClr val="0070C0"/>
                </a:solidFill>
              </a:rPr>
              <a:t>вторглись  греческие племена – дорийцев, что привело к падению  хозяйства и  культуры Греции.  </a:t>
            </a:r>
            <a:endParaRPr lang="ru-RU" sz="4400" b="1" dirty="0">
              <a:solidFill>
                <a:srgbClr val="0070C0"/>
              </a:solidFill>
            </a:endParaRPr>
          </a:p>
          <a:p>
            <a:pPr algn="just"/>
            <a:r>
              <a:rPr lang="ru-RU" sz="4400" b="1" i="1" dirty="0">
                <a:solidFill>
                  <a:srgbClr val="0070C0"/>
                </a:solidFill>
              </a:rPr>
              <a:t> </a:t>
            </a:r>
            <a:r>
              <a:rPr lang="ru-RU" sz="4400" b="1" i="1" dirty="0" smtClean="0">
                <a:solidFill>
                  <a:srgbClr val="0070C0"/>
                </a:solidFill>
              </a:rPr>
              <a:t>Юга </a:t>
            </a:r>
            <a:r>
              <a:rPr lang="ru-RU" sz="4400" b="1" i="1" dirty="0">
                <a:solidFill>
                  <a:srgbClr val="0070C0"/>
                </a:solidFill>
              </a:rPr>
              <a:t>- </a:t>
            </a:r>
            <a:r>
              <a:rPr lang="ru-RU" sz="4400" b="1" i="1" dirty="0" smtClean="0">
                <a:solidFill>
                  <a:srgbClr val="0070C0"/>
                </a:solidFill>
              </a:rPr>
              <a:t>восточной </a:t>
            </a:r>
            <a:r>
              <a:rPr lang="ru-RU" sz="4400" b="1" i="1" dirty="0">
                <a:solidFill>
                  <a:srgbClr val="0070C0"/>
                </a:solidFill>
              </a:rPr>
              <a:t>части  Пелопоннеса называлась  </a:t>
            </a:r>
            <a:r>
              <a:rPr lang="ru-RU" sz="4400" b="1" i="1" dirty="0" err="1">
                <a:solidFill>
                  <a:srgbClr val="0070C0"/>
                </a:solidFill>
              </a:rPr>
              <a:t>Лаконика</a:t>
            </a:r>
            <a:r>
              <a:rPr lang="ru-RU" sz="4400" b="1" i="1" dirty="0">
                <a:solidFill>
                  <a:srgbClr val="0070C0"/>
                </a:solidFill>
              </a:rPr>
              <a:t> . В </a:t>
            </a:r>
            <a:r>
              <a:rPr lang="ru-RU" sz="4400" b="1" i="1" dirty="0" err="1" smtClean="0">
                <a:solidFill>
                  <a:srgbClr val="0070C0"/>
                </a:solidFill>
              </a:rPr>
              <a:t>Лаконике</a:t>
            </a:r>
            <a:r>
              <a:rPr lang="ru-RU" sz="4400" b="1" i="1" dirty="0" smtClean="0">
                <a:solidFill>
                  <a:srgbClr val="0070C0"/>
                </a:solidFill>
              </a:rPr>
              <a:t>   </a:t>
            </a:r>
            <a:r>
              <a:rPr lang="ru-RU" sz="4400" b="1" i="1" dirty="0">
                <a:solidFill>
                  <a:srgbClr val="0070C0"/>
                </a:solidFill>
              </a:rPr>
              <a:t>находится греческое государство  Спарта. Спартанцы были  умелыми воинами. Район Керамик был в Афинах. Все другие занятия им запрещал закон. Чужеземцы в Спарту не приезжали – там нечего было смотреть. За соблюдением всех правил  зорко следил Совет старейшин</a:t>
            </a:r>
            <a:r>
              <a:rPr lang="ru-RU" sz="3800" b="1" i="1" dirty="0">
                <a:solidFill>
                  <a:srgbClr val="0070C0"/>
                </a:solidFill>
              </a:rPr>
              <a:t>.</a:t>
            </a:r>
            <a:endParaRPr lang="ru-RU" sz="3800" b="1" dirty="0">
              <a:solidFill>
                <a:srgbClr val="0070C0"/>
              </a:solidFill>
            </a:endParaRPr>
          </a:p>
          <a:p>
            <a:pPr algn="just"/>
            <a:endParaRPr lang="ru-RU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3"/>
            <a:ext cx="8229600" cy="108011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4680520"/>
          </a:xfrm>
          <a:ln>
            <a:solidFill>
              <a:schemeClr val="bg1"/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sz="3300" b="1" dirty="0" smtClean="0">
                <a:solidFill>
                  <a:srgbClr val="0070C0"/>
                </a:solidFill>
              </a:rPr>
              <a:t>Задание </a:t>
            </a:r>
            <a:r>
              <a:rPr lang="ru-RU" sz="3300" b="1" dirty="0">
                <a:solidFill>
                  <a:srgbClr val="0070C0"/>
                </a:solidFill>
              </a:rPr>
              <a:t>для 2 команды</a:t>
            </a:r>
            <a:r>
              <a:rPr lang="ru-RU" sz="3300" dirty="0">
                <a:solidFill>
                  <a:srgbClr val="0070C0"/>
                </a:solidFill>
              </a:rPr>
              <a:t>:</a:t>
            </a:r>
          </a:p>
          <a:p>
            <a:pPr algn="just"/>
            <a:r>
              <a:rPr lang="ru-RU" b="1" dirty="0"/>
              <a:t>Древний город Северной Греции - Афины.  В 8 в. до н. э. городом правили Совет старейшин и 10 правителей. Власть в Афинах того времени  принадлежала аристократам. Слово «аристократ»  в переводе с греческого означает – свободный человек. Все жители  Аттики считались гражданами.</a:t>
            </a:r>
          </a:p>
          <a:p>
            <a:pPr algn="just"/>
            <a:r>
              <a:rPr lang="ru-RU" b="1" dirty="0"/>
              <a:t>Обработка земли в Греции не требовала тяжёлого  труда. Греки сеяли главным  образом пшеницу. В 500 –м году до н. э.  знать  избрала архонтом Солона.  Он провёл преобразования в сельском хозяйстве, так как там  больше всего использовали  труд  рабов.  Положение  их было тяжёлым. Рабов </a:t>
            </a:r>
            <a:r>
              <a:rPr lang="ru-RU" b="1" dirty="0" smtClean="0"/>
              <a:t>в Афинах  </a:t>
            </a:r>
            <a:r>
              <a:rPr lang="ru-RU" b="1" dirty="0"/>
              <a:t>называли  илотами.  </a:t>
            </a:r>
          </a:p>
          <a:p>
            <a:pPr algn="just"/>
            <a:r>
              <a:rPr lang="ru-RU" b="1" dirty="0"/>
              <a:t> В </a:t>
            </a:r>
            <a:r>
              <a:rPr lang="en-US" b="1" dirty="0"/>
              <a:t>IV</a:t>
            </a:r>
            <a:r>
              <a:rPr lang="ru-RU" b="1" dirty="0"/>
              <a:t> веке до н.э.  Греция приходив в упадок и попадает под власть Персии</a:t>
            </a:r>
            <a:r>
              <a:rPr lang="ru-RU" b="1" dirty="0" smtClean="0"/>
              <a:t>  </a:t>
            </a:r>
            <a:endParaRPr lang="ru-RU" b="1" dirty="0"/>
          </a:p>
        </p:txBody>
      </p:sp>
      <p:pic>
        <p:nvPicPr>
          <p:cNvPr id="2050" name="Picture 2" descr="D:\Мамина работа\мама\800px-Acropolis_from_Philopappos_Hi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8640"/>
            <a:ext cx="8208912" cy="136815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Ответ 2 команды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sz="3000" b="1" i="1" dirty="0">
                <a:solidFill>
                  <a:schemeClr val="accent1"/>
                </a:solidFill>
              </a:rPr>
              <a:t>Ответ</a:t>
            </a:r>
            <a:r>
              <a:rPr lang="ru-RU" b="1" i="1" dirty="0">
                <a:solidFill>
                  <a:schemeClr val="accent1"/>
                </a:solidFill>
              </a:rPr>
              <a:t>:</a:t>
            </a:r>
            <a:r>
              <a:rPr lang="ru-RU" i="1" dirty="0">
                <a:solidFill>
                  <a:schemeClr val="accent1"/>
                </a:solidFill>
              </a:rPr>
              <a:t>  </a:t>
            </a:r>
            <a:r>
              <a:rPr lang="ru-RU" b="1" i="1" dirty="0">
                <a:solidFill>
                  <a:schemeClr val="accent1"/>
                </a:solidFill>
              </a:rPr>
              <a:t>Древний город Средней Греции- Афины. В 8 в. до н. э. городом правили Совет старейшин и 9  правителей. Власть в Афинах того времени  принадлежала аристократам. Слово  «аристократ»   означает – знатный человек. Все жители  Аттики, кроме  женщин  и  приезжих,  считались  гражданами.</a:t>
            </a:r>
            <a:endParaRPr lang="ru-RU" b="1" dirty="0">
              <a:solidFill>
                <a:schemeClr val="accent1"/>
              </a:solidFill>
            </a:endParaRPr>
          </a:p>
          <a:p>
            <a:pPr algn="just"/>
            <a:r>
              <a:rPr lang="ru-RU" b="1" i="1" dirty="0">
                <a:solidFill>
                  <a:schemeClr val="accent1"/>
                </a:solidFill>
              </a:rPr>
              <a:t> Обработка земли в Греции  требовала тяжёлого  труда. Греки сеяли главным  образом ячмень</a:t>
            </a:r>
            <a:r>
              <a:rPr lang="ru-RU" b="1" dirty="0">
                <a:solidFill>
                  <a:schemeClr val="accent1"/>
                </a:solidFill>
              </a:rPr>
              <a:t>. </a:t>
            </a:r>
            <a:r>
              <a:rPr lang="ru-RU" b="1" i="1" dirty="0">
                <a:solidFill>
                  <a:schemeClr val="accent1"/>
                </a:solidFill>
              </a:rPr>
              <a:t>В 594 –м году до н. э.  знать и  демос сообща избрали архонтом Солона.  Он провёл преобразования в положении демоса и управлении и государством.  В сельском хозяйстве меньше всего использовали труд </a:t>
            </a:r>
            <a:r>
              <a:rPr lang="ru-RU" b="1" i="1" dirty="0" smtClean="0">
                <a:solidFill>
                  <a:schemeClr val="accent1"/>
                </a:solidFill>
              </a:rPr>
              <a:t>рабов.</a:t>
            </a:r>
            <a:r>
              <a:rPr lang="en-US" b="1" i="1" dirty="0" smtClean="0">
                <a:solidFill>
                  <a:schemeClr val="accent1"/>
                </a:solidFill>
              </a:rPr>
              <a:t> </a:t>
            </a:r>
            <a:r>
              <a:rPr lang="ru-RU" b="1" i="1" dirty="0" smtClean="0">
                <a:solidFill>
                  <a:schemeClr val="accent1"/>
                </a:solidFill>
              </a:rPr>
              <a:t>Положение </a:t>
            </a:r>
            <a:r>
              <a:rPr lang="ru-RU" b="1" i="1" dirty="0">
                <a:solidFill>
                  <a:schemeClr val="accent1"/>
                </a:solidFill>
              </a:rPr>
              <a:t>рабов не улучшилось.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ru-RU" b="1" i="1" dirty="0">
                <a:solidFill>
                  <a:schemeClr val="accent1"/>
                </a:solidFill>
              </a:rPr>
              <a:t>Рабов </a:t>
            </a:r>
            <a:r>
              <a:rPr lang="ru-RU" b="1" i="1" dirty="0" smtClean="0">
                <a:solidFill>
                  <a:schemeClr val="accent1"/>
                </a:solidFill>
              </a:rPr>
              <a:t>в Спарте </a:t>
            </a:r>
            <a:r>
              <a:rPr lang="ru-RU" b="1" i="1" dirty="0">
                <a:solidFill>
                  <a:schemeClr val="accent1"/>
                </a:solidFill>
              </a:rPr>
              <a:t>называли  илотами</a:t>
            </a:r>
            <a:r>
              <a:rPr lang="ru-RU" b="1" dirty="0">
                <a:solidFill>
                  <a:schemeClr val="accent1"/>
                </a:solidFill>
              </a:rPr>
              <a:t>. </a:t>
            </a:r>
            <a:endParaRPr lang="en-US" b="1" dirty="0" smtClean="0">
              <a:solidFill>
                <a:schemeClr val="accent1"/>
              </a:solidFill>
            </a:endParaRPr>
          </a:p>
          <a:p>
            <a:pPr algn="just"/>
            <a:r>
              <a:rPr lang="ru-RU" b="1" dirty="0" smtClean="0">
                <a:solidFill>
                  <a:schemeClr val="accent1"/>
                </a:solidFill>
              </a:rPr>
              <a:t>В </a:t>
            </a:r>
            <a:r>
              <a:rPr lang="en-US" b="1" dirty="0" smtClean="0">
                <a:solidFill>
                  <a:schemeClr val="accent1"/>
                </a:solidFill>
              </a:rPr>
              <a:t>IV</a:t>
            </a:r>
            <a:r>
              <a:rPr lang="ru-RU" b="1" dirty="0" smtClean="0">
                <a:solidFill>
                  <a:schemeClr val="accent1"/>
                </a:solidFill>
              </a:rPr>
              <a:t> </a:t>
            </a:r>
            <a:r>
              <a:rPr lang="ru-RU" b="1" dirty="0" err="1" smtClean="0">
                <a:solidFill>
                  <a:schemeClr val="accent1"/>
                </a:solidFill>
              </a:rPr>
              <a:t>в.до.н.э</a:t>
            </a:r>
            <a:r>
              <a:rPr lang="ru-RU" b="1" dirty="0" smtClean="0">
                <a:solidFill>
                  <a:schemeClr val="accent1"/>
                </a:solidFill>
              </a:rPr>
              <a:t>. Греция приходит в упадок и попадает под власть Македонии.</a:t>
            </a:r>
            <a:endParaRPr lang="ru-RU" b="1" dirty="0">
              <a:solidFill>
                <a:schemeClr val="accent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r>
              <a:rPr lang="ru-RU" sz="4400" b="1" dirty="0" smtClean="0"/>
              <a:t>Ответьте  на  вопросы  от первого  лица? </a:t>
            </a:r>
          </a:p>
          <a:p>
            <a:r>
              <a:rPr lang="ru-RU" sz="4400" b="1" dirty="0" smtClean="0"/>
              <a:t>Определите, кто  изображён  на  скульптуре?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54405" y="620688"/>
            <a:ext cx="776661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6000" b="1" cap="none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5.  «Герои Эллады». </a:t>
            </a: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92088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Задание для 1 команды</a:t>
            </a:r>
            <a:endParaRPr lang="ru-RU" dirty="0"/>
          </a:p>
        </p:txBody>
      </p:sp>
      <p:pic>
        <p:nvPicPr>
          <p:cNvPr id="4" name="Picture 2" descr="D:\Мамина работа\мама\Miltiade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4023310" cy="4608512"/>
          </a:xfrm>
          <a:prstGeom prst="rect">
            <a:avLst/>
          </a:prstGeom>
          <a:noFill/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716016" y="2564904"/>
            <a:ext cx="4211960" cy="93610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Кто изображен на бюсте?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716016" y="3429000"/>
            <a:ext cx="4197152" cy="1152128"/>
          </a:xfrm>
          <a:prstGeom prst="rect">
            <a:avLst/>
          </a:prstGeom>
        </p:spPr>
        <p:txBody>
          <a:bodyPr vert="horz" lIns="0" rIns="0" bIns="0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Мильтиад</a:t>
            </a:r>
            <a:endParaRPr kumimoji="0" lang="ru-RU" sz="7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964488" cy="6048672"/>
          </a:xfrm>
        </p:spPr>
        <p:txBody>
          <a:bodyPr>
            <a:normAutofit/>
          </a:bodyPr>
          <a:lstStyle/>
          <a:p>
            <a:r>
              <a:rPr lang="ru-RU" sz="2200" b="1" dirty="0" smtClean="0"/>
              <a:t>Какую должность вы занимаете  в Афинах?</a:t>
            </a:r>
          </a:p>
          <a:p>
            <a:pPr lvl="0"/>
            <a:r>
              <a:rPr lang="ru-RU" sz="2200" b="1" dirty="0" smtClean="0">
                <a:solidFill>
                  <a:srgbClr val="C00000"/>
                </a:solidFill>
              </a:rPr>
              <a:t>(Стратега)</a:t>
            </a:r>
          </a:p>
          <a:p>
            <a:pPr lvl="0"/>
            <a:r>
              <a:rPr lang="ru-RU" sz="2200" b="1" dirty="0" smtClean="0"/>
              <a:t>Почему </a:t>
            </a:r>
            <a:r>
              <a:rPr lang="ru-RU" sz="2200" b="1" dirty="0"/>
              <a:t>вас избрали на эту должность</a:t>
            </a:r>
            <a:r>
              <a:rPr lang="ru-RU" sz="2200" b="1" dirty="0" smtClean="0"/>
              <a:t>?</a:t>
            </a:r>
          </a:p>
          <a:p>
            <a:pPr lvl="0"/>
            <a:r>
              <a:rPr lang="ru-RU" sz="2200" b="1" dirty="0" smtClean="0"/>
              <a:t> </a:t>
            </a:r>
            <a:r>
              <a:rPr lang="ru-RU" sz="2200" b="1" dirty="0" smtClean="0">
                <a:solidFill>
                  <a:srgbClr val="C00000"/>
                </a:solidFill>
              </a:rPr>
              <a:t>(Я опытный воин</a:t>
            </a:r>
            <a:r>
              <a:rPr lang="ru-RU" sz="2200" b="1" dirty="0">
                <a:solidFill>
                  <a:srgbClr val="C00000"/>
                </a:solidFill>
              </a:rPr>
              <a:t>, знаю привычки персов).</a:t>
            </a:r>
          </a:p>
          <a:p>
            <a:pPr lvl="0"/>
            <a:r>
              <a:rPr lang="ru-RU" sz="2200" b="1" dirty="0"/>
              <a:t>В каком  сражении вы принимали участие </a:t>
            </a:r>
            <a:r>
              <a:rPr lang="ru-RU" sz="2200" b="1" dirty="0" smtClean="0"/>
              <a:t>и  </a:t>
            </a:r>
            <a:r>
              <a:rPr lang="ru-RU" sz="2200" b="1" dirty="0"/>
              <a:t>против </a:t>
            </a:r>
            <a:r>
              <a:rPr lang="ru-RU" sz="2200" b="1" dirty="0" smtClean="0"/>
              <a:t>кого?</a:t>
            </a:r>
          </a:p>
          <a:p>
            <a:pPr lvl="0"/>
            <a:r>
              <a:rPr lang="ru-RU" sz="2200" b="1" dirty="0" smtClean="0">
                <a:solidFill>
                  <a:srgbClr val="C00000"/>
                </a:solidFill>
              </a:rPr>
              <a:t>( В Марафонской </a:t>
            </a:r>
            <a:r>
              <a:rPr lang="ru-RU" sz="2200" b="1" dirty="0">
                <a:solidFill>
                  <a:srgbClr val="C00000"/>
                </a:solidFill>
              </a:rPr>
              <a:t>битве, в </a:t>
            </a:r>
            <a:r>
              <a:rPr lang="ru-RU" sz="2200" b="1" dirty="0" smtClean="0">
                <a:solidFill>
                  <a:srgbClr val="C00000"/>
                </a:solidFill>
              </a:rPr>
              <a:t>490г.до </a:t>
            </a:r>
            <a:r>
              <a:rPr lang="ru-RU" sz="2200" b="1" dirty="0">
                <a:solidFill>
                  <a:srgbClr val="C00000"/>
                </a:solidFill>
              </a:rPr>
              <a:t>н. э</a:t>
            </a:r>
            <a:r>
              <a:rPr lang="ru-RU" sz="2200" b="1" dirty="0" smtClean="0">
                <a:solidFill>
                  <a:srgbClr val="C00000"/>
                </a:solidFill>
              </a:rPr>
              <a:t>., против персов). </a:t>
            </a:r>
            <a:endParaRPr lang="ru-RU" sz="2200" b="1" dirty="0">
              <a:solidFill>
                <a:srgbClr val="C00000"/>
              </a:solidFill>
            </a:endParaRPr>
          </a:p>
          <a:p>
            <a:pPr lvl="0"/>
            <a:r>
              <a:rPr lang="ru-RU" sz="2200" b="1" dirty="0"/>
              <a:t>Кто возглавлял войско персов? </a:t>
            </a:r>
            <a:endParaRPr lang="ru-RU" sz="2200" b="1" dirty="0" smtClean="0"/>
          </a:p>
          <a:p>
            <a:pPr lvl="0"/>
            <a:r>
              <a:rPr lang="ru-RU" sz="2200" b="1" dirty="0" smtClean="0">
                <a:solidFill>
                  <a:srgbClr val="C00000"/>
                </a:solidFill>
              </a:rPr>
              <a:t>(</a:t>
            </a:r>
            <a:r>
              <a:rPr lang="ru-RU" sz="2200" b="1" dirty="0">
                <a:solidFill>
                  <a:srgbClr val="C00000"/>
                </a:solidFill>
              </a:rPr>
              <a:t>Дарий </a:t>
            </a:r>
            <a:r>
              <a:rPr lang="en-US" sz="2200" b="1" dirty="0">
                <a:solidFill>
                  <a:srgbClr val="C00000"/>
                </a:solidFill>
              </a:rPr>
              <a:t>I</a:t>
            </a:r>
            <a:r>
              <a:rPr lang="ru-RU" sz="2200" b="1" dirty="0">
                <a:solidFill>
                  <a:srgbClr val="C00000"/>
                </a:solidFill>
              </a:rPr>
              <a:t>).</a:t>
            </a:r>
          </a:p>
          <a:p>
            <a:pPr lvl="0"/>
            <a:r>
              <a:rPr lang="ru-RU" sz="2200" b="1" dirty="0" smtClean="0"/>
              <a:t>Чем  </a:t>
            </a:r>
            <a:r>
              <a:rPr lang="ru-RU" sz="2200" b="1" dirty="0"/>
              <a:t>в военном отношении вас </a:t>
            </a:r>
            <a:r>
              <a:rPr lang="ru-RU" sz="2200" b="1" dirty="0" smtClean="0"/>
              <a:t>превосходили  персы</a:t>
            </a:r>
            <a:r>
              <a:rPr lang="ru-RU" sz="2200" b="1" dirty="0"/>
              <a:t>? </a:t>
            </a:r>
            <a:endParaRPr lang="ru-RU" sz="2200" b="1" dirty="0" smtClean="0"/>
          </a:p>
          <a:p>
            <a:pPr lvl="0"/>
            <a:r>
              <a:rPr lang="ru-RU" sz="2200" b="1" dirty="0" smtClean="0">
                <a:solidFill>
                  <a:srgbClr val="C00000"/>
                </a:solidFill>
              </a:rPr>
              <a:t> (У </a:t>
            </a:r>
            <a:r>
              <a:rPr lang="ru-RU" sz="2200" b="1" dirty="0">
                <a:solidFill>
                  <a:srgbClr val="C00000"/>
                </a:solidFill>
              </a:rPr>
              <a:t>них была конница и лучники).</a:t>
            </a:r>
          </a:p>
          <a:p>
            <a:pPr lvl="0"/>
            <a:r>
              <a:rPr lang="ru-RU" sz="2200" b="1" dirty="0"/>
              <a:t>Почему вы решились на сражение? </a:t>
            </a:r>
            <a:endParaRPr lang="ru-RU" sz="2200" b="1" dirty="0" smtClean="0"/>
          </a:p>
          <a:p>
            <a:pPr lvl="0"/>
            <a:r>
              <a:rPr lang="ru-RU" sz="2200" b="1" dirty="0" smtClean="0">
                <a:solidFill>
                  <a:srgbClr val="C00000"/>
                </a:solidFill>
              </a:rPr>
              <a:t>(Персы </a:t>
            </a:r>
            <a:r>
              <a:rPr lang="ru-RU" sz="2200" b="1" dirty="0">
                <a:solidFill>
                  <a:srgbClr val="C00000"/>
                </a:solidFill>
              </a:rPr>
              <a:t>отплыли на </a:t>
            </a:r>
            <a:r>
              <a:rPr lang="ru-RU" sz="2200" b="1" dirty="0" smtClean="0">
                <a:solidFill>
                  <a:srgbClr val="C00000"/>
                </a:solidFill>
              </a:rPr>
              <a:t> кораблях в беззащитные Афины).</a:t>
            </a:r>
            <a:endParaRPr lang="ru-RU" sz="2200" b="1" dirty="0">
              <a:solidFill>
                <a:srgbClr val="C00000"/>
              </a:solidFill>
            </a:endParaRPr>
          </a:p>
          <a:p>
            <a:pPr lvl="0"/>
            <a:r>
              <a:rPr lang="ru-RU" sz="2200" b="1" dirty="0"/>
              <a:t>Какую тактику вы  использовали,  чем </a:t>
            </a:r>
            <a:r>
              <a:rPr lang="ru-RU" sz="2200" b="1" dirty="0" smtClean="0"/>
              <a:t>закончилась  битва</a:t>
            </a:r>
            <a:r>
              <a:rPr lang="ru-RU" sz="2200" b="1" dirty="0"/>
              <a:t>? </a:t>
            </a:r>
            <a:r>
              <a:rPr lang="ru-RU" sz="2200" b="1" dirty="0" smtClean="0"/>
              <a:t>  </a:t>
            </a:r>
          </a:p>
          <a:p>
            <a:pPr lvl="0"/>
            <a:r>
              <a:rPr lang="ru-RU" sz="2200" b="1" dirty="0" smtClean="0">
                <a:solidFill>
                  <a:srgbClr val="C00000"/>
                </a:solidFill>
              </a:rPr>
              <a:t>(Сражение </a:t>
            </a:r>
            <a:r>
              <a:rPr lang="ru-RU" sz="2200" b="1" dirty="0">
                <a:solidFill>
                  <a:srgbClr val="C00000"/>
                </a:solidFill>
              </a:rPr>
              <a:t>фалангой</a:t>
            </a:r>
            <a:r>
              <a:rPr lang="ru-RU" sz="2200" b="1" dirty="0" smtClean="0">
                <a:solidFill>
                  <a:srgbClr val="C00000"/>
                </a:solidFill>
              </a:rPr>
              <a:t>,  греки победили)</a:t>
            </a:r>
            <a:endParaRPr lang="ru-RU" sz="2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Мамина работа\мама\эфтерпа\0913fa1633909e917aa01acad9f2cf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3456384" cy="5544616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6516216" y="117693"/>
            <a:ext cx="1728192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                      Э</a:t>
            </a:r>
          </a:p>
          <a:p>
            <a:pPr algn="ctr"/>
            <a:r>
              <a:rPr lang="ru-RU" sz="54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В</a:t>
            </a:r>
          </a:p>
          <a:p>
            <a:pPr algn="ctr"/>
            <a:r>
              <a:rPr lang="ru-RU" sz="54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Т</a:t>
            </a:r>
          </a:p>
          <a:p>
            <a:pPr algn="ctr"/>
            <a:r>
              <a:rPr lang="ru-RU" sz="54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Е</a:t>
            </a:r>
          </a:p>
          <a:p>
            <a:pPr algn="ctr"/>
            <a:r>
              <a:rPr lang="ru-RU" sz="54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Р</a:t>
            </a:r>
          </a:p>
          <a:p>
            <a:pPr algn="ctr"/>
            <a:r>
              <a:rPr lang="ru-RU" sz="54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П</a:t>
            </a:r>
          </a:p>
          <a:p>
            <a:pPr algn="ctr"/>
            <a:r>
              <a:rPr lang="ru-RU" sz="54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А</a:t>
            </a:r>
            <a:endParaRPr lang="ru-RU" sz="5400" b="1" cap="none" spc="0" dirty="0">
              <a:ln w="11430"/>
              <a:solidFill>
                <a:schemeClr val="accent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116632"/>
            <a:ext cx="85805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Богиня поэзии и музыки</a:t>
            </a:r>
            <a:endParaRPr lang="ru-RU" sz="5400" b="1" cap="none" spc="0" dirty="0">
              <a:ln w="11430"/>
              <a:solidFill>
                <a:schemeClr val="accent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1"/>
                </a:solidFill>
              </a:rPr>
              <a:t>Задание для 2 команды</a:t>
            </a:r>
            <a:endParaRPr lang="ru-RU" b="1" dirty="0">
              <a:solidFill>
                <a:schemeClr val="accent1"/>
              </a:solidFill>
            </a:endParaRPr>
          </a:p>
        </p:txBody>
      </p:sp>
      <p:pic>
        <p:nvPicPr>
          <p:cNvPr id="4" name="Picture 2" descr="D:\Мамина работа\мама\280px-Leonidas_evlaho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16832"/>
            <a:ext cx="2926291" cy="4389437"/>
          </a:xfrm>
          <a:prstGeom prst="rect">
            <a:avLst/>
          </a:prstGeom>
          <a:noFill/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427984" y="2204864"/>
            <a:ext cx="4197152" cy="1215008"/>
          </a:xfrm>
          <a:prstGeom prst="rect">
            <a:avLst/>
          </a:prstGeom>
        </p:spPr>
        <p:txBody>
          <a:bodyPr vert="horz" lIns="0" rIns="0" bIns="0" anchor="b"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Кто изображен на скульптуре?</a:t>
            </a:r>
            <a:endParaRPr kumimoji="0" lang="ru-RU" sz="6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067944" y="3933056"/>
            <a:ext cx="4499992" cy="1215008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7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Леонид</a:t>
            </a:r>
            <a:endParaRPr kumimoji="0" lang="ru-RU" sz="7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548680"/>
            <a:ext cx="8507288" cy="6048672"/>
          </a:xfrm>
        </p:spPr>
        <p:txBody>
          <a:bodyPr>
            <a:normAutofit lnSpcReduction="10000"/>
          </a:bodyPr>
          <a:lstStyle/>
          <a:p>
            <a:pPr lvl="0"/>
            <a:endParaRPr lang="ru-RU" sz="2200" b="1" dirty="0" smtClean="0"/>
          </a:p>
          <a:p>
            <a:pPr lvl="0"/>
            <a:r>
              <a:rPr lang="ru-RU" sz="2200" b="1" dirty="0" smtClean="0"/>
              <a:t>Откуда вы и почему вас поставили во главе войска?</a:t>
            </a:r>
          </a:p>
          <a:p>
            <a:pPr lvl="0"/>
            <a:r>
              <a:rPr lang="ru-RU" sz="2200" b="1" dirty="0" smtClean="0">
                <a:solidFill>
                  <a:srgbClr val="C00000"/>
                </a:solidFill>
              </a:rPr>
              <a:t>(я царь Спарты, а цари в </a:t>
            </a:r>
            <a:r>
              <a:rPr lang="ru-RU" sz="2200" b="1" dirty="0" err="1" smtClean="0">
                <a:solidFill>
                  <a:srgbClr val="C00000"/>
                </a:solidFill>
              </a:rPr>
              <a:t>Спатре</a:t>
            </a:r>
            <a:r>
              <a:rPr lang="ru-RU" sz="2200" b="1" dirty="0" smtClean="0">
                <a:solidFill>
                  <a:srgbClr val="C00000"/>
                </a:solidFill>
              </a:rPr>
              <a:t> командуют войском)</a:t>
            </a:r>
          </a:p>
          <a:p>
            <a:pPr lvl="0"/>
            <a:r>
              <a:rPr lang="ru-RU" sz="2200" b="1" dirty="0" smtClean="0"/>
              <a:t>В </a:t>
            </a:r>
            <a:r>
              <a:rPr lang="ru-RU" sz="2200" b="1" dirty="0"/>
              <a:t>каком сражении вы и ваше войско </a:t>
            </a:r>
            <a:r>
              <a:rPr lang="ru-RU" sz="2200" b="1" dirty="0" smtClean="0"/>
              <a:t>завоевало  </a:t>
            </a:r>
            <a:r>
              <a:rPr lang="ru-RU" sz="2200" b="1" dirty="0"/>
              <a:t>славу</a:t>
            </a:r>
            <a:r>
              <a:rPr lang="ru-RU" sz="2200" b="1" dirty="0" smtClean="0"/>
              <a:t>?</a:t>
            </a:r>
          </a:p>
          <a:p>
            <a:pPr lvl="0"/>
            <a:r>
              <a:rPr lang="ru-RU" sz="2200" b="1" dirty="0" smtClean="0">
                <a:solidFill>
                  <a:srgbClr val="C00000"/>
                </a:solidFill>
              </a:rPr>
              <a:t> (У </a:t>
            </a:r>
            <a:r>
              <a:rPr lang="ru-RU" sz="2200" b="1" dirty="0">
                <a:solidFill>
                  <a:srgbClr val="C00000"/>
                </a:solidFill>
              </a:rPr>
              <a:t>Фермопил)</a:t>
            </a:r>
          </a:p>
          <a:p>
            <a:pPr lvl="0"/>
            <a:r>
              <a:rPr lang="ru-RU" sz="2200" b="1" dirty="0"/>
              <a:t>Кто возглавлял войско персов? </a:t>
            </a:r>
            <a:endParaRPr lang="ru-RU" sz="2200" b="1" dirty="0" smtClean="0"/>
          </a:p>
          <a:p>
            <a:pPr lvl="0"/>
            <a:r>
              <a:rPr lang="ru-RU" sz="2200" b="1" dirty="0" smtClean="0">
                <a:solidFill>
                  <a:srgbClr val="C00000"/>
                </a:solidFill>
              </a:rPr>
              <a:t>(</a:t>
            </a:r>
            <a:r>
              <a:rPr lang="ru-RU" sz="2200" b="1" dirty="0">
                <a:solidFill>
                  <a:srgbClr val="C00000"/>
                </a:solidFill>
              </a:rPr>
              <a:t>Ц</a:t>
            </a:r>
            <a:r>
              <a:rPr lang="ru-RU" sz="2200" b="1" dirty="0" smtClean="0">
                <a:solidFill>
                  <a:srgbClr val="C00000"/>
                </a:solidFill>
              </a:rPr>
              <a:t>арь </a:t>
            </a:r>
            <a:r>
              <a:rPr lang="ru-RU" sz="2200" b="1" dirty="0">
                <a:solidFill>
                  <a:srgbClr val="C00000"/>
                </a:solidFill>
              </a:rPr>
              <a:t>Ксеркс)</a:t>
            </a:r>
          </a:p>
          <a:p>
            <a:r>
              <a:rPr lang="ru-RU" sz="2200" b="1" dirty="0" smtClean="0"/>
              <a:t>Какое </a:t>
            </a:r>
            <a:r>
              <a:rPr lang="ru-RU" sz="2200" b="1" dirty="0"/>
              <a:t>количество войск было у </a:t>
            </a:r>
            <a:r>
              <a:rPr lang="ru-RU" sz="2200" b="1" dirty="0" smtClean="0"/>
              <a:t>греков возле Фермопил</a:t>
            </a:r>
            <a:r>
              <a:rPr lang="ru-RU" sz="2200" b="1" dirty="0"/>
              <a:t>?  </a:t>
            </a:r>
            <a:endParaRPr lang="ru-RU" sz="2200" b="1" dirty="0" smtClean="0"/>
          </a:p>
          <a:p>
            <a:r>
              <a:rPr lang="ru-RU" sz="2200" b="1" dirty="0" smtClean="0">
                <a:solidFill>
                  <a:srgbClr val="C00000"/>
                </a:solidFill>
              </a:rPr>
              <a:t>(</a:t>
            </a:r>
            <a:r>
              <a:rPr lang="ru-RU" sz="2200" b="1" dirty="0">
                <a:solidFill>
                  <a:srgbClr val="C00000"/>
                </a:solidFill>
              </a:rPr>
              <a:t>7 тыс</a:t>
            </a:r>
            <a:r>
              <a:rPr lang="ru-RU" sz="2200" b="1" dirty="0" smtClean="0">
                <a:solidFill>
                  <a:srgbClr val="C00000"/>
                </a:solidFill>
              </a:rPr>
              <a:t>.).</a:t>
            </a:r>
          </a:p>
          <a:p>
            <a:r>
              <a:rPr lang="ru-RU" sz="2200" b="1" dirty="0" smtClean="0"/>
              <a:t> </a:t>
            </a:r>
            <a:r>
              <a:rPr lang="ru-RU" sz="2200" b="1" dirty="0"/>
              <a:t>Почему вы потерпели поражение? </a:t>
            </a:r>
            <a:endParaRPr lang="ru-RU" sz="2200" b="1" dirty="0" smtClean="0"/>
          </a:p>
          <a:p>
            <a:r>
              <a:rPr lang="ru-RU" sz="2200" b="1" dirty="0" smtClean="0">
                <a:solidFill>
                  <a:srgbClr val="C00000"/>
                </a:solidFill>
              </a:rPr>
              <a:t> </a:t>
            </a:r>
            <a:r>
              <a:rPr lang="ru-RU" sz="2200" b="1" dirty="0">
                <a:solidFill>
                  <a:srgbClr val="C00000"/>
                </a:solidFill>
              </a:rPr>
              <a:t>( </a:t>
            </a:r>
            <a:r>
              <a:rPr lang="ru-RU" sz="2200" b="1" dirty="0" smtClean="0">
                <a:solidFill>
                  <a:srgbClr val="C00000"/>
                </a:solidFill>
              </a:rPr>
              <a:t>Нашелся </a:t>
            </a:r>
            <a:r>
              <a:rPr lang="ru-RU" sz="2200" b="1" dirty="0">
                <a:solidFill>
                  <a:srgbClr val="C00000"/>
                </a:solidFill>
              </a:rPr>
              <a:t>предатель)</a:t>
            </a:r>
          </a:p>
          <a:p>
            <a:r>
              <a:rPr lang="ru-RU" sz="2200" b="1" dirty="0" smtClean="0"/>
              <a:t>Почему  </a:t>
            </a:r>
            <a:r>
              <a:rPr lang="ru-RU" sz="2200" b="1" dirty="0"/>
              <a:t>300 спартанцев осталось сражаться </a:t>
            </a:r>
            <a:r>
              <a:rPr lang="ru-RU" sz="2200" b="1" dirty="0" smtClean="0"/>
              <a:t>зная</a:t>
            </a:r>
            <a:r>
              <a:rPr lang="ru-RU" sz="2200" b="1" dirty="0"/>
              <a:t>, что сражение будет проиграно? </a:t>
            </a:r>
            <a:endParaRPr lang="ru-RU" sz="2200" b="1" dirty="0" smtClean="0"/>
          </a:p>
          <a:p>
            <a:r>
              <a:rPr lang="ru-RU" sz="2200" b="1" dirty="0" smtClean="0">
                <a:solidFill>
                  <a:srgbClr val="C00000"/>
                </a:solidFill>
              </a:rPr>
              <a:t>(</a:t>
            </a:r>
            <a:r>
              <a:rPr lang="ru-RU" sz="2200" b="1" dirty="0">
                <a:solidFill>
                  <a:srgbClr val="C00000"/>
                </a:solidFill>
              </a:rPr>
              <a:t>В</a:t>
            </a:r>
            <a:r>
              <a:rPr lang="ru-RU" sz="2200" b="1" dirty="0" smtClean="0">
                <a:solidFill>
                  <a:srgbClr val="C00000"/>
                </a:solidFill>
              </a:rPr>
              <a:t> Спарте </a:t>
            </a:r>
            <a:r>
              <a:rPr lang="ru-RU" sz="2200" b="1" dirty="0">
                <a:solidFill>
                  <a:srgbClr val="C00000"/>
                </a:solidFill>
              </a:rPr>
              <a:t>воин покинувший своё боевое место становился предметом насмешек и лишался всех прав</a:t>
            </a:r>
            <a:r>
              <a:rPr lang="ru-RU" sz="2200" b="1" dirty="0" smtClean="0">
                <a:solidFill>
                  <a:srgbClr val="C00000"/>
                </a:solidFill>
              </a:rPr>
              <a:t>).</a:t>
            </a:r>
          </a:p>
          <a:p>
            <a:r>
              <a:rPr lang="ru-RU" sz="2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Чем закончилось сражение? </a:t>
            </a:r>
            <a:r>
              <a:rPr lang="ru-RU" sz="2200" b="1" dirty="0" smtClean="0">
                <a:solidFill>
                  <a:srgbClr val="C00000"/>
                </a:solidFill>
              </a:rPr>
              <a:t>(Спартанцы все погибли)</a:t>
            </a:r>
            <a:endParaRPr lang="ru-RU" sz="2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sz="4000" b="1" dirty="0" smtClean="0"/>
              <a:t>В каких мифах греки изображали этих животных?</a:t>
            </a:r>
          </a:p>
          <a:p>
            <a:pPr>
              <a:buNone/>
            </a:pP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476672"/>
            <a:ext cx="889248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5400" b="1" cap="none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6. Исторический «зоосад» </a:t>
            </a: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ru-RU" b="1" dirty="0" smtClean="0"/>
              <a:t>Задание для 1 команды</a:t>
            </a:r>
            <a:endParaRPr lang="ru-RU" b="1" dirty="0"/>
          </a:p>
        </p:txBody>
      </p:sp>
      <p:pic>
        <p:nvPicPr>
          <p:cNvPr id="6148" name="Picture 4" descr="D:\Мамина работа\мама\Изображение 007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1988841"/>
            <a:ext cx="2736304" cy="2304256"/>
          </a:xfrm>
          <a:prstGeom prst="rect">
            <a:avLst/>
          </a:prstGeom>
          <a:noFill/>
        </p:spPr>
      </p:pic>
      <p:pic>
        <p:nvPicPr>
          <p:cNvPr id="9" name="Picture 2" descr="D:\Мамина работа\мама\Изображение 0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988840"/>
            <a:ext cx="2376263" cy="2664296"/>
          </a:xfrm>
          <a:prstGeom prst="rect">
            <a:avLst/>
          </a:prstGeom>
          <a:noFill/>
        </p:spPr>
      </p:pic>
      <p:pic>
        <p:nvPicPr>
          <p:cNvPr id="12" name="Picture 3" descr="D:\Мамина работа\мама\Изображение 00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1" y="3356992"/>
            <a:ext cx="2520280" cy="331236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Ответ 1 команды</a:t>
            </a:r>
            <a:endParaRPr lang="ru-RU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accent1"/>
                </a:solidFill>
              </a:rPr>
              <a:t>Геракл </a:t>
            </a:r>
            <a:r>
              <a:rPr lang="ru-RU" sz="3600" dirty="0">
                <a:solidFill>
                  <a:schemeClr val="accent1"/>
                </a:solidFill>
              </a:rPr>
              <a:t>победил немейского  </a:t>
            </a:r>
            <a:r>
              <a:rPr lang="ru-RU" sz="3600" dirty="0" smtClean="0">
                <a:solidFill>
                  <a:schemeClr val="accent1"/>
                </a:solidFill>
              </a:rPr>
              <a:t>льва.</a:t>
            </a:r>
          </a:p>
          <a:p>
            <a:r>
              <a:rPr lang="ru-RU" sz="3600" dirty="0" smtClean="0">
                <a:solidFill>
                  <a:schemeClr val="accent1"/>
                </a:solidFill>
              </a:rPr>
              <a:t>Богиня  Артемида </a:t>
            </a:r>
            <a:r>
              <a:rPr lang="ru-RU" sz="3600" dirty="0">
                <a:solidFill>
                  <a:schemeClr val="accent1"/>
                </a:solidFill>
              </a:rPr>
              <a:t>изображена с </a:t>
            </a:r>
            <a:r>
              <a:rPr lang="ru-RU" sz="3600" dirty="0" smtClean="0">
                <a:solidFill>
                  <a:schemeClr val="accent1"/>
                </a:solidFill>
              </a:rPr>
              <a:t>ланью.</a:t>
            </a:r>
            <a:endParaRPr lang="ru-RU" sz="3600" dirty="0">
              <a:solidFill>
                <a:schemeClr val="accent1"/>
              </a:solidFill>
            </a:endParaRPr>
          </a:p>
          <a:p>
            <a:r>
              <a:rPr lang="ru-RU" sz="3600" dirty="0" smtClean="0">
                <a:solidFill>
                  <a:schemeClr val="accent1"/>
                </a:solidFill>
              </a:rPr>
              <a:t>Танцы </a:t>
            </a:r>
            <a:r>
              <a:rPr lang="ru-RU" sz="3600" dirty="0">
                <a:solidFill>
                  <a:schemeClr val="accent1"/>
                </a:solidFill>
              </a:rPr>
              <a:t>в честь бога Диониса в шкурах </a:t>
            </a:r>
            <a:r>
              <a:rPr lang="ru-RU" sz="3600" dirty="0" smtClean="0">
                <a:solidFill>
                  <a:schemeClr val="accent1"/>
                </a:solidFill>
              </a:rPr>
              <a:t>козлов.</a:t>
            </a:r>
            <a:endParaRPr lang="ru-RU"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80120"/>
          </a:xfrm>
        </p:spPr>
        <p:txBody>
          <a:bodyPr/>
          <a:lstStyle/>
          <a:p>
            <a:r>
              <a:rPr lang="ru-RU" b="1" dirty="0" smtClean="0"/>
              <a:t>Задание для 2 команды</a:t>
            </a:r>
            <a:endParaRPr lang="ru-RU" b="1" dirty="0"/>
          </a:p>
        </p:txBody>
      </p:sp>
      <p:pic>
        <p:nvPicPr>
          <p:cNvPr id="7172" name="Picture 4" descr="D:\Мамина работа\мама\Изображение 01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6" y="2204865"/>
            <a:ext cx="3744415" cy="2232248"/>
          </a:xfrm>
          <a:prstGeom prst="rect">
            <a:avLst/>
          </a:prstGeom>
          <a:noFill/>
        </p:spPr>
      </p:pic>
      <p:pic>
        <p:nvPicPr>
          <p:cNvPr id="7170" name="Picture 2" descr="D:\Мамина работа\мама\Изображение 0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204864"/>
            <a:ext cx="3528392" cy="2232249"/>
          </a:xfrm>
          <a:prstGeom prst="rect">
            <a:avLst/>
          </a:prstGeom>
          <a:noFill/>
        </p:spPr>
      </p:pic>
      <p:pic>
        <p:nvPicPr>
          <p:cNvPr id="7171" name="Picture 3" descr="D:\Мамина работа\мама\Изображение 00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4509120"/>
            <a:ext cx="3168352" cy="208823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8012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Ответ 2 команды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chemeClr val="accent1"/>
                </a:solidFill>
              </a:rPr>
              <a:t>Авгиевы конюшни, которые вычистил </a:t>
            </a:r>
            <a:r>
              <a:rPr lang="ru-RU" sz="3200" b="1" dirty="0" smtClean="0">
                <a:solidFill>
                  <a:schemeClr val="accent1"/>
                </a:solidFill>
              </a:rPr>
              <a:t>Геракл.</a:t>
            </a:r>
          </a:p>
          <a:p>
            <a:r>
              <a:rPr lang="ru-RU" sz="3200" b="1" dirty="0" smtClean="0">
                <a:solidFill>
                  <a:schemeClr val="accent1"/>
                </a:solidFill>
              </a:rPr>
              <a:t>Ясон </a:t>
            </a:r>
            <a:r>
              <a:rPr lang="ru-RU" sz="3200" b="1" dirty="0">
                <a:solidFill>
                  <a:schemeClr val="accent1"/>
                </a:solidFill>
              </a:rPr>
              <a:t>пахал на быках, Ясон  похитил золотое </a:t>
            </a:r>
            <a:r>
              <a:rPr lang="ru-RU" sz="3200" b="1" dirty="0" smtClean="0">
                <a:solidFill>
                  <a:schemeClr val="accent1"/>
                </a:solidFill>
              </a:rPr>
              <a:t>руно. Циклоп 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ru-RU" sz="3200" b="1" dirty="0" err="1" smtClean="0">
                <a:solidFill>
                  <a:schemeClr val="accent1"/>
                </a:solidFill>
              </a:rPr>
              <a:t>Полифем</a:t>
            </a:r>
            <a:r>
              <a:rPr lang="ru-RU" sz="3200" b="1" dirty="0" smtClean="0">
                <a:solidFill>
                  <a:schemeClr val="accent1"/>
                </a:solidFill>
              </a:rPr>
              <a:t>  </a:t>
            </a:r>
            <a:r>
              <a:rPr lang="ru-RU" sz="3200" b="1" dirty="0">
                <a:solidFill>
                  <a:schemeClr val="accent1"/>
                </a:solidFill>
              </a:rPr>
              <a:t>пас </a:t>
            </a:r>
            <a:r>
              <a:rPr lang="ru-RU" sz="3200" b="1" dirty="0" smtClean="0">
                <a:solidFill>
                  <a:schemeClr val="accent1"/>
                </a:solidFill>
              </a:rPr>
              <a:t>овец.</a:t>
            </a:r>
          </a:p>
          <a:p>
            <a:r>
              <a:rPr lang="ru-RU" sz="3200" b="1" dirty="0" smtClean="0">
                <a:solidFill>
                  <a:schemeClr val="accent1"/>
                </a:solidFill>
              </a:rPr>
              <a:t>Собака </a:t>
            </a:r>
            <a:r>
              <a:rPr lang="ru-RU" sz="3200" b="1" dirty="0">
                <a:solidFill>
                  <a:schemeClr val="accent1"/>
                </a:solidFill>
              </a:rPr>
              <a:t>Аргус  узнавшая </a:t>
            </a:r>
            <a:r>
              <a:rPr lang="ru-RU" sz="3200" b="1" dirty="0" smtClean="0">
                <a:solidFill>
                  <a:schemeClr val="accent1"/>
                </a:solidFill>
              </a:rPr>
              <a:t>Одиссея после путешествия. </a:t>
            </a:r>
            <a:r>
              <a:rPr lang="ru-RU" sz="3200" b="1" dirty="0">
                <a:solidFill>
                  <a:schemeClr val="accent1"/>
                </a:solidFill>
              </a:rPr>
              <a:t>Цербер – охраняет вход в подземное </a:t>
            </a:r>
            <a:r>
              <a:rPr lang="ru-RU" sz="3200" b="1" dirty="0" smtClean="0">
                <a:solidFill>
                  <a:schemeClr val="accent1"/>
                </a:solidFill>
              </a:rPr>
              <a:t>царство.</a:t>
            </a:r>
            <a:endParaRPr lang="ru-RU" sz="32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</a:t>
            </a:r>
          </a:p>
          <a:p>
            <a:pPr marL="274320" lvl="8" indent="-274320"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ru-RU" sz="4000" b="1" dirty="0" smtClean="0"/>
              <a:t>Проведите экскурсию одной вещи,  употребив, где нужно,   «крылатое выражение».</a:t>
            </a:r>
          </a:p>
          <a:p>
            <a:pPr algn="ctr"/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575048" y="548680"/>
            <a:ext cx="856895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5400" b="1" cap="none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7.  Экскурсия в </a:t>
            </a:r>
            <a:r>
              <a:rPr lang="ru-RU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Музее  </a:t>
            </a:r>
            <a:r>
              <a:rPr lang="ru-RU" sz="5400" b="1" cap="none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вещей</a:t>
            </a: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b="1" dirty="0" smtClean="0"/>
              <a:t>       Задание для 1 команды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ru-RU" b="1" dirty="0" smtClean="0"/>
          </a:p>
          <a:p>
            <a:r>
              <a:rPr lang="ru-RU" sz="4000" b="1" dirty="0" smtClean="0"/>
              <a:t>Шляпа </a:t>
            </a:r>
            <a:r>
              <a:rPr lang="ru-RU" sz="4000" b="1" dirty="0"/>
              <a:t>и сандалии с </a:t>
            </a:r>
            <a:r>
              <a:rPr lang="ru-RU" sz="4000" b="1" dirty="0" smtClean="0"/>
              <a:t>крылышками.</a:t>
            </a:r>
          </a:p>
          <a:p>
            <a:r>
              <a:rPr lang="ru-RU" sz="4000" b="1" dirty="0" smtClean="0"/>
              <a:t>Яблоко.</a:t>
            </a:r>
          </a:p>
          <a:p>
            <a:r>
              <a:rPr lang="ru-RU" sz="4000" b="1" dirty="0" smtClean="0"/>
              <a:t>Зеркальце и ткань</a:t>
            </a:r>
            <a:r>
              <a:rPr lang="ru-RU" sz="3200" b="1" dirty="0" smtClean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Мамина работа\мама\germe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699792" y="908720"/>
            <a:ext cx="2756566" cy="4389437"/>
          </a:xfrm>
          <a:prstGeom prst="rect">
            <a:avLst/>
          </a:prstGeom>
          <a:noFill/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11560" y="530120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ru-RU" sz="5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Гермесу – богу почтового дела.</a:t>
            </a:r>
            <a:endParaRPr kumimoji="0" lang="ru-RU" sz="5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2241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6" name="Picture 2" descr="D:\Мамина работа\мама\кальниопа\4c6f426bf99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2736"/>
            <a:ext cx="3456385" cy="5472608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4572000" y="764704"/>
            <a:ext cx="4022256" cy="61863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44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К</a:t>
            </a:r>
          </a:p>
          <a:p>
            <a:pPr algn="ctr"/>
            <a:r>
              <a:rPr lang="ru-RU" sz="44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А</a:t>
            </a:r>
          </a:p>
          <a:p>
            <a:pPr algn="ctr"/>
            <a:r>
              <a:rPr lang="ru-RU" sz="44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Л</a:t>
            </a:r>
          </a:p>
          <a:p>
            <a:pPr algn="ctr"/>
            <a:r>
              <a:rPr lang="ru-RU" sz="44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Ь</a:t>
            </a:r>
          </a:p>
          <a:p>
            <a:pPr algn="ctr"/>
            <a:r>
              <a:rPr lang="ru-RU" sz="44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М</a:t>
            </a:r>
          </a:p>
          <a:p>
            <a:pPr algn="ctr"/>
            <a:r>
              <a:rPr lang="ru-RU" sz="44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И</a:t>
            </a:r>
          </a:p>
          <a:p>
            <a:pPr algn="ctr"/>
            <a:r>
              <a:rPr lang="ru-RU" sz="44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О</a:t>
            </a:r>
          </a:p>
          <a:p>
            <a:pPr algn="ctr"/>
            <a:r>
              <a:rPr lang="ru-RU" sz="44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П</a:t>
            </a:r>
          </a:p>
          <a:p>
            <a:pPr algn="ctr"/>
            <a:r>
              <a:rPr lang="ru-RU" sz="44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А</a:t>
            </a:r>
            <a:endParaRPr lang="ru-RU" sz="4400" b="1" cap="none" spc="0" dirty="0">
              <a:ln w="11430"/>
              <a:solidFill>
                <a:schemeClr val="accent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79512" y="260648"/>
            <a:ext cx="87835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4000" b="1" cap="none" spc="0" dirty="0" smtClean="0">
                <a:ln w="11430"/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Богиня эпической поэзии и науки</a:t>
            </a:r>
            <a:endParaRPr lang="ru-RU" sz="4000" b="1" cap="none" spc="0" dirty="0">
              <a:ln w="11430"/>
              <a:solidFill>
                <a:schemeClr val="accent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Мамина работа\мама\erida (1)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987824" y="764704"/>
            <a:ext cx="2609850" cy="2486025"/>
          </a:xfrm>
          <a:prstGeom prst="rect">
            <a:avLst/>
          </a:prstGeom>
          <a:noFill/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395536" y="3573016"/>
            <a:ext cx="8229600" cy="2578298"/>
          </a:xfrm>
        </p:spPr>
        <p:txBody>
          <a:bodyPr>
            <a:normAutofit/>
          </a:bodyPr>
          <a:lstStyle/>
          <a:p>
            <a:r>
              <a:rPr lang="ru-RU" sz="3100" b="1" dirty="0" smtClean="0">
                <a:solidFill>
                  <a:schemeClr val="accent1"/>
                </a:solidFill>
              </a:rPr>
              <a:t>«Яблоко раздора» – было брошено богиней ссоры и раздора, Эридой. Она его бросила, поссорив Геру, Афину и Афродиту, со словами: «Прекраснейшей»,  начав Троянскую войну.</a:t>
            </a:r>
            <a:r>
              <a:rPr lang="ru-RU" dirty="0" smtClean="0">
                <a:solidFill>
                  <a:schemeClr val="accent1"/>
                </a:solidFill>
              </a:rPr>
              <a:t/>
            </a:r>
            <a:br>
              <a:rPr lang="ru-RU" dirty="0" smtClean="0">
                <a:solidFill>
                  <a:schemeClr val="accent1"/>
                </a:solidFill>
              </a:rPr>
            </a:br>
            <a:endParaRPr lang="ru-RU" sz="4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Мамина работа\мама\d52442947c7d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32656"/>
            <a:ext cx="2819989" cy="4968552"/>
          </a:xfrm>
          <a:prstGeom prst="rect">
            <a:avLst/>
          </a:prstGeom>
          <a:noFill/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51520" y="5373216"/>
            <a:ext cx="8157592" cy="1268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b="1" dirty="0" smtClean="0">
                <a:solidFill>
                  <a:schemeClr val="accent1"/>
                </a:solidFill>
              </a:rPr>
              <a:t>Афродите- богине красоты и любви</a:t>
            </a:r>
            <a:endParaRPr lang="ru-RU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Задание для 2 команды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12777"/>
            <a:ext cx="8229600" cy="4525963"/>
          </a:xfrm>
        </p:spPr>
        <p:txBody>
          <a:bodyPr/>
          <a:lstStyle/>
          <a:p>
            <a:pPr>
              <a:buNone/>
            </a:pPr>
            <a:endParaRPr lang="ru-RU" b="1" dirty="0" smtClean="0"/>
          </a:p>
          <a:p>
            <a:r>
              <a:rPr lang="ru-RU" sz="4800" b="1" dirty="0" smtClean="0"/>
              <a:t>Клубок ниток и меч.</a:t>
            </a:r>
          </a:p>
          <a:p>
            <a:r>
              <a:rPr lang="en-US" sz="4800" b="1" dirty="0" smtClean="0"/>
              <a:t>M</a:t>
            </a:r>
            <a:r>
              <a:rPr lang="ru-RU" sz="4800" b="1" dirty="0" err="1" smtClean="0"/>
              <a:t>олот</a:t>
            </a:r>
            <a:r>
              <a:rPr lang="ru-RU" sz="4800" b="1" dirty="0" smtClean="0"/>
              <a:t> и наковальня.</a:t>
            </a:r>
          </a:p>
          <a:p>
            <a:r>
              <a:rPr lang="ru-RU" sz="4800" b="1" dirty="0" smtClean="0"/>
              <a:t>Маска и сандалии</a:t>
            </a:r>
          </a:p>
          <a:p>
            <a:endParaRPr lang="ru-RU" sz="2800" b="1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 descr="D:\Мамина работа\мама\Изображение 019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908720"/>
            <a:ext cx="6048672" cy="4394695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467544" y="5661248"/>
            <a:ext cx="784887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2400" b="1" cap="none" spc="50" dirty="0" smtClean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«Нить Ариадны»- Ариадна дала </a:t>
            </a:r>
            <a:r>
              <a:rPr lang="ru-RU" sz="2400" b="1" cap="none" spc="50" dirty="0" err="1" smtClean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Тессею</a:t>
            </a:r>
            <a:r>
              <a:rPr lang="ru-RU" sz="2400" b="1" cap="none" spc="50" dirty="0" smtClean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клубок ниток, чтобы вывести путников из пещеры.</a:t>
            </a:r>
            <a:endParaRPr lang="ru-RU" sz="2400" b="1" cap="none" spc="50" dirty="0">
              <a:ln w="11430"/>
              <a:solidFill>
                <a:schemeClr val="accent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D:\Мамина работа\мама\0013-012-Gefest-bog-ognja-i-kuznechnogo-dela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620688"/>
            <a:ext cx="3816424" cy="5373216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899592" y="6093296"/>
            <a:ext cx="65267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3200" b="1" cap="none" spc="50" dirty="0" smtClean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Гефест – бог кузнечного дела.</a:t>
            </a:r>
            <a:endParaRPr lang="ru-RU" sz="3200" b="1" cap="none" spc="50" dirty="0">
              <a:ln w="11430"/>
              <a:solidFill>
                <a:schemeClr val="accent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764704"/>
            <a:ext cx="8517632" cy="1080120"/>
          </a:xfrm>
        </p:spPr>
        <p:txBody>
          <a:bodyPr>
            <a:noAutofit/>
          </a:bodyPr>
          <a:lstStyle/>
          <a:p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pic>
        <p:nvPicPr>
          <p:cNvPr id="4101" name="Picture 5" descr="D:\Мамина работа\мама\Изображение 01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67544" y="764704"/>
            <a:ext cx="7668281" cy="4391833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395536" y="5445224"/>
            <a:ext cx="835900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2400" b="1" cap="none" spc="50" dirty="0" smtClean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Актерам в театре надевали маски, а  чтобы они казались выше надевали на ноги сандалии на толстой подошве</a:t>
            </a:r>
            <a:endParaRPr lang="ru-RU" sz="2400" b="1" cap="none" spc="50" dirty="0">
              <a:ln w="11430"/>
              <a:solidFill>
                <a:schemeClr val="accent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438912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b="1" dirty="0" smtClean="0"/>
              <a:t>  </a:t>
            </a:r>
          </a:p>
          <a:p>
            <a:pPr>
              <a:buNone/>
            </a:pPr>
            <a:r>
              <a:rPr lang="ru-RU" sz="3200" dirty="0" smtClean="0"/>
              <a:t>С</a:t>
            </a:r>
            <a:r>
              <a:rPr lang="ru-RU" sz="3200" b="1" dirty="0" smtClean="0"/>
              <a:t>овершите воображаемое путешествие</a:t>
            </a:r>
          </a:p>
          <a:p>
            <a:pPr>
              <a:buNone/>
            </a:pPr>
            <a:r>
              <a:rPr lang="ru-RU" sz="3200" b="1" dirty="0" smtClean="0"/>
              <a:t>(по рисункам) в прошлое Древней Греции.</a:t>
            </a:r>
          </a:p>
          <a:p>
            <a:pPr>
              <a:buNone/>
            </a:pPr>
            <a:r>
              <a:rPr lang="ru-RU" sz="3200" b="1" dirty="0" smtClean="0"/>
              <a:t>Определите:</a:t>
            </a:r>
          </a:p>
          <a:p>
            <a:pPr>
              <a:buNone/>
            </a:pPr>
            <a:r>
              <a:rPr lang="ru-RU" sz="3200" b="1" dirty="0" smtClean="0"/>
              <a:t>-- Где вы побывали?</a:t>
            </a:r>
          </a:p>
          <a:p>
            <a:pPr>
              <a:buNone/>
            </a:pPr>
            <a:r>
              <a:rPr lang="ru-RU" sz="3200" b="1" dirty="0" smtClean="0"/>
              <a:t>-- Что увидели?</a:t>
            </a:r>
          </a:p>
          <a:p>
            <a:pPr>
              <a:buNone/>
            </a:pPr>
            <a:r>
              <a:rPr lang="ru-RU" sz="3200" b="1" dirty="0" smtClean="0"/>
              <a:t>-- С кем встретились?  </a:t>
            </a:r>
          </a:p>
          <a:p>
            <a:pPr>
              <a:buNone/>
            </a:pPr>
            <a:r>
              <a:rPr lang="ru-RU" b="1" dirty="0" smtClean="0"/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89629" y="332656"/>
            <a:ext cx="865437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54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8. Воображаемое  </a:t>
            </a:r>
            <a:r>
              <a:rPr lang="ru-RU" sz="5400" b="1" cap="none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путешествие. </a:t>
            </a: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296144"/>
          </a:xfrm>
        </p:spPr>
        <p:txBody>
          <a:bodyPr/>
          <a:lstStyle/>
          <a:p>
            <a:pPr algn="just"/>
            <a:r>
              <a:rPr lang="ru-RU" b="1" dirty="0" smtClean="0"/>
              <a:t>    Задание для 1 команды</a:t>
            </a:r>
            <a:endParaRPr lang="ru-RU" b="1" dirty="0"/>
          </a:p>
        </p:txBody>
      </p:sp>
      <p:pic>
        <p:nvPicPr>
          <p:cNvPr id="7170" name="Picture 2" descr="D:\Мамина работа\мама\Изображение 01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187624" y="1844824"/>
            <a:ext cx="6768752" cy="459018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936104"/>
          </a:xfrm>
        </p:spPr>
        <p:txBody>
          <a:bodyPr/>
          <a:lstStyle/>
          <a:p>
            <a:pPr algn="ctr"/>
            <a:r>
              <a:rPr lang="ru-RU" b="1" dirty="0" smtClean="0"/>
              <a:t>Задание 2 команде.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 smtClean="0"/>
              <a:t>            </a:t>
            </a:r>
            <a:endParaRPr lang="ru-RU" dirty="0"/>
          </a:p>
          <a:p>
            <a:endParaRPr lang="ru-RU" dirty="0"/>
          </a:p>
        </p:txBody>
      </p:sp>
      <p:pic>
        <p:nvPicPr>
          <p:cNvPr id="6" name="Picture 2" descr="D:\Мамина работа\мама\Изображение 0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00808"/>
            <a:ext cx="6624736" cy="461547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36104"/>
          </a:xfrm>
        </p:spPr>
        <p:txBody>
          <a:bodyPr/>
          <a:lstStyle/>
          <a:p>
            <a:r>
              <a:rPr lang="en-US" b="1" dirty="0" smtClean="0"/>
              <a:t>    </a:t>
            </a:r>
            <a:r>
              <a:rPr lang="ru-RU" b="1" dirty="0" smtClean="0"/>
              <a:t>Подведение итогов урока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Выставление оценок. </a:t>
            </a:r>
          </a:p>
          <a:p>
            <a:r>
              <a:rPr lang="ru-RU" b="1" dirty="0" smtClean="0">
                <a:solidFill>
                  <a:schemeClr val="accent1"/>
                </a:solidFill>
              </a:rPr>
              <a:t>Вручение олимпийских медалей по номинациям:</a:t>
            </a:r>
          </a:p>
          <a:p>
            <a:pPr>
              <a:buNone/>
            </a:pPr>
            <a:r>
              <a:rPr lang="ru-RU" b="1" dirty="0" smtClean="0">
                <a:solidFill>
                  <a:srgbClr val="FF0000"/>
                </a:solidFill>
              </a:rPr>
              <a:t> «Самый умный», </a:t>
            </a:r>
          </a:p>
          <a:p>
            <a:pPr>
              <a:buNone/>
            </a:pPr>
            <a:r>
              <a:rPr lang="ru-RU" b="1" dirty="0" smtClean="0">
                <a:solidFill>
                  <a:srgbClr val="FF0000"/>
                </a:solidFill>
              </a:rPr>
              <a:t> «Самый культурный», </a:t>
            </a:r>
          </a:p>
          <a:p>
            <a:pPr>
              <a:buNone/>
            </a:pPr>
            <a:r>
              <a:rPr lang="ru-RU" b="1" dirty="0" smtClean="0">
                <a:solidFill>
                  <a:srgbClr val="FF0000"/>
                </a:solidFill>
              </a:rPr>
              <a:t> «Самый эрудированный»,</a:t>
            </a:r>
          </a:p>
          <a:p>
            <a:pPr>
              <a:buNone/>
            </a:pPr>
            <a:r>
              <a:rPr lang="ru-RU" b="1" dirty="0" smtClean="0">
                <a:solidFill>
                  <a:srgbClr val="FF0000"/>
                </a:solidFill>
              </a:rPr>
              <a:t> «Знаток мифов», </a:t>
            </a:r>
          </a:p>
          <a:p>
            <a:pPr>
              <a:buNone/>
            </a:pPr>
            <a:r>
              <a:rPr lang="ru-RU" b="1" dirty="0" smtClean="0">
                <a:solidFill>
                  <a:srgbClr val="FF0000"/>
                </a:solidFill>
              </a:rPr>
              <a:t> «Самый сообразительный»,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b="1" dirty="0" smtClean="0">
                <a:solidFill>
                  <a:srgbClr val="FF0000"/>
                </a:solidFill>
              </a:rPr>
              <a:t> «Знаток исторических фактов».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9219" name="Picture 3" descr="D:\Мамина работа\мама\og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2996952"/>
            <a:ext cx="2736304" cy="295232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/>
              <a:t>Вопросы для 2 команды</a:t>
            </a:r>
            <a:endParaRPr lang="ru-RU" sz="4000" b="1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935480"/>
            <a:ext cx="8507288" cy="438912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Составить </a:t>
            </a:r>
            <a:r>
              <a:rPr lang="en-US" sz="3200" dirty="0" smtClean="0"/>
              <a:t> </a:t>
            </a:r>
            <a:r>
              <a:rPr lang="ru-RU" sz="3200" dirty="0" err="1" smtClean="0"/>
              <a:t>секвейн</a:t>
            </a:r>
            <a:r>
              <a:rPr lang="ru-RU" sz="3200" dirty="0" smtClean="0"/>
              <a:t> со словом:  </a:t>
            </a:r>
            <a:r>
              <a:rPr lang="ru-RU" sz="3200" b="1" dirty="0" smtClean="0"/>
              <a:t>Греция.</a:t>
            </a:r>
          </a:p>
          <a:p>
            <a:r>
              <a:rPr lang="ru-RU" sz="3200" dirty="0" smtClean="0"/>
              <a:t>Например:</a:t>
            </a:r>
          </a:p>
          <a:p>
            <a:pPr>
              <a:buNone/>
            </a:pPr>
            <a:r>
              <a:rPr lang="ru-RU" sz="3200" i="1" dirty="0"/>
              <a:t> </a:t>
            </a:r>
            <a:r>
              <a:rPr lang="ru-RU" sz="3200" b="1" i="1" dirty="0" smtClean="0"/>
              <a:t>Греция</a:t>
            </a:r>
          </a:p>
          <a:p>
            <a:pPr>
              <a:buNone/>
            </a:pPr>
            <a:r>
              <a:rPr lang="ru-RU" sz="3200" b="1" i="1" dirty="0" smtClean="0"/>
              <a:t>Чудесная</a:t>
            </a:r>
            <a:r>
              <a:rPr lang="ru-RU" sz="3200" b="1" i="1" dirty="0"/>
              <a:t>, культурная, </a:t>
            </a:r>
            <a:r>
              <a:rPr lang="ru-RU" sz="3200" b="1" i="1" dirty="0" smtClean="0"/>
              <a:t>могущественная</a:t>
            </a:r>
            <a:r>
              <a:rPr lang="ru-RU" sz="3200" b="1" i="1" dirty="0"/>
              <a:t>, </a:t>
            </a:r>
            <a:endParaRPr lang="ru-RU" sz="3200" b="1" dirty="0"/>
          </a:p>
          <a:p>
            <a:pPr>
              <a:buNone/>
            </a:pPr>
            <a:r>
              <a:rPr lang="ru-RU" sz="3200" b="1" i="1" dirty="0" smtClean="0"/>
              <a:t>Живет</a:t>
            </a:r>
            <a:r>
              <a:rPr lang="ru-RU" sz="3200" b="1" i="1" dirty="0"/>
              <a:t>, </a:t>
            </a:r>
            <a:r>
              <a:rPr lang="ru-RU" sz="3200" b="1" i="1" dirty="0" smtClean="0"/>
              <a:t> воюет, развивается,</a:t>
            </a:r>
          </a:p>
          <a:p>
            <a:pPr>
              <a:buNone/>
            </a:pPr>
            <a:r>
              <a:rPr lang="ru-RU" sz="3200" b="1" i="1" dirty="0" smtClean="0"/>
              <a:t>                                                            процветает</a:t>
            </a:r>
            <a:endParaRPr lang="ru-RU" sz="3200" b="1" dirty="0"/>
          </a:p>
          <a:p>
            <a:pPr>
              <a:buNone/>
            </a:pPr>
            <a:r>
              <a:rPr lang="ru-RU" sz="3200" b="1" i="1" dirty="0" smtClean="0"/>
              <a:t>Античная страна</a:t>
            </a:r>
            <a:r>
              <a:rPr lang="ru-RU" sz="2800" i="1" dirty="0" smtClean="0"/>
              <a:t>.</a:t>
            </a:r>
            <a:endParaRPr lang="ru-RU" sz="28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01" name="Picture 5" descr="D:\Мамина работа\мама\343px-Thalia_Pio-Clementino_Inv295 (1)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08720"/>
            <a:ext cx="3672408" cy="576064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7380312" y="1556792"/>
            <a:ext cx="643125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Т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Л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И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Я</a:t>
            </a:r>
            <a:endParaRPr lang="ru-RU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55576" y="0"/>
            <a:ext cx="59036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5400" b="1" cap="none" spc="50" dirty="0" smtClean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Богиня комедии</a:t>
            </a:r>
            <a:endParaRPr lang="ru-RU" sz="5400" b="1" cap="none" spc="50" dirty="0">
              <a:ln w="11430"/>
              <a:solidFill>
                <a:schemeClr val="accent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3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3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3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3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3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124745"/>
            <a:ext cx="8229600" cy="5544616"/>
          </a:xfrm>
        </p:spPr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9" name="Picture 4" descr="D:\Мамина работа\мама\мельпомена\DSC_24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96752"/>
            <a:ext cx="3528392" cy="5499992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1259632" y="188640"/>
            <a:ext cx="60719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5400" b="1" cap="none" spc="50" dirty="0" smtClean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Богиня трагедии</a:t>
            </a:r>
            <a:endParaRPr lang="ru-RU" sz="5400" b="1" cap="none" spc="50" dirty="0">
              <a:ln w="11430"/>
              <a:solidFill>
                <a:schemeClr val="accent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668344" y="260648"/>
            <a:ext cx="508981" cy="61863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ru-RU" sz="36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ru-RU" sz="36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М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Е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Л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Ь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П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О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М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Е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Н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50" normalizeH="0" baseline="0" noProof="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А</a:t>
            </a:r>
            <a:endParaRPr lang="ru-RU" sz="3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Мамина работа\мама\terpsihor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10" y="1628801"/>
            <a:ext cx="3600399" cy="5112568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0" y="0"/>
            <a:ext cx="924467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kumimoji="0" lang="ru-RU" sz="5400" b="1" i="0" u="none" strike="noStrike" kern="1200" cap="none" spc="50" normalizeH="0" baseline="0" noProof="0" dirty="0" smtClean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Богиня танцев и хорового пения</a:t>
            </a:r>
            <a:endParaRPr lang="ru-RU" sz="5400" b="1" cap="none" spc="50" dirty="0">
              <a:ln w="11430"/>
              <a:solidFill>
                <a:schemeClr val="accent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732240" y="980728"/>
            <a:ext cx="619080" cy="56323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</a:t>
            </a:r>
            <a:br>
              <a:rPr lang="ru-RU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Е</a:t>
            </a:r>
            <a:br>
              <a:rPr lang="ru-RU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</a:t>
            </a:r>
            <a:br>
              <a:rPr lang="ru-RU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С</a:t>
            </a:r>
            <a:br>
              <a:rPr lang="ru-RU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</a:t>
            </a:r>
            <a:br>
              <a:rPr lang="ru-RU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Х</a:t>
            </a:r>
            <a:br>
              <a:rPr lang="ru-RU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</a:t>
            </a:r>
            <a:br>
              <a:rPr lang="ru-RU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</a:t>
            </a:r>
            <a:br>
              <a:rPr lang="ru-RU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А</a:t>
            </a:r>
            <a:endParaRPr lang="ru-RU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2237</TotalTime>
  <Words>1372</Words>
  <Application>Microsoft Office PowerPoint</Application>
  <PresentationFormat>Экран (4:3)</PresentationFormat>
  <Paragraphs>293</Paragraphs>
  <Slides>60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1" baseType="lpstr">
      <vt:lpstr>Поток</vt:lpstr>
      <vt:lpstr>  Повторительно – обобщающий урок по истории. 5 класс</vt:lpstr>
      <vt:lpstr> Вопросы для 1 команды</vt:lpstr>
      <vt:lpstr>   </vt:lpstr>
      <vt:lpstr>Слайд 4</vt:lpstr>
      <vt:lpstr>    </vt:lpstr>
      <vt:lpstr>Вопросы для 2 команды</vt:lpstr>
      <vt:lpstr>Слайд 7</vt:lpstr>
      <vt:lpstr>Слайд 8</vt:lpstr>
      <vt:lpstr>Слайд 9</vt:lpstr>
      <vt:lpstr>  </vt:lpstr>
      <vt:lpstr> Вопросы  для 1 команды</vt:lpstr>
      <vt:lpstr>   </vt:lpstr>
      <vt:lpstr>Слайд 13</vt:lpstr>
      <vt:lpstr>Слайд 14</vt:lpstr>
      <vt:lpstr>Слайд 15</vt:lpstr>
      <vt:lpstr>Автор скульптуры «Дискобол»? </vt:lpstr>
      <vt:lpstr>Слайд 17</vt:lpstr>
      <vt:lpstr>Слайд 18</vt:lpstr>
      <vt:lpstr>Слайд 19</vt:lpstr>
      <vt:lpstr> Вопросы для 2 команды</vt:lpstr>
      <vt:lpstr>Возвышенная и укреплённая часть Афин, верхний город?</vt:lpstr>
      <vt:lpstr>Слайд 22</vt:lpstr>
      <vt:lpstr>Слайд 23</vt:lpstr>
      <vt:lpstr>Слайд 24</vt:lpstr>
      <vt:lpstr>     Деятель Афин, которого    избирали 15 раз стратегом?</vt:lpstr>
      <vt:lpstr>Слайд 26</vt:lpstr>
      <vt:lpstr>Власть народа  в Древней Греции?</vt:lpstr>
      <vt:lpstr>        </vt:lpstr>
      <vt:lpstr> 3. История на карте и в рисунке.</vt:lpstr>
      <vt:lpstr>Задание для 1 команды</vt:lpstr>
      <vt:lpstr>Задание  для 2 команды</vt:lpstr>
      <vt:lpstr>Слайд 32</vt:lpstr>
      <vt:lpstr>Слайд 33</vt:lpstr>
      <vt:lpstr>Ответ 1 команды</vt:lpstr>
      <vt:lpstr>Слайд 35</vt:lpstr>
      <vt:lpstr>Ответ 2 команды</vt:lpstr>
      <vt:lpstr>Слайд 37</vt:lpstr>
      <vt:lpstr>Задание для 1 команды</vt:lpstr>
      <vt:lpstr>Слайд 39</vt:lpstr>
      <vt:lpstr>Задание для 2 команды</vt:lpstr>
      <vt:lpstr>Слайд 41</vt:lpstr>
      <vt:lpstr>Слайд 42</vt:lpstr>
      <vt:lpstr>Задание для 1 команды</vt:lpstr>
      <vt:lpstr>Ответ 1 команды</vt:lpstr>
      <vt:lpstr>Задание для 2 команды</vt:lpstr>
      <vt:lpstr>Ответ 2 команды</vt:lpstr>
      <vt:lpstr>Слайд 47</vt:lpstr>
      <vt:lpstr>       Задание для 1 команды</vt:lpstr>
      <vt:lpstr>Слайд 49</vt:lpstr>
      <vt:lpstr>«Яблоко раздора» – было брошено богиней ссоры и раздора, Эридой. Она его бросила, поссорив Геру, Афину и Афродиту, со словами: «Прекраснейшей»,  начав Троянскую войну. </vt:lpstr>
      <vt:lpstr>     Афродите- богине красоты и любви</vt:lpstr>
      <vt:lpstr>Задание для 2 команды</vt:lpstr>
      <vt:lpstr>Слайд 53</vt:lpstr>
      <vt:lpstr>Слайд 54</vt:lpstr>
      <vt:lpstr>                 </vt:lpstr>
      <vt:lpstr>Слайд 56</vt:lpstr>
      <vt:lpstr>    Задание для 1 команды</vt:lpstr>
      <vt:lpstr>Задание 2 команде.</vt:lpstr>
      <vt:lpstr>    Подведение итогов урока</vt:lpstr>
      <vt:lpstr>Слайд 60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DOM</dc:creator>
  <cp:lastModifiedBy>Александр</cp:lastModifiedBy>
  <cp:revision>292</cp:revision>
  <dcterms:created xsi:type="dcterms:W3CDTF">2011-11-10T12:41:36Z</dcterms:created>
  <dcterms:modified xsi:type="dcterms:W3CDTF">2013-02-12T14:42:30Z</dcterms:modified>
</cp:coreProperties>
</file>