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60" r:id="rId6"/>
    <p:sldId id="278" r:id="rId7"/>
    <p:sldId id="279" r:id="rId8"/>
    <p:sldId id="281" r:id="rId9"/>
    <p:sldId id="262" r:id="rId10"/>
    <p:sldId id="265" r:id="rId11"/>
    <p:sldId id="264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8" d="100"/>
          <a:sy n="78" d="100"/>
        </p:scale>
        <p:origin x="-1332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D465A-3B59-41F2-BB74-829DC5769999}" type="datetimeFigureOut">
              <a:rPr lang="ru-RU" smtClean="0"/>
              <a:pPr/>
              <a:t>27.09.2019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70D0-B26C-4759-A1ED-9B4B14AE73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D465A-3B59-41F2-BB74-829DC5769999}" type="datetimeFigureOut">
              <a:rPr lang="ru-RU" smtClean="0"/>
              <a:pPr/>
              <a:t>27.09.2019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70D0-B26C-4759-A1ED-9B4B14AE73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D465A-3B59-41F2-BB74-829DC5769999}" type="datetimeFigureOut">
              <a:rPr lang="ru-RU" smtClean="0"/>
              <a:pPr/>
              <a:t>27.09.2019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70D0-B26C-4759-A1ED-9B4B14AE73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D465A-3B59-41F2-BB74-829DC5769999}" type="datetimeFigureOut">
              <a:rPr lang="ru-RU" smtClean="0"/>
              <a:pPr/>
              <a:t>27.09.2019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70D0-B26C-4759-A1ED-9B4B14AE73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D465A-3B59-41F2-BB74-829DC5769999}" type="datetimeFigureOut">
              <a:rPr lang="ru-RU" smtClean="0"/>
              <a:pPr/>
              <a:t>27.09.2019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70D0-B26C-4759-A1ED-9B4B14AE73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D465A-3B59-41F2-BB74-829DC5769999}" type="datetimeFigureOut">
              <a:rPr lang="ru-RU" smtClean="0"/>
              <a:pPr/>
              <a:t>27.09.2019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70D0-B26C-4759-A1ED-9B4B14AE73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D465A-3B59-41F2-BB74-829DC5769999}" type="datetimeFigureOut">
              <a:rPr lang="ru-RU" smtClean="0"/>
              <a:pPr/>
              <a:t>27.09.2019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70D0-B26C-4759-A1ED-9B4B14AE73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D465A-3B59-41F2-BB74-829DC5769999}" type="datetimeFigureOut">
              <a:rPr lang="ru-RU" smtClean="0"/>
              <a:pPr/>
              <a:t>27.09.2019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70D0-B26C-4759-A1ED-9B4B14AE73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D465A-3B59-41F2-BB74-829DC5769999}" type="datetimeFigureOut">
              <a:rPr lang="ru-RU" smtClean="0"/>
              <a:pPr/>
              <a:t>27.09.2019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70D0-B26C-4759-A1ED-9B4B14AE73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D465A-3B59-41F2-BB74-829DC5769999}" type="datetimeFigureOut">
              <a:rPr lang="ru-RU" smtClean="0"/>
              <a:pPr/>
              <a:t>27.09.2019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70D0-B26C-4759-A1ED-9B4B14AE73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D465A-3B59-41F2-BB74-829DC5769999}" type="datetimeFigureOut">
              <a:rPr lang="ru-RU" smtClean="0"/>
              <a:pPr/>
              <a:t>27.09.2019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D70D0-B26C-4759-A1ED-9B4B14AE730A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D465A-3B59-41F2-BB74-829DC5769999}" type="datetimeFigureOut">
              <a:rPr lang="ru-RU" smtClean="0"/>
              <a:pPr/>
              <a:t>27.09.2019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D70D0-B26C-4759-A1ED-9B4B14AE730A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685800" y="1"/>
            <a:ext cx="7772400" cy="1500173"/>
          </a:xfrm>
        </p:spPr>
        <p:txBody>
          <a:bodyPr>
            <a:normAutofit/>
          </a:bodyPr>
          <a:lstStyle/>
          <a:p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ПРИЛОЖЕНИЕ 2</a:t>
            </a:r>
            <a: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40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Родительское собрание </a:t>
            </a:r>
            <a:endParaRPr lang="ru-RU" sz="40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1371600" y="1285860"/>
            <a:ext cx="6415110" cy="114300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sz="4000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«Роль семьи</a:t>
            </a:r>
          </a:p>
          <a:p>
            <a:pPr>
              <a:lnSpc>
                <a:spcPct val="90000"/>
              </a:lnSpc>
            </a:pPr>
            <a:r>
              <a:rPr lang="ru-RU" sz="4000" b="1" dirty="0" smtClean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 в воспитании ребенка»</a:t>
            </a:r>
            <a:endParaRPr lang="ru-RU" sz="4000" dirty="0">
              <a:solidFill>
                <a:srgbClr val="CC33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Рисунок 5" descr="sm_full.aspx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2428868"/>
            <a:ext cx="5715040" cy="419100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7" name="Прямоугольник 6"/>
          <p:cNvSpPr/>
          <p:nvPr/>
        </p:nvSpPr>
        <p:spPr>
          <a:xfrm>
            <a:off x="5500694" y="3105835"/>
            <a:ext cx="3143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0"/>
            <a:ext cx="7472386" cy="1142984"/>
          </a:xfrm>
        </p:spPr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Правила для родителей </a:t>
            </a:r>
            <a:endParaRPr lang="ru-RU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14422"/>
            <a:ext cx="8929718" cy="5357850"/>
          </a:xfrm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Правило </a:t>
            </a:r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признание </a:t>
            </a:r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личности ребенка и его неприкосновенности. </a:t>
            </a:r>
            <a:endParaRPr lang="ru-RU" sz="24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Правило </a:t>
            </a:r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формирование </a:t>
            </a:r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адекватной самооценки. </a:t>
            </a:r>
            <a:endParaRPr lang="ru-RU" sz="24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Правило </a:t>
            </a:r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ru-RU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приобщение ребенка </a:t>
            </a:r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 реальным делам семьи. </a:t>
            </a:r>
            <a:endParaRPr lang="ru-RU" sz="24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Правило </a:t>
            </a:r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развивать </a:t>
            </a:r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силу воли ребенка. </a:t>
            </a:r>
            <a:endParaRPr lang="ru-RU" sz="24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Правило </a:t>
            </a:r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учить </a:t>
            </a:r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планировать. </a:t>
            </a:r>
          </a:p>
          <a:p>
            <a:r>
              <a:rPr lang="ru-RU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Правило </a:t>
            </a:r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т</a:t>
            </a:r>
            <a:r>
              <a:rPr lang="ru-RU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ребовать </a:t>
            </a:r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выполнение домашних обязанностей, поручений</a:t>
            </a:r>
            <a:r>
              <a:rPr lang="ru-RU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Правило </a:t>
            </a:r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научить </a:t>
            </a:r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общаться с другими детьми, людьми. </a:t>
            </a:r>
            <a:endParaRPr lang="ru-RU" sz="24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Правило </a:t>
            </a:r>
            <a:r>
              <a:rPr lang="ru-RU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ru-RU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4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формировать </a:t>
            </a:r>
            <a:r>
              <a:rPr lang="ru-RU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нравственные качества: доброту, порядочность, сочувствие, взаимопомощь, ответственность. </a:t>
            </a:r>
            <a:endParaRPr lang="ru-RU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8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8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sz="3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  <a:p>
            <a:endParaRPr lang="ru-RU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pic>
        <p:nvPicPr>
          <p:cNvPr id="4" name="Рисунок 3" descr="1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20" y="214290"/>
            <a:ext cx="1571636" cy="2067942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43240" y="785794"/>
            <a:ext cx="5643602" cy="1285884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Любите и цените свою Семью!</a:t>
            </a:r>
            <a:b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2786058"/>
            <a:ext cx="7929618" cy="3311517"/>
          </a:xfrm>
        </p:spPr>
        <p:txBody>
          <a:bodyPr/>
          <a:lstStyle/>
          <a:p>
            <a:pPr algn="ctr">
              <a:buNone/>
            </a:pPr>
            <a:r>
              <a:rPr lang="ru-RU" sz="4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А.С.Макаренко писал: </a:t>
            </a:r>
          </a:p>
          <a:p>
            <a:pPr algn="ctr">
              <a:buNone/>
            </a:pPr>
            <a:r>
              <a:rPr lang="ru-RU" sz="4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«Хотите, чтобы были хорошие дети</a:t>
            </a:r>
            <a:r>
              <a:rPr lang="en-US" sz="4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4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- будьте счастливы».</a:t>
            </a:r>
            <a:r>
              <a:rPr lang="ru-RU" sz="4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ru-RU" dirty="0"/>
          </a:p>
        </p:txBody>
      </p:sp>
      <p:pic>
        <p:nvPicPr>
          <p:cNvPr id="8" name="Рисунок 7" descr="3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85728"/>
            <a:ext cx="2478238" cy="22145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186766" cy="1000132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Семья - традиционно главный институт воспитания.</a:t>
            </a:r>
            <a:endParaRPr lang="ru-RU" sz="36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357298"/>
            <a:ext cx="7572428" cy="2928958"/>
          </a:xfrm>
        </p:spPr>
        <p:txBody>
          <a:bodyPr>
            <a:normAutofit lnSpcReduction="10000"/>
          </a:bodyPr>
          <a:lstStyle/>
          <a:p>
            <a:pPr marL="0" lvl="0" indent="0" algn="just" fontAlgn="base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 семейном кругу мы с вами растем</a:t>
            </a:r>
            <a:endParaRPr lang="ru-RU" sz="18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Основа основ – родительский дом.</a:t>
            </a:r>
            <a:endParaRPr lang="ru-RU" sz="18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 семейном кругу все корни твои,</a:t>
            </a:r>
            <a:endParaRPr lang="ru-RU" sz="18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И в жизнь ты выходишь из этой семьи.</a:t>
            </a:r>
            <a:endParaRPr lang="ru-RU" sz="18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 семейном кругу мы жизнь создаем,</a:t>
            </a:r>
            <a:endParaRPr lang="ru-RU" sz="18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Основа основ –родительский дом.</a:t>
            </a:r>
            <a:endParaRPr lang="ru-RU" sz="44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pic>
        <p:nvPicPr>
          <p:cNvPr id="8" name="Picture 2" descr="C:\Users\user\Pictures\obereg_semyi400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4501">
            <a:off x="5807175" y="3672451"/>
            <a:ext cx="3212121" cy="2965035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92867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ru-RU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ТАКТИКА ВОСПИТАНИЯ</a:t>
            </a:r>
            <a:endParaRPr lang="ru-RU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4595018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 smtClean="0"/>
              <a:t>   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142844" y="2000240"/>
            <a:ext cx="2000264" cy="313932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Диктат -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проявление инициативы одними членами семьи</a:t>
            </a:r>
          </a:p>
          <a:p>
            <a:pPr algn="ctr"/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( в основном взрослыми) и подавлении желаний и инициативы других.</a:t>
            </a:r>
            <a:endParaRPr lang="ru-RU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2285984" y="2000240"/>
            <a:ext cx="1928826" cy="3970318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Опека в семье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- родители всячески пытаются оградить своего ребёнка от разных трудностей, проблем и пытаются удовлетворить все его потребности.</a:t>
            </a:r>
          </a:p>
          <a:p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6500826" y="2071678"/>
            <a:ext cx="2500330" cy="230832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«Невмешательство» 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- родители не вникают в проблемы ребёнка, предоставляя ему возможность самому решать свои проблемы.</a:t>
            </a:r>
          </a:p>
          <a:p>
            <a:endParaRPr lang="ru-RU" dirty="0"/>
          </a:p>
        </p:txBody>
      </p:sp>
      <p:cxnSp>
        <p:nvCxnSpPr>
          <p:cNvPr id="13" name="Пряма зі стрілкою 12"/>
          <p:cNvCxnSpPr/>
          <p:nvPr/>
        </p:nvCxnSpPr>
        <p:spPr>
          <a:xfrm rot="5400000">
            <a:off x="1000100" y="1000108"/>
            <a:ext cx="1071570" cy="64294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Пряма зі стрілкою 14"/>
          <p:cNvCxnSpPr/>
          <p:nvPr/>
        </p:nvCxnSpPr>
        <p:spPr>
          <a:xfrm rot="5400000">
            <a:off x="2894001" y="1392223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Пряма зі стрілкою 16"/>
          <p:cNvCxnSpPr/>
          <p:nvPr/>
        </p:nvCxnSpPr>
        <p:spPr>
          <a:xfrm rot="16200000" flipH="1">
            <a:off x="6965173" y="1178703"/>
            <a:ext cx="1143008" cy="50006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57686" y="2071678"/>
            <a:ext cx="2071702" cy="2031325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b="1" i="1" dirty="0" smtClean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Сотрудничество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 - предполагает совместную деятельность, </a:t>
            </a:r>
            <a:r>
              <a:rPr lang="ru-RU" b="1" i="1" dirty="0" err="1" smtClean="0">
                <a:latin typeface="Times New Roman" pitchFamily="18" charset="0"/>
                <a:cs typeface="Times New Roman" pitchFamily="18" charset="0"/>
              </a:rPr>
              <a:t>времяпровожде-ние</a:t>
            </a:r>
            <a:r>
              <a:rPr lang="ru-RU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dirty="0"/>
          </a:p>
        </p:txBody>
      </p:sp>
      <p:cxnSp>
        <p:nvCxnSpPr>
          <p:cNvPr id="22" name="Пряма зі стрілкою 21"/>
          <p:cNvCxnSpPr/>
          <p:nvPr/>
        </p:nvCxnSpPr>
        <p:spPr>
          <a:xfrm rot="5400000">
            <a:off x="4822827" y="1392223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5"/>
          <p:cNvCxnSpPr>
            <a:cxnSpLocks noChangeShapeType="1"/>
            <a:endCxn id="10" idx="1"/>
          </p:cNvCxnSpPr>
          <p:nvPr/>
        </p:nvCxnSpPr>
        <p:spPr bwMode="auto">
          <a:xfrm>
            <a:off x="1714480" y="3500438"/>
            <a:ext cx="2357454" cy="107157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Прямая соединительная линия 13"/>
          <p:cNvCxnSpPr>
            <a:cxnSpLocks noChangeShapeType="1"/>
            <a:endCxn id="9" idx="1"/>
          </p:cNvCxnSpPr>
          <p:nvPr/>
        </p:nvCxnSpPr>
        <p:spPr bwMode="auto">
          <a:xfrm>
            <a:off x="1714480" y="3500438"/>
            <a:ext cx="2357454" cy="714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Прямая соединительная линия 9"/>
          <p:cNvCxnSpPr>
            <a:cxnSpLocks noChangeShapeType="1"/>
            <a:endCxn id="8" idx="1"/>
          </p:cNvCxnSpPr>
          <p:nvPr/>
        </p:nvCxnSpPr>
        <p:spPr bwMode="auto">
          <a:xfrm flipV="1">
            <a:off x="1643042" y="2643182"/>
            <a:ext cx="2357454" cy="8572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2" name="Прямая соединительная линия 9"/>
          <p:cNvCxnSpPr>
            <a:cxnSpLocks noChangeShapeType="1"/>
            <a:endCxn id="7" idx="1"/>
          </p:cNvCxnSpPr>
          <p:nvPr/>
        </p:nvCxnSpPr>
        <p:spPr bwMode="auto">
          <a:xfrm flipV="1">
            <a:off x="1643042" y="1714488"/>
            <a:ext cx="2286016" cy="178595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4290"/>
            <a:ext cx="8229600" cy="1000132"/>
          </a:xfrm>
        </p:spPr>
        <p:txBody>
          <a:bodyPr>
            <a:normAutofit/>
          </a:bodyPr>
          <a:lstStyle/>
          <a:p>
            <a:r>
              <a:rPr lang="ru-RU" sz="48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Семейные ценности</a:t>
            </a:r>
            <a:endParaRPr lang="ru-RU" sz="4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endParaRPr lang="ru-RU" dirty="0" smtClean="0"/>
          </a:p>
          <a:p>
            <a:pPr lvl="0">
              <a:buNone/>
            </a:pPr>
            <a:endParaRPr lang="ru-RU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071538" y="1785926"/>
            <a:ext cx="642941" cy="3785652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4000" b="1" dirty="0">
                <a:latin typeface="Times New Roman" pitchFamily="18" charset="0"/>
                <a:cs typeface="Times New Roman" pitchFamily="18" charset="0"/>
              </a:rPr>
              <a:t>В</a:t>
            </a:r>
          </a:p>
          <a:p>
            <a:pPr>
              <a:defRPr/>
            </a:pPr>
            <a:r>
              <a:rPr lang="ru-RU" sz="4000" b="1" dirty="0">
                <a:latin typeface="Times New Roman" pitchFamily="18" charset="0"/>
                <a:cs typeface="Times New Roman" pitchFamily="18" charset="0"/>
              </a:rPr>
              <a:t>ЗАИМО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3929058" y="1357298"/>
            <a:ext cx="3786214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выручка</a:t>
            </a:r>
            <a:endParaRPr lang="ru-RU" sz="4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4000496" y="2285992"/>
            <a:ext cx="3786214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ru-RU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онимание </a:t>
            </a:r>
            <a:endParaRPr lang="ru-RU" sz="4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071934" y="3214686"/>
            <a:ext cx="3786214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уважение</a:t>
            </a:r>
            <a:endParaRPr lang="ru-RU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071934" y="4214818"/>
            <a:ext cx="3786214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любовь</a:t>
            </a:r>
            <a:endParaRPr lang="ru-RU" sz="4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43372" y="5286388"/>
            <a:ext cx="3786214" cy="714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согласие</a:t>
            </a:r>
            <a:endParaRPr lang="ru-RU" sz="4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7" name="Прямая соединительная линия 17"/>
          <p:cNvCxnSpPr>
            <a:cxnSpLocks noChangeShapeType="1"/>
            <a:endCxn id="11" idx="1"/>
          </p:cNvCxnSpPr>
          <p:nvPr/>
        </p:nvCxnSpPr>
        <p:spPr bwMode="auto">
          <a:xfrm>
            <a:off x="1714480" y="3500438"/>
            <a:ext cx="2428892" cy="214314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43890" cy="796908"/>
          </a:xfrm>
        </p:spPr>
        <p:txBody>
          <a:bodyPr/>
          <a:lstStyle/>
          <a:p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Общение в семье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71547"/>
            <a:ext cx="8229600" cy="4429156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Общение в семье представляет собой отношение членов семьи друг к другу и их </a:t>
            </a:r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взаимодействие;</a:t>
            </a:r>
          </a:p>
          <a:p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обмен </a:t>
            </a:r>
            <a:r>
              <a:rPr lang="ru-RU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информацией между ними, их духовный </a:t>
            </a:r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контакт; </a:t>
            </a:r>
          </a:p>
          <a:p>
            <a:r>
              <a:rPr lang="ru-RU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с</a:t>
            </a:r>
            <a:r>
              <a:rPr lang="ru-RU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пектр </a:t>
            </a:r>
            <a:r>
              <a:rPr lang="ru-RU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общения в семье может быть очень разнообразным. Помимо бесед о работе, домашнем хозяйстве, жизни друзей и знакомых оно включает в себя обсуждение вопросов, связанных с воспитанием детей, искусством, политикой и т.д.</a:t>
            </a:r>
          </a:p>
          <a:p>
            <a:endParaRPr lang="ru-RU" dirty="0"/>
          </a:p>
        </p:txBody>
      </p:sp>
      <p:pic>
        <p:nvPicPr>
          <p:cNvPr id="4" name="Рисунок 3" descr="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50" y="5072074"/>
            <a:ext cx="2143125" cy="142875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5" name="Рисунок 4" descr="33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5357826"/>
            <a:ext cx="2071702" cy="1285885"/>
          </a:xfrm>
          <a:prstGeom prst="rect">
            <a:avLst/>
          </a:prstGeom>
          <a:effectLst>
            <a:softEdge rad="63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СТИЛИ </a:t>
            </a:r>
            <a:br>
              <a:rPr lang="ru-RU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sz="40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СЕМЕЙНОГО ВОСПИТАНИЯ</a:t>
            </a:r>
            <a:endParaRPr lang="ru-RU" sz="40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329642" cy="45259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endParaRPr lang="ru-RU" sz="4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1. Демократический – «согласие»; </a:t>
            </a:r>
          </a:p>
          <a:p>
            <a:pPr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2. Авторитарный – «подавление»;</a:t>
            </a:r>
          </a:p>
          <a:p>
            <a:pPr>
              <a:buNone/>
            </a:pPr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3. Либеральный - ребёнок предоставлен сам себе.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571480"/>
            <a:ext cx="8329642" cy="555468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i="1" dirty="0" smtClean="0"/>
              <a:t>    </a:t>
            </a:r>
          </a:p>
          <a:p>
            <a:pPr>
              <a:buNone/>
            </a:pPr>
            <a:endParaRPr lang="ru-RU" sz="4800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6400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6400" b="1" i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«Всё самое хорошее, что связывает меня с окружающим миром, связано с моей семьёй».</a:t>
            </a:r>
          </a:p>
          <a:p>
            <a:pPr>
              <a:buNone/>
            </a:pPr>
            <a:r>
              <a:rPr lang="ru-RU" sz="64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</a:t>
            </a:r>
          </a:p>
          <a:p>
            <a:pPr>
              <a:buNone/>
            </a:pPr>
            <a:r>
              <a:rPr lang="ru-RU" sz="57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ru-RU" sz="5700" b="1" dirty="0" smtClean="0">
                <a:solidFill>
                  <a:schemeClr val="accent5">
                    <a:lumMod val="50000"/>
                  </a:schemeClr>
                </a:solidFill>
              </a:rPr>
              <a:t>В.  Гумбольдт</a:t>
            </a:r>
            <a:endParaRPr lang="ru-RU" sz="5700" b="1" dirty="0" smtClean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5700" dirty="0" smtClean="0">
                <a:latin typeface="Times New Roman" pitchFamily="18" charset="0"/>
                <a:cs typeface="Times New Roman" pitchFamily="18" charset="0"/>
              </a:rPr>
              <a:t>                      </a:t>
            </a:r>
            <a:endParaRPr lang="ru-RU" sz="57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746" name="AutoShape 2" descr="&amp;Kcy;&amp;acy;&amp;rcy;&amp;tcy;&amp;icy;&amp;ncy;&amp;kcy;&amp;icy; &amp;pcy;&amp;ocy; &amp;zcy;&amp;acy;&amp;pcy;&amp;rcy;&amp;ocy;&amp;scy;&amp;ucy; &amp;vcy;. &amp;gcy;&amp;ucy;&amp;mcy;&amp;bcy;&amp;ocy;&amp;lcy;&amp;softcy;&amp;dcy;&amp;tcy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1747" name="Picture 3" descr="D:\Ногти\inde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20" y="196851"/>
            <a:ext cx="1428760" cy="22715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86766" cy="939784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Памятка!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   </a:t>
            </a:r>
            <a: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«Как общаться с ребенком»</a:t>
            </a:r>
            <a:br>
              <a:rPr lang="ru-RU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endParaRPr lang="ru-RU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4911741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Всегда принимайте активное участие в жизни семьи.</a:t>
            </a:r>
          </a:p>
          <a:p>
            <a:pPr lvl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Находите время, чтобы поговорить с ребенком.</a:t>
            </a:r>
          </a:p>
          <a:p>
            <a:pPr lvl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Интересуйтесь проблемами ребенка, вникайте во все его трудности.</a:t>
            </a:r>
          </a:p>
          <a:p>
            <a:pPr lvl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Помогайте развивать способности и таланты.</a:t>
            </a:r>
          </a:p>
          <a:p>
            <a:pPr lvl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Не оказывайте на ребенка нажима. Помогая ему тем самым самостоятельно принимать решения.</a:t>
            </a:r>
          </a:p>
          <a:p>
            <a:pPr lvl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Имейте представление о различных этапах жизни ребенка.</a:t>
            </a:r>
          </a:p>
          <a:p>
            <a:pPr lvl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Уважайте право ребенка на собственное мнение.</a:t>
            </a:r>
          </a:p>
          <a:p>
            <a:pPr lvl="0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Относитесь к ребенку как к равноправному члену семьи, у которого пока просто мало жизненного опыта.</a:t>
            </a:r>
          </a:p>
          <a:p>
            <a:pPr>
              <a:buNone/>
            </a:pP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Формула</a:t>
            </a:r>
            <a:b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истиной родительской любви</a:t>
            </a:r>
            <a:endParaRPr lang="ru-RU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ru-RU" sz="36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«Люблю не потому </a:t>
            </a:r>
            <a:r>
              <a:rPr lang="ru-RU" sz="36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что ты хороший» </a:t>
            </a:r>
            <a:r>
              <a:rPr lang="ru-RU" sz="36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ctr">
              <a:buNone/>
            </a:pPr>
            <a:r>
              <a:rPr lang="ru-RU" sz="36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sz="36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 «люблю потому </a:t>
            </a:r>
            <a:r>
              <a:rPr lang="ru-RU" sz="3600" b="1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, что </a:t>
            </a:r>
            <a:r>
              <a:rPr lang="ru-RU" sz="3600" b="1" dirty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ты есть».</a:t>
            </a:r>
          </a:p>
        </p:txBody>
      </p:sp>
      <p:pic>
        <p:nvPicPr>
          <p:cNvPr id="4" name="Рисунок 3" descr="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12236">
            <a:off x="539535" y="3237573"/>
            <a:ext cx="3646511" cy="3130893"/>
          </a:xfrm>
          <a:prstGeom prst="rect">
            <a:avLst/>
          </a:prstGeom>
          <a:effectLst>
            <a:softEdge rad="127000"/>
          </a:effectLst>
        </p:spPr>
      </p:pic>
      <p:pic>
        <p:nvPicPr>
          <p:cNvPr id="6" name="Рисунок 5" descr="47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65631">
            <a:off x="5205867" y="3113460"/>
            <a:ext cx="3129675" cy="3346167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449</Words>
  <Application>Microsoft Office PowerPoint</Application>
  <PresentationFormat>Экран (4:3)</PresentationFormat>
  <Paragraphs>71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ПРИЛОЖЕНИЕ 2 Родительское собрание </vt:lpstr>
      <vt:lpstr>Семья - традиционно главный институт воспитания.</vt:lpstr>
      <vt:lpstr>ТАКТИКА ВОСПИТАНИЯ</vt:lpstr>
      <vt:lpstr>Семейные ценности</vt:lpstr>
      <vt:lpstr>Общение в семье </vt:lpstr>
      <vt:lpstr>СТИЛИ  СЕМЕЙНОГО ВОСПИТАНИЯ</vt:lpstr>
      <vt:lpstr>Презентация PowerPoint</vt:lpstr>
      <vt:lpstr>Памятка!    «Как общаться с ребенком» </vt:lpstr>
      <vt:lpstr>Формула  истиной родительской любви</vt:lpstr>
      <vt:lpstr>Правила для родителей </vt:lpstr>
      <vt:lpstr>    Любите и цените свою Семью!    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Родительское собрание </dc:title>
  <dc:creator>V</dc:creator>
  <cp:lastModifiedBy>Александр</cp:lastModifiedBy>
  <cp:revision>43</cp:revision>
  <dcterms:created xsi:type="dcterms:W3CDTF">2013-01-26T19:55:29Z</dcterms:created>
  <dcterms:modified xsi:type="dcterms:W3CDTF">2019-09-27T08:50:01Z</dcterms:modified>
</cp:coreProperties>
</file>