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70" r:id="rId6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veat Bold" panose="020B0604020202020204" charset="0"/>
      <p:regular r:id="rId11"/>
    </p:embeddedFont>
    <p:embeddedFont>
      <p:font typeface="Gagalin" panose="020B0604020202020204" charset="0"/>
      <p:regular r:id="rId12"/>
    </p:embeddedFont>
    <p:embeddedFont>
      <p:font typeface="Quicksan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8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dedejuni2002@gmail.com" TargetMode="External"/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12" Type="http://schemas.openxmlformats.org/officeDocument/2006/relationships/hyperlink" Target="mailto:agusyusup69@gmail.com" TargetMode="External"/><Relationship Id="rId17" Type="http://schemas.openxmlformats.org/officeDocument/2006/relationships/hyperlink" Target="mailto:alifiwafani@gmail.com" TargetMode="External"/><Relationship Id="rId2" Type="http://schemas.openxmlformats.org/officeDocument/2006/relationships/image" Target="../media/image31.png"/><Relationship Id="rId16" Type="http://schemas.openxmlformats.org/officeDocument/2006/relationships/hyperlink" Target="mailto:kd.sekarayu12345@gmail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svg"/><Relationship Id="rId5" Type="http://schemas.openxmlformats.org/officeDocument/2006/relationships/image" Target="../media/image34.svg"/><Relationship Id="rId15" Type="http://schemas.openxmlformats.org/officeDocument/2006/relationships/hyperlink" Target="mailto:taracnty26@gmail.com" TargetMode="External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svg"/><Relationship Id="rId14" Type="http://schemas.openxmlformats.org/officeDocument/2006/relationships/hyperlink" Target="mailto:vithakav4@gmail.com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2.svg"/><Relationship Id="rId7" Type="http://schemas.openxmlformats.org/officeDocument/2006/relationships/image" Target="../media/image46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48.svg"/><Relationship Id="rId5" Type="http://schemas.openxmlformats.org/officeDocument/2006/relationships/image" Target="../media/image44.svg"/><Relationship Id="rId10" Type="http://schemas.openxmlformats.org/officeDocument/2006/relationships/image" Target="../media/image47.png"/><Relationship Id="rId4" Type="http://schemas.openxmlformats.org/officeDocument/2006/relationships/image" Target="../media/image43.png"/><Relationship Id="rId9" Type="http://schemas.openxmlformats.org/officeDocument/2006/relationships/image" Target="../media/image3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6.svg"/><Relationship Id="rId3" Type="http://schemas.openxmlformats.org/officeDocument/2006/relationships/image" Target="../media/image50.svg"/><Relationship Id="rId7" Type="http://schemas.openxmlformats.org/officeDocument/2006/relationships/image" Target="../media/image54.svg"/><Relationship Id="rId12" Type="http://schemas.openxmlformats.org/officeDocument/2006/relationships/image" Target="../media/image5.png"/><Relationship Id="rId17" Type="http://schemas.openxmlformats.org/officeDocument/2006/relationships/image" Target="../media/image12.svg"/><Relationship Id="rId2" Type="http://schemas.openxmlformats.org/officeDocument/2006/relationships/image" Target="../media/image49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6.svg"/><Relationship Id="rId5" Type="http://schemas.openxmlformats.org/officeDocument/2006/relationships/image" Target="../media/image52.svg"/><Relationship Id="rId15" Type="http://schemas.openxmlformats.org/officeDocument/2006/relationships/image" Target="../media/image58.svg"/><Relationship Id="rId10" Type="http://schemas.openxmlformats.org/officeDocument/2006/relationships/image" Target="../media/image55.png"/><Relationship Id="rId4" Type="http://schemas.openxmlformats.org/officeDocument/2006/relationships/image" Target="../media/image51.png"/><Relationship Id="rId9" Type="http://schemas.openxmlformats.org/officeDocument/2006/relationships/image" Target="../media/image16.svg"/><Relationship Id="rId1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5C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9430336">
            <a:off x="13993196" y="6551588"/>
            <a:ext cx="4742725" cy="5411824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553269" y="377726"/>
            <a:ext cx="13405526" cy="9531548"/>
            <a:chOff x="0" y="-460773"/>
            <a:chExt cx="16681654" cy="10867897"/>
          </a:xfrm>
        </p:grpSpPr>
        <p:sp>
          <p:nvSpPr>
            <p:cNvPr id="4" name="TextBox 4"/>
            <p:cNvSpPr txBox="1"/>
            <p:nvPr/>
          </p:nvSpPr>
          <p:spPr>
            <a:xfrm>
              <a:off x="0" y="-460773"/>
              <a:ext cx="16681654" cy="48294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509"/>
                </a:lnSpc>
              </a:pPr>
              <a:r>
                <a:rPr lang="id-ID" sz="9600" spc="-230" dirty="0">
                  <a:solidFill>
                    <a:srgbClr val="FFFFFF"/>
                  </a:solidFill>
                  <a:latin typeface="Gagalin"/>
                </a:rPr>
                <a:t>SOFTWARE</a:t>
              </a:r>
            </a:p>
            <a:p>
              <a:pPr algn="ctr">
                <a:lnSpc>
                  <a:spcPts val="11509"/>
                </a:lnSpc>
              </a:pPr>
              <a:r>
                <a:rPr lang="id-ID" sz="9600" spc="-230" dirty="0">
                  <a:solidFill>
                    <a:srgbClr val="FFFFFF"/>
                  </a:solidFill>
                  <a:latin typeface="Gagalin"/>
                </a:rPr>
                <a:t>MANAGEMENT TOOLS</a:t>
              </a:r>
            </a:p>
            <a:p>
              <a:pPr algn="ctr">
                <a:lnSpc>
                  <a:spcPts val="11509"/>
                </a:lnSpc>
              </a:pPr>
              <a:r>
                <a:rPr lang="id-ID" sz="7200" spc="-230" dirty="0">
                  <a:solidFill>
                    <a:srgbClr val="FFC000"/>
                  </a:solidFill>
                  <a:latin typeface="Gagalin"/>
                </a:rPr>
                <a:t>Github &amp; jira</a:t>
              </a:r>
              <a:endParaRPr lang="en-US" sz="7200" spc="-230" dirty="0">
                <a:solidFill>
                  <a:srgbClr val="FFC000"/>
                </a:solidFill>
                <a:latin typeface="Gagalin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5085156"/>
              <a:ext cx="16681654" cy="53219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79"/>
                </a:lnSpc>
                <a:spcBef>
                  <a:spcPct val="0"/>
                </a:spcBef>
              </a:pPr>
              <a:r>
                <a:rPr lang="id-ID" sz="3199" spc="-63" dirty="0">
                  <a:solidFill>
                    <a:srgbClr val="FFFFFF"/>
                  </a:solidFill>
                  <a:latin typeface="Caveat Bold"/>
                </a:rPr>
                <a:t>Kelompok:</a:t>
              </a:r>
            </a:p>
            <a:p>
              <a:pPr algn="ctr">
                <a:lnSpc>
                  <a:spcPts val="4479"/>
                </a:lnSpc>
                <a:spcBef>
                  <a:spcPct val="0"/>
                </a:spcBef>
              </a:pPr>
              <a:r>
                <a:rPr lang="id-ID" sz="3200" spc="-63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Agus Yusuf Novianto			(42030043)</a:t>
              </a:r>
            </a:p>
            <a:p>
              <a:pPr algn="ctr">
                <a:lnSpc>
                  <a:spcPts val="4479"/>
                </a:lnSpc>
                <a:spcBef>
                  <a:spcPct val="0"/>
                </a:spcBef>
              </a:pPr>
              <a:r>
                <a:rPr lang="id-ID" sz="3200" spc="-63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Ni Kadek Sekar Ayu Natalia		(42030053)</a:t>
              </a:r>
            </a:p>
            <a:p>
              <a:pPr algn="ctr">
                <a:lnSpc>
                  <a:spcPts val="4479"/>
                </a:lnSpc>
                <a:spcBef>
                  <a:spcPct val="0"/>
                </a:spcBef>
              </a:pPr>
              <a:r>
                <a:rPr lang="id-ID" sz="3200" spc="-63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Kavita Kharisna Murthy		(42030060)</a:t>
              </a:r>
            </a:p>
            <a:p>
              <a:pPr algn="ctr">
                <a:lnSpc>
                  <a:spcPts val="4479"/>
                </a:lnSpc>
                <a:spcBef>
                  <a:spcPct val="0"/>
                </a:spcBef>
              </a:pPr>
              <a:r>
                <a:rPr lang="id-ID" sz="3200" spc="-63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Gst. Ayu Mas Tara Cinantya		(42030062)</a:t>
              </a:r>
            </a:p>
            <a:p>
              <a:pPr algn="ctr">
                <a:lnSpc>
                  <a:spcPts val="4479"/>
                </a:lnSpc>
                <a:spcBef>
                  <a:spcPct val="0"/>
                </a:spcBef>
              </a:pPr>
              <a:r>
                <a:rPr lang="id-ID" sz="3200" spc="-63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Dede Juniawan				(42030066)</a:t>
              </a:r>
            </a:p>
            <a:p>
              <a:pPr algn="ctr">
                <a:lnSpc>
                  <a:spcPts val="4479"/>
                </a:lnSpc>
                <a:spcBef>
                  <a:spcPct val="0"/>
                </a:spcBef>
              </a:pPr>
              <a:r>
                <a:rPr lang="id-ID" sz="3200" spc="-63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Salwa Alif Iwafani			(42030072)</a:t>
              </a:r>
              <a:endParaRPr lang="en-US" sz="3200" spc="-63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873560" y="-2258700"/>
            <a:ext cx="4106193" cy="380009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10800000">
            <a:off x="672205" y="7129787"/>
            <a:ext cx="2216174" cy="34953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flipH="1">
            <a:off x="-283640" y="6170265"/>
            <a:ext cx="2104205" cy="436721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10569397">
            <a:off x="13052269" y="-698434"/>
            <a:ext cx="6624580" cy="3083441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5237716" y="7289826"/>
            <a:ext cx="2021584" cy="215897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452447" y="8508965"/>
            <a:ext cx="1067368" cy="111606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13614841" y="747629"/>
            <a:ext cx="1398994" cy="562141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>
          <a:xfrm>
            <a:off x="13735254" y="7966370"/>
            <a:ext cx="820810" cy="805887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>
            <a:fillRect/>
          </a:stretch>
        </p:blipFill>
        <p:spPr>
          <a:xfrm>
            <a:off x="223476" y="-1119183"/>
            <a:ext cx="3525309" cy="39249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288349" y="2120681"/>
            <a:ext cx="8918198" cy="1162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id-ID" sz="9600" spc="-160" dirty="0">
                <a:solidFill>
                  <a:srgbClr val="2A2E30"/>
                </a:solidFill>
                <a:latin typeface="Gagalin"/>
              </a:rPr>
              <a:t>GITHUB</a:t>
            </a:r>
            <a:endParaRPr lang="en-US" sz="9600" spc="-160" dirty="0">
              <a:solidFill>
                <a:srgbClr val="2A2E30"/>
              </a:solidFill>
              <a:latin typeface="Gagalin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88348" y="3671817"/>
            <a:ext cx="11561251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id-ID" sz="3200" i="1" dirty="0"/>
              <a:t>	Platform Github</a:t>
            </a:r>
            <a:r>
              <a:rPr lang="id-ID" sz="3200" dirty="0"/>
              <a:t> merupakan layanan web host untuk kebutuhan pengembangan perangkat lunak di kalang </a:t>
            </a:r>
            <a:r>
              <a:rPr lang="id-ID" sz="3200" i="1" dirty="0"/>
              <a:t>back and development</a:t>
            </a:r>
            <a:r>
              <a:rPr lang="id-ID" sz="3200" dirty="0"/>
              <a:t> dengan sistem kendali </a:t>
            </a:r>
            <a:r>
              <a:rPr lang="id-ID" sz="3200" i="1" dirty="0"/>
              <a:t>Git version. Platform </a:t>
            </a:r>
            <a:r>
              <a:rPr lang="id-ID" sz="3200" dirty="0"/>
              <a:t>ini mampu memberikan akses kontrol dan kolaborasi antar tiap </a:t>
            </a:r>
            <a:r>
              <a:rPr lang="id-ID" sz="3200" i="1" dirty="0"/>
              <a:t>developer</a:t>
            </a:r>
            <a:r>
              <a:rPr lang="id-ID" sz="3200" dirty="0"/>
              <a:t> untuk dapat memanajemen tugas, perbaikan </a:t>
            </a:r>
            <a:r>
              <a:rPr lang="id-ID" sz="3200" i="1" dirty="0"/>
              <a:t>bug,</a:t>
            </a:r>
            <a:r>
              <a:rPr lang="id-ID" sz="3200" dirty="0"/>
              <a:t> dan pembuatan dokumentasi pada proyek.</a:t>
            </a:r>
            <a:endParaRPr lang="en-US" sz="3200" dirty="0"/>
          </a:p>
          <a:p>
            <a:pPr algn="just"/>
            <a:r>
              <a:rPr lang="id-ID" sz="3200" dirty="0"/>
              <a:t>	Github juga menawarkan paket repositori secara </a:t>
            </a:r>
            <a:r>
              <a:rPr lang="id-ID" sz="3200" i="1" dirty="0"/>
              <a:t>personal </a:t>
            </a:r>
            <a:r>
              <a:rPr lang="id-ID" sz="3200" dirty="0"/>
              <a:t>dan gratis pada penggunaan akun yang sama, selain itu juga tersedia paket </a:t>
            </a:r>
            <a:r>
              <a:rPr lang="id-ID" sz="3200" i="1" dirty="0"/>
              <a:t>open source </a:t>
            </a:r>
            <a:r>
              <a:rPr lang="id-ID" sz="3200" dirty="0"/>
              <a:t>untuk memudahkan pengguna dalam mengakses berbagai fitur dalam situs.</a:t>
            </a:r>
            <a:endParaRPr lang="en-US" sz="3200" dirty="0"/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428835" y="4187477"/>
            <a:ext cx="2541521" cy="5274856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2478610">
            <a:off x="-286574" y="2724175"/>
            <a:ext cx="3653489" cy="4168919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161217" y="1028700"/>
            <a:ext cx="1902939" cy="2016602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4751965" y="483719"/>
            <a:ext cx="2153299" cy="1992781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4503365" y="1028700"/>
            <a:ext cx="924706" cy="9668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779286" y="4452476"/>
            <a:ext cx="4499999" cy="480582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470713" y="3857984"/>
            <a:ext cx="6145223" cy="2257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id-ID" sz="8800" spc="-160" dirty="0">
                <a:solidFill>
                  <a:srgbClr val="2A2E30"/>
                </a:solidFill>
                <a:latin typeface="Gagalin"/>
              </a:rPr>
              <a:t>FUNGSI</a:t>
            </a:r>
          </a:p>
          <a:p>
            <a:pPr algn="ctr">
              <a:lnSpc>
                <a:spcPts val="8800"/>
              </a:lnSpc>
            </a:pPr>
            <a:r>
              <a:rPr lang="id-ID" sz="8800" spc="-160" dirty="0">
                <a:solidFill>
                  <a:srgbClr val="2A2E30"/>
                </a:solidFill>
                <a:latin typeface="Gagalin"/>
              </a:rPr>
              <a:t>GITHUB</a:t>
            </a:r>
            <a:endParaRPr lang="en-US" sz="8800" spc="-160" dirty="0">
              <a:solidFill>
                <a:srgbClr val="2A2E30"/>
              </a:solidFill>
              <a:latin typeface="Gagalin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017321" y="2387057"/>
            <a:ext cx="8036958" cy="67249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lvl="0" indent="-514350" algn="just">
              <a:buAutoNum type="arabicPeriod"/>
            </a:pPr>
            <a:r>
              <a:rPr lang="id-ID" sz="3600" dirty="0">
                <a:latin typeface="Quicksand" panose="020B0604020202020204" charset="0"/>
              </a:rPr>
              <a:t>Dapat digunakan untuk menyimpan repository</a:t>
            </a:r>
            <a:r>
              <a:rPr lang="id-ID" sz="3600" dirty="0"/>
              <a:t>.</a:t>
            </a:r>
          </a:p>
          <a:p>
            <a:pPr marL="514350" indent="-514350" algn="just">
              <a:buFontTx/>
              <a:buAutoNum type="arabicPeriod"/>
            </a:pPr>
            <a:r>
              <a:rPr lang="id-ID" sz="3600" spc="52" dirty="0">
                <a:solidFill>
                  <a:srgbClr val="2A2E30"/>
                </a:solidFill>
                <a:latin typeface="Quicksand"/>
              </a:rPr>
              <a:t>Menjadi wadah atau sebagai alat untuk berkolaborasi dan mengerjakan sebuah proyek.</a:t>
            </a:r>
          </a:p>
          <a:p>
            <a:pPr marL="514350" indent="-514350" algn="just">
              <a:buFontTx/>
              <a:buAutoNum type="arabicPeriod"/>
            </a:pPr>
            <a:r>
              <a:rPr lang="id-ID" sz="3600" spc="52" dirty="0">
                <a:solidFill>
                  <a:srgbClr val="2A2E30"/>
                </a:solidFill>
                <a:latin typeface="Quicksand"/>
              </a:rPr>
              <a:t>Memuat profil sehingga dapat mengikuti programmer lainnya di aplikasi ini.</a:t>
            </a:r>
          </a:p>
          <a:p>
            <a:pPr marL="514350" indent="-514350" algn="just">
              <a:buFontTx/>
              <a:buAutoNum type="arabicPeriod"/>
            </a:pPr>
            <a:r>
              <a:rPr lang="id-ID" sz="3600" spc="52" dirty="0">
                <a:solidFill>
                  <a:srgbClr val="2A2E30"/>
                </a:solidFill>
                <a:latin typeface="Quicksand"/>
              </a:rPr>
              <a:t>Dapat untuk mengawasi repository tertentu.</a:t>
            </a:r>
          </a:p>
          <a:p>
            <a:pPr marL="514350" indent="-514350">
              <a:buFontTx/>
              <a:buAutoNum type="arabicPeriod"/>
            </a:pPr>
            <a:endParaRPr lang="id-ID" sz="2800" spc="52" dirty="0">
              <a:solidFill>
                <a:srgbClr val="2A2E30"/>
              </a:solidFill>
              <a:latin typeface="Quicksand"/>
            </a:endParaRPr>
          </a:p>
          <a:p>
            <a:pPr marL="514350" indent="-514350">
              <a:buFontTx/>
              <a:buAutoNum type="arabicPeriod"/>
            </a:pPr>
            <a:endParaRPr lang="en-US" sz="2100" spc="52" dirty="0">
              <a:solidFill>
                <a:srgbClr val="2A2E30"/>
              </a:solidFill>
              <a:latin typeface="Quicksand"/>
            </a:endParaRPr>
          </a:p>
          <a:p>
            <a:pPr marL="514350" lvl="0" indent="-514350">
              <a:buAutoNum type="arabicPeriod"/>
            </a:pPr>
            <a:endParaRPr lang="en-US" sz="2800" dirty="0"/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933972" y="1049741"/>
            <a:ext cx="1062558" cy="1337316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3471222" y="-1537881"/>
            <a:ext cx="3525309" cy="3924939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6167613" y="8307658"/>
            <a:ext cx="1618741" cy="950642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933972" y="8504858"/>
            <a:ext cx="832041" cy="334329"/>
          </a:xfrm>
          <a:prstGeom prst="rect">
            <a:avLst/>
          </a:prstGeom>
        </p:spPr>
      </p:pic>
      <p:sp>
        <p:nvSpPr>
          <p:cNvPr id="15" name="TextBox 4">
            <a:extLst>
              <a:ext uri="{FF2B5EF4-FFF2-40B4-BE49-F238E27FC236}">
                <a16:creationId xmlns:a16="http://schemas.microsoft.com/office/drawing/2014/main" id="{71C9892A-C257-4008-97D1-D8AE82ED0EE5}"/>
              </a:ext>
            </a:extLst>
          </p:cNvPr>
          <p:cNvSpPr txBox="1"/>
          <p:nvPr/>
        </p:nvSpPr>
        <p:spPr>
          <a:xfrm>
            <a:off x="495301" y="7810500"/>
            <a:ext cx="9715499" cy="230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spcBef>
                <a:spcPct val="0"/>
              </a:spcBef>
            </a:pPr>
            <a:r>
              <a:rPr lang="id-ID" sz="2400" spc="-55" dirty="0">
                <a:solidFill>
                  <a:srgbClr val="193C36"/>
                </a:solidFill>
                <a:latin typeface="Caveat Bold"/>
              </a:rPr>
              <a:t>Github Account:</a:t>
            </a:r>
          </a:p>
          <a:p>
            <a:pPr lvl="0">
              <a:lnSpc>
                <a:spcPts val="2733"/>
              </a:lnSpc>
              <a:spcBef>
                <a:spcPct val="0"/>
              </a:spcBef>
            </a:pPr>
            <a:r>
              <a:rPr lang="en-US" spc="48" dirty="0">
                <a:solidFill>
                  <a:srgbClr val="193C36"/>
                </a:solidFill>
                <a:latin typeface="Quicksand"/>
              </a:rPr>
              <a:t>ZARASHIKI | </a:t>
            </a:r>
            <a:r>
              <a:rPr lang="en-US" spc="48" dirty="0">
                <a:solidFill>
                  <a:srgbClr val="193C36"/>
                </a:solidFill>
                <a:latin typeface="Quicksand"/>
                <a:hlinkClick r:id="rId12"/>
              </a:rPr>
              <a:t>agusyusup69@gmail.com</a:t>
            </a:r>
            <a:r>
              <a:rPr lang="id-ID" spc="48" dirty="0">
                <a:solidFill>
                  <a:srgbClr val="193C36"/>
                </a:solidFill>
                <a:latin typeface="Quicksand"/>
              </a:rPr>
              <a:t> </a:t>
            </a:r>
            <a:endParaRPr lang="en-US" spc="48" dirty="0">
              <a:solidFill>
                <a:srgbClr val="193C36"/>
              </a:solidFill>
              <a:latin typeface="Quicksand"/>
            </a:endParaRPr>
          </a:p>
          <a:p>
            <a:pPr lvl="0">
              <a:lnSpc>
                <a:spcPts val="2733"/>
              </a:lnSpc>
              <a:spcBef>
                <a:spcPct val="0"/>
              </a:spcBef>
            </a:pPr>
            <a:r>
              <a:rPr lang="en-US" spc="48" dirty="0">
                <a:solidFill>
                  <a:srgbClr val="193C36"/>
                </a:solidFill>
                <a:latin typeface="Quicksand"/>
              </a:rPr>
              <a:t>Djuni06 | </a:t>
            </a:r>
            <a:r>
              <a:rPr lang="en-US" spc="48" dirty="0">
                <a:solidFill>
                  <a:srgbClr val="193C36"/>
                </a:solidFill>
                <a:latin typeface="Quicksand"/>
                <a:hlinkClick r:id="rId13"/>
              </a:rPr>
              <a:t>www.dedejuni2002@gmail.com</a:t>
            </a:r>
            <a:r>
              <a:rPr lang="id-ID" spc="48" dirty="0">
                <a:solidFill>
                  <a:srgbClr val="193C36"/>
                </a:solidFill>
                <a:latin typeface="Quicksand"/>
              </a:rPr>
              <a:t> </a:t>
            </a:r>
            <a:endParaRPr lang="en-US" spc="48" dirty="0">
              <a:solidFill>
                <a:srgbClr val="193C36"/>
              </a:solidFill>
              <a:latin typeface="Quicksand"/>
            </a:endParaRPr>
          </a:p>
          <a:p>
            <a:pPr lvl="0">
              <a:lnSpc>
                <a:spcPts val="2733"/>
              </a:lnSpc>
              <a:spcBef>
                <a:spcPct val="0"/>
              </a:spcBef>
            </a:pPr>
            <a:r>
              <a:rPr lang="en-US" spc="48" dirty="0" err="1">
                <a:solidFill>
                  <a:srgbClr val="193C36"/>
                </a:solidFill>
                <a:latin typeface="Quicksand"/>
              </a:rPr>
              <a:t>KavitaKharisnaMurthy</a:t>
            </a:r>
            <a:r>
              <a:rPr lang="en-US" spc="48" dirty="0">
                <a:solidFill>
                  <a:srgbClr val="193C36"/>
                </a:solidFill>
                <a:latin typeface="Quicksand"/>
              </a:rPr>
              <a:t> | </a:t>
            </a:r>
            <a:r>
              <a:rPr lang="en-US" spc="48" dirty="0">
                <a:solidFill>
                  <a:srgbClr val="193C36"/>
                </a:solidFill>
                <a:latin typeface="Quicksand"/>
                <a:hlinkClick r:id="rId14"/>
              </a:rPr>
              <a:t>vithakav4@gmail.com</a:t>
            </a:r>
            <a:r>
              <a:rPr lang="id-ID" spc="48" dirty="0">
                <a:solidFill>
                  <a:srgbClr val="193C36"/>
                </a:solidFill>
                <a:latin typeface="Quicksand"/>
              </a:rPr>
              <a:t> </a:t>
            </a:r>
            <a:endParaRPr lang="en-US" spc="48" dirty="0">
              <a:solidFill>
                <a:srgbClr val="193C36"/>
              </a:solidFill>
              <a:latin typeface="Quicksand"/>
            </a:endParaRPr>
          </a:p>
          <a:p>
            <a:pPr lvl="0">
              <a:lnSpc>
                <a:spcPts val="2733"/>
              </a:lnSpc>
              <a:spcBef>
                <a:spcPct val="0"/>
              </a:spcBef>
            </a:pPr>
            <a:r>
              <a:rPr lang="en-US" spc="48" dirty="0" err="1">
                <a:solidFill>
                  <a:srgbClr val="193C36"/>
                </a:solidFill>
                <a:latin typeface="Quicksand"/>
              </a:rPr>
              <a:t>taracnnty</a:t>
            </a:r>
            <a:r>
              <a:rPr lang="en-US" spc="48" dirty="0">
                <a:solidFill>
                  <a:srgbClr val="193C36"/>
                </a:solidFill>
                <a:latin typeface="Quicksand"/>
              </a:rPr>
              <a:t> | </a:t>
            </a:r>
            <a:r>
              <a:rPr lang="en-US" spc="48" dirty="0">
                <a:solidFill>
                  <a:srgbClr val="193C36"/>
                </a:solidFill>
                <a:latin typeface="Quicksand"/>
                <a:hlinkClick r:id="rId15"/>
              </a:rPr>
              <a:t>taracnty26@gmail.com</a:t>
            </a:r>
            <a:r>
              <a:rPr lang="id-ID" spc="48" dirty="0">
                <a:solidFill>
                  <a:srgbClr val="193C36"/>
                </a:solidFill>
                <a:latin typeface="Quicksand"/>
              </a:rPr>
              <a:t> </a:t>
            </a:r>
            <a:r>
              <a:rPr lang="en-US" spc="48" dirty="0">
                <a:solidFill>
                  <a:srgbClr val="193C36"/>
                </a:solidFill>
                <a:latin typeface="Quicksand"/>
              </a:rPr>
              <a:t> </a:t>
            </a:r>
          </a:p>
          <a:p>
            <a:pPr lvl="0">
              <a:spcBef>
                <a:spcPct val="0"/>
              </a:spcBef>
            </a:pPr>
            <a:r>
              <a:rPr lang="id-ID" spc="-55" dirty="0">
                <a:solidFill>
                  <a:srgbClr val="193C36"/>
                </a:solidFill>
                <a:latin typeface="Quicksand" panose="020B0604020202020204" charset="0"/>
              </a:rPr>
              <a:t>Kd.sekar | </a:t>
            </a:r>
            <a:r>
              <a:rPr lang="id-ID" spc="-55" dirty="0">
                <a:solidFill>
                  <a:srgbClr val="193C36"/>
                </a:solidFill>
                <a:latin typeface="Quicksand" panose="020B0604020202020204" charset="0"/>
                <a:hlinkClick r:id="rId16"/>
              </a:rPr>
              <a:t>kd.sekarayu12345@gmail.com</a:t>
            </a:r>
            <a:r>
              <a:rPr lang="id-ID" spc="-55" dirty="0">
                <a:solidFill>
                  <a:srgbClr val="193C36"/>
                </a:solidFill>
                <a:latin typeface="Quicksand" panose="020B0604020202020204" charset="0"/>
              </a:rPr>
              <a:t> </a:t>
            </a:r>
          </a:p>
          <a:p>
            <a:pPr lvl="0">
              <a:spcBef>
                <a:spcPct val="0"/>
              </a:spcBef>
            </a:pPr>
            <a:r>
              <a:rPr lang="id-ID" spc="-55" dirty="0">
                <a:solidFill>
                  <a:srgbClr val="193C36"/>
                </a:solidFill>
                <a:latin typeface="Quicksand" panose="020B0604020202020204" charset="0"/>
              </a:rPr>
              <a:t>Salwa016 | </a:t>
            </a:r>
            <a:r>
              <a:rPr lang="id-ID" spc="-55" dirty="0">
                <a:solidFill>
                  <a:srgbClr val="193C36"/>
                </a:solidFill>
                <a:latin typeface="Quicksand" panose="020B0604020202020204" charset="0"/>
                <a:hlinkClick r:id="rId17"/>
              </a:rPr>
              <a:t>alifiwafani@gmail.com</a:t>
            </a:r>
            <a:r>
              <a:rPr lang="id-ID" spc="-55" dirty="0">
                <a:solidFill>
                  <a:srgbClr val="193C36"/>
                </a:solidFill>
                <a:latin typeface="Quicksand" panose="020B0604020202020204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27723" y="1915989"/>
            <a:ext cx="8835024" cy="1795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16"/>
              </a:lnSpc>
            </a:pPr>
            <a:r>
              <a:rPr lang="id-ID" sz="8000" spc="-127" dirty="0">
                <a:solidFill>
                  <a:srgbClr val="193C36"/>
                </a:solidFill>
                <a:latin typeface="Gagalin" panose="020B0604020202020204" charset="0"/>
              </a:rPr>
              <a:t>JIRA </a:t>
            </a:r>
          </a:p>
          <a:p>
            <a:pPr>
              <a:lnSpc>
                <a:spcPts val="7016"/>
              </a:lnSpc>
            </a:pPr>
            <a:r>
              <a:rPr lang="id-ID" sz="8000" spc="-127" dirty="0">
                <a:solidFill>
                  <a:srgbClr val="193C36"/>
                </a:solidFill>
                <a:latin typeface="Gagalin" panose="020B0604020202020204" charset="0"/>
              </a:rPr>
              <a:t>SOFTWARE</a:t>
            </a:r>
            <a:endParaRPr lang="en-US" sz="8000" spc="-127" dirty="0">
              <a:solidFill>
                <a:srgbClr val="193C36"/>
              </a:solidFill>
              <a:latin typeface="Gagalin" panose="020B0604020202020204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191000" y="4381500"/>
            <a:ext cx="13106400" cy="3139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id-ID" sz="3400" spc="-36" dirty="0">
                <a:solidFill>
                  <a:srgbClr val="193C36"/>
                </a:solidFill>
                <a:latin typeface="Quicksand" panose="020B0604020202020204" charset="0"/>
              </a:rPr>
              <a:t>JIRA adalah software yang dibuat khusus untuk manajemen atau organisasi kerja proyek yang melibatkan banyak orang.</a:t>
            </a:r>
          </a:p>
          <a:p>
            <a:pPr>
              <a:spcBef>
                <a:spcPct val="0"/>
              </a:spcBef>
            </a:pPr>
            <a:r>
              <a:rPr lang="id-ID" sz="3400" spc="-36" dirty="0">
                <a:solidFill>
                  <a:srgbClr val="193C36"/>
                </a:solidFill>
                <a:latin typeface="Quicksand" panose="020B0604020202020204" charset="0"/>
              </a:rPr>
              <a:t>Awalnya JIRA hanyalah aplikasi untuk mendeteksi bug atau masalah dalam suatu software. Dalam proses pengembangan, JIRA telah berubah menjadi aplikasi untuk mengatur berbagai macam keperluan khususnya pengembangan software</a:t>
            </a:r>
            <a:endParaRPr lang="en-US" sz="3400" spc="-36" dirty="0">
              <a:solidFill>
                <a:srgbClr val="193C36"/>
              </a:solidFill>
              <a:latin typeface="Quicksand" panose="020B0604020202020204" charset="0"/>
            </a:endParaRP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026548" y="-1290151"/>
            <a:ext cx="4376304" cy="4637701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3862535">
            <a:off x="11961158" y="354757"/>
            <a:ext cx="2594329" cy="2960334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9699052" y="1189167"/>
            <a:ext cx="874214" cy="914102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028700" y="7089167"/>
            <a:ext cx="2031097" cy="2169133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620382" y="5361708"/>
            <a:ext cx="1989232" cy="25562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5C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512954" y="7461706"/>
            <a:ext cx="3322930" cy="2716321"/>
            <a:chOff x="1074987" y="3544525"/>
            <a:chExt cx="5963400" cy="4874767"/>
          </a:xfrm>
        </p:grpSpPr>
        <p:sp>
          <p:nvSpPr>
            <p:cNvPr id="4" name="TextBox 4"/>
            <p:cNvSpPr txBox="1"/>
            <p:nvPr/>
          </p:nvSpPr>
          <p:spPr>
            <a:xfrm>
              <a:off x="1074987" y="3544525"/>
              <a:ext cx="5963400" cy="5220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u="sng" spc="-48">
                  <a:solidFill>
                    <a:srgbClr val="FFFFFF"/>
                  </a:solidFill>
                  <a:latin typeface="Caveat Bold"/>
                </a:rPr>
                <a:t>EMAIL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074987" y="4305490"/>
              <a:ext cx="5963400" cy="4637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  <a:spcBef>
                  <a:spcPct val="0"/>
                </a:spcBef>
              </a:pPr>
              <a:r>
                <a:rPr lang="en-US" sz="2100" spc="52" dirty="0">
                  <a:solidFill>
                    <a:srgbClr val="FFFFFF"/>
                  </a:solidFill>
                  <a:latin typeface="Quicksand"/>
                </a:rPr>
                <a:t>slidesgo@site.net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074987" y="5369557"/>
              <a:ext cx="5963400" cy="5220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u="sng" spc="-48" dirty="0">
                  <a:solidFill>
                    <a:srgbClr val="FFFFFF"/>
                  </a:solidFill>
                  <a:latin typeface="Caveat Bold"/>
                </a:rPr>
                <a:t>WEBSITE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074987" y="6130522"/>
              <a:ext cx="5963400" cy="4637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  <a:spcBef>
                  <a:spcPct val="0"/>
                </a:spcBef>
              </a:pPr>
              <a:r>
                <a:rPr lang="en-US" sz="2100" spc="52">
                  <a:solidFill>
                    <a:srgbClr val="FFFFFF"/>
                  </a:solidFill>
                  <a:latin typeface="Quicksand"/>
                </a:rPr>
                <a:t>www.slidesgo.net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74987" y="7194590"/>
              <a:ext cx="5963400" cy="5220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u="sng" spc="-48">
                  <a:solidFill>
                    <a:srgbClr val="FFFFFF"/>
                  </a:solidFill>
                  <a:latin typeface="Caveat Bold"/>
                </a:rPr>
                <a:t>PHONE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074987" y="7955554"/>
              <a:ext cx="5963400" cy="4637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  <a:spcBef>
                  <a:spcPct val="0"/>
                </a:spcBef>
              </a:pPr>
              <a:r>
                <a:rPr lang="en-US" sz="2100" spc="52">
                  <a:solidFill>
                    <a:srgbClr val="FFFFFF"/>
                  </a:solidFill>
                  <a:latin typeface="Quicksand"/>
                </a:rPr>
                <a:t>###-###-####</a:t>
              </a:r>
            </a:p>
          </p:txBody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640410" y="4186360"/>
            <a:ext cx="2443753" cy="507194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3708428" y="3266633"/>
            <a:ext cx="4041253" cy="449937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708428" y="6489814"/>
            <a:ext cx="1013991" cy="127619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6131866" y="1298670"/>
            <a:ext cx="1407342" cy="565495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-1724447" y="1298670"/>
            <a:ext cx="4896200" cy="453121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rot="-10800000">
            <a:off x="2671979" y="6719677"/>
            <a:ext cx="2568018" cy="405023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723653" y="3543300"/>
            <a:ext cx="3105336" cy="3990502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3427017" y="2008154"/>
            <a:ext cx="617578" cy="659549"/>
          </a:xfrm>
          <a:prstGeom prst="rect">
            <a:avLst/>
          </a:prstGeom>
        </p:spPr>
      </p:pic>
      <p:sp>
        <p:nvSpPr>
          <p:cNvPr id="18" name="TextBox 3">
            <a:extLst>
              <a:ext uri="{FF2B5EF4-FFF2-40B4-BE49-F238E27FC236}">
                <a16:creationId xmlns:a16="http://schemas.microsoft.com/office/drawing/2014/main" id="{CE7832AE-8ED5-42C6-93C4-CADCF21D44CB}"/>
              </a:ext>
            </a:extLst>
          </p:cNvPr>
          <p:cNvSpPr txBox="1"/>
          <p:nvPr/>
        </p:nvSpPr>
        <p:spPr>
          <a:xfrm>
            <a:off x="6103735" y="4166651"/>
            <a:ext cx="6085030" cy="1815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ctr">
              <a:lnSpc>
                <a:spcPts val="3899"/>
              </a:lnSpc>
              <a:spcBef>
                <a:spcPct val="0"/>
              </a:spcBef>
            </a:pPr>
            <a:r>
              <a:rPr lang="id-ID" sz="12000" spc="-55" dirty="0">
                <a:solidFill>
                  <a:srgbClr val="FFD034"/>
                </a:solidFill>
                <a:latin typeface="Caveat Bold"/>
              </a:rPr>
              <a:t>TERIMA </a:t>
            </a:r>
          </a:p>
          <a:p>
            <a:pPr lvl="0" algn="ctr">
              <a:lnSpc>
                <a:spcPts val="3899"/>
              </a:lnSpc>
              <a:spcBef>
                <a:spcPct val="0"/>
              </a:spcBef>
            </a:pPr>
            <a:endParaRPr lang="id-ID" sz="12000" spc="-55" dirty="0">
              <a:solidFill>
                <a:srgbClr val="FFD034"/>
              </a:solidFill>
              <a:latin typeface="Caveat Bold"/>
            </a:endParaRPr>
          </a:p>
          <a:p>
            <a:pPr lvl="0" algn="ctr">
              <a:lnSpc>
                <a:spcPts val="3899"/>
              </a:lnSpc>
              <a:spcBef>
                <a:spcPct val="0"/>
              </a:spcBef>
            </a:pPr>
            <a:r>
              <a:rPr lang="id-ID" sz="12000" spc="-55" dirty="0">
                <a:solidFill>
                  <a:srgbClr val="FFD034"/>
                </a:solidFill>
                <a:latin typeface="Caveat Bold"/>
              </a:rPr>
              <a:t>KASIH </a:t>
            </a:r>
            <a:endParaRPr lang="en-US" sz="12000" spc="-55" dirty="0">
              <a:solidFill>
                <a:srgbClr val="FFD034"/>
              </a:solidFill>
              <a:latin typeface="Caveat Bold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299</Words>
  <Application>Microsoft Office PowerPoint</Application>
  <PresentationFormat>Custom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Caveat Bold</vt:lpstr>
      <vt:lpstr>Times New Roman</vt:lpstr>
      <vt:lpstr>Gagalin</vt:lpstr>
      <vt:lpstr>Calibri</vt:lpstr>
      <vt:lpstr>Quicksand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marketing presentstion</dc:title>
  <dc:creator>User</dc:creator>
  <cp:lastModifiedBy>taracnty26@gmail.com</cp:lastModifiedBy>
  <cp:revision>6</cp:revision>
  <dcterms:created xsi:type="dcterms:W3CDTF">2006-08-16T00:00:00Z</dcterms:created>
  <dcterms:modified xsi:type="dcterms:W3CDTF">2021-12-09T14:36:33Z</dcterms:modified>
  <dc:identifier>DAEeLrkPkeo</dc:identifier>
</cp:coreProperties>
</file>