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4B4B4"/>
    <a:srgbClr val="7FFF7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5"/>
  </p:normalViewPr>
  <p:slideViewPr>
    <p:cSldViewPr snapToGrid="0" snapToObjects="1" showGuides="1">
      <p:cViewPr>
        <p:scale>
          <a:sx n="81" d="100"/>
          <a:sy n="81" d="100"/>
        </p:scale>
        <p:origin x="1120" y="288"/>
      </p:cViewPr>
      <p:guideLst>
        <p:guide pos="218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40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22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107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9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4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4202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79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E622-7403-B24D-A819-5620D6D6B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124465"/>
            <a:ext cx="8361229" cy="4584357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Mashable Article Popularity</a:t>
            </a:r>
          </a:p>
        </p:txBody>
      </p:sp>
    </p:spTree>
    <p:extLst>
      <p:ext uri="{BB962C8B-B14F-4D97-AF65-F5344CB8AC3E}">
        <p14:creationId xmlns:p14="http://schemas.microsoft.com/office/powerpoint/2010/main" val="291301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40210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D9A5A3-A575-AA45-AF1F-97960CEF1375}"/>
              </a:ext>
            </a:extLst>
          </p:cNvPr>
          <p:cNvSpPr/>
          <p:nvPr/>
        </p:nvSpPr>
        <p:spPr>
          <a:xfrm>
            <a:off x="0" y="0"/>
            <a:ext cx="59512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A0CF3-0571-944B-8B72-DB1D24AB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51220" cy="589788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The Big Question</a:t>
            </a:r>
            <a:endParaRPr lang="en-US" sz="5400" i="1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BD950-0E28-ED4C-AEE1-5A2D5982BEB5}"/>
              </a:ext>
            </a:extLst>
          </p:cNvPr>
          <p:cNvSpPr/>
          <p:nvPr/>
        </p:nvSpPr>
        <p:spPr>
          <a:xfrm>
            <a:off x="5951220" y="0"/>
            <a:ext cx="2895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73B2620-051D-C848-924D-9254FDC99638}"/>
              </a:ext>
            </a:extLst>
          </p:cNvPr>
          <p:cNvSpPr txBox="1">
            <a:spLocks/>
          </p:cNvSpPr>
          <p:nvPr/>
        </p:nvSpPr>
        <p:spPr>
          <a:xfrm>
            <a:off x="6240780" y="0"/>
            <a:ext cx="5951220" cy="5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The Short Answer</a:t>
            </a:r>
            <a:endParaRPr lang="en-US" sz="3600" i="1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2ABB2-A249-3C4F-AFA2-8A70300F2B2A}"/>
              </a:ext>
            </a:extLst>
          </p:cNvPr>
          <p:cNvSpPr/>
          <p:nvPr/>
        </p:nvSpPr>
        <p:spPr>
          <a:xfrm>
            <a:off x="0" y="3549134"/>
            <a:ext cx="595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Can A Model Predict Popularity?</a:t>
            </a:r>
            <a:endParaRPr lang="en-US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F17FCC-C82B-9A4B-BF72-BB6B6F58428C}"/>
              </a:ext>
            </a:extLst>
          </p:cNvPr>
          <p:cNvSpPr/>
          <p:nvPr/>
        </p:nvSpPr>
        <p:spPr>
          <a:xfrm>
            <a:off x="6240780" y="3826132"/>
            <a:ext cx="595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Not Really…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534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74592D-E396-4845-B94A-595CC5C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17" y="628982"/>
            <a:ext cx="4447786" cy="821979"/>
          </a:xfrm>
        </p:spPr>
        <p:txBody>
          <a:bodyPr anchor="ctr">
            <a:normAutofit/>
          </a:bodyPr>
          <a:lstStyle/>
          <a:p>
            <a:r>
              <a:rPr lang="en-US" dirty="0"/>
              <a:t>The Long Answer</a:t>
            </a:r>
            <a:endParaRPr lang="en-US" i="1" dirty="0">
              <a:latin typeface="+mn-l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DD75F3-236B-EA44-8BBB-FD50E48E4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2762" y="2694420"/>
            <a:ext cx="4868783" cy="365251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Model could only identify a particular subset of popular articles. </a:t>
            </a:r>
          </a:p>
          <a:p>
            <a:r>
              <a:rPr lang="en-US" sz="2400" dirty="0"/>
              <a:t>Even when testing the model with the training data, the model correctly labels only 82% of the popular articles </a:t>
            </a:r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A0DF7D-CDD7-9243-A3CE-FB9A12C9B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99" r="48175" b="51377"/>
          <a:stretch/>
        </p:blipFill>
        <p:spPr>
          <a:xfrm>
            <a:off x="1227217" y="1706900"/>
            <a:ext cx="4870929" cy="469087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00F4D39-3C05-4545-B415-9F2ACC6BB97B}"/>
              </a:ext>
            </a:extLst>
          </p:cNvPr>
          <p:cNvGrpSpPr/>
          <p:nvPr/>
        </p:nvGrpSpPr>
        <p:grpSpPr>
          <a:xfrm>
            <a:off x="6288390" y="2045367"/>
            <a:ext cx="5103509" cy="997378"/>
            <a:chOff x="7156524" y="1744860"/>
            <a:chExt cx="4287760" cy="821979"/>
          </a:xfrm>
        </p:grpSpPr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064648C3-246D-E945-95D9-F0F2FBFBD40F}"/>
                </a:ext>
              </a:extLst>
            </p:cNvPr>
            <p:cNvSpPr/>
            <p:nvPr/>
          </p:nvSpPr>
          <p:spPr>
            <a:xfrm rot="10800000">
              <a:off x="7156524" y="1744860"/>
              <a:ext cx="4287760" cy="821979"/>
            </a:xfrm>
            <a:prstGeom prst="homePlate">
              <a:avLst>
                <a:gd name="adj" fmla="val 40516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DAE1F5-A48D-AA43-9DAD-63C969502BF7}"/>
                </a:ext>
              </a:extLst>
            </p:cNvPr>
            <p:cNvSpPr/>
            <p:nvPr/>
          </p:nvSpPr>
          <p:spPr>
            <a:xfrm>
              <a:off x="7686675" y="1744860"/>
              <a:ext cx="3543300" cy="8219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Random Forest model for Binary Classification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84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74592D-E396-4845-B94A-595CC5C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17" y="628982"/>
            <a:ext cx="4447786" cy="821979"/>
          </a:xfrm>
        </p:spPr>
        <p:txBody>
          <a:bodyPr anchor="ctr">
            <a:normAutofit/>
          </a:bodyPr>
          <a:lstStyle/>
          <a:p>
            <a:r>
              <a:rPr lang="en-US" dirty="0"/>
              <a:t>The Long Answer</a:t>
            </a:r>
            <a:endParaRPr lang="en-US" i="1" dirty="0">
              <a:latin typeface="+mn-l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DD75F3-236B-EA44-8BBB-FD50E48E4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1750" y="2015813"/>
            <a:ext cx="4850149" cy="243647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When tested on new data, the model could only identify 11% of the popular articles. </a:t>
            </a:r>
          </a:p>
          <a:p>
            <a:r>
              <a:rPr lang="en-US" sz="2400" dirty="0"/>
              <a:t>Out of the articles it did label as popular, 73% were accurately labeled.</a:t>
            </a:r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A0DF7D-CDD7-9243-A3CE-FB9A12C9B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1" t="49647" r="48516" b="131"/>
          <a:stretch/>
        </p:blipFill>
        <p:spPr>
          <a:xfrm>
            <a:off x="1227217" y="1706899"/>
            <a:ext cx="4870929" cy="469087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05E175D-0C5D-E646-9E0C-2220CC56651B}"/>
              </a:ext>
            </a:extLst>
          </p:cNvPr>
          <p:cNvGrpSpPr/>
          <p:nvPr/>
        </p:nvGrpSpPr>
        <p:grpSpPr>
          <a:xfrm>
            <a:off x="6286500" y="4562150"/>
            <a:ext cx="5111314" cy="1643063"/>
            <a:chOff x="6547323" y="4600578"/>
            <a:chExt cx="4893924" cy="1643063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5F99FF67-F776-FC43-ACD3-395EEDDEE433}"/>
                </a:ext>
              </a:extLst>
            </p:cNvPr>
            <p:cNvSpPr/>
            <p:nvPr/>
          </p:nvSpPr>
          <p:spPr>
            <a:xfrm rot="10800000">
              <a:off x="6547323" y="4600578"/>
              <a:ext cx="4893924" cy="1643063"/>
            </a:xfrm>
            <a:prstGeom prst="homePlate">
              <a:avLst>
                <a:gd name="adj" fmla="val 24624"/>
              </a:avLst>
            </a:prstGeom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9ED6B3-5C6B-EF41-BF19-D6BA6FBECD79}"/>
                </a:ext>
              </a:extLst>
            </p:cNvPr>
            <p:cNvSpPr/>
            <p:nvPr/>
          </p:nvSpPr>
          <p:spPr>
            <a:xfrm>
              <a:off x="7100886" y="4705019"/>
              <a:ext cx="4145828" cy="1445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Overall, the model fails to identify all popular articles but does has a </a:t>
              </a:r>
              <a:r>
                <a:rPr lang="en-US" sz="2400" b="1" dirty="0"/>
                <a:t>73% accuracy </a:t>
              </a:r>
              <a:r>
                <a:rPr lang="en-US" sz="2400" dirty="0"/>
                <a:t>for those it did label as popular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838B-4E89-1745-BF2D-26B2179A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577" y="732802"/>
            <a:ext cx="6096129" cy="730143"/>
          </a:xfrm>
        </p:spPr>
        <p:txBody>
          <a:bodyPr>
            <a:normAutofit/>
          </a:bodyPr>
          <a:lstStyle/>
          <a:p>
            <a:r>
              <a:rPr lang="en-US" sz="4400" dirty="0"/>
              <a:t>Feature Importance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289041-D72E-4542-9A62-CDACB879443D}"/>
              </a:ext>
            </a:extLst>
          </p:cNvPr>
          <p:cNvGrpSpPr/>
          <p:nvPr/>
        </p:nvGrpSpPr>
        <p:grpSpPr>
          <a:xfrm>
            <a:off x="332294" y="353964"/>
            <a:ext cx="4583687" cy="6150071"/>
            <a:chOff x="6617712" y="468177"/>
            <a:chExt cx="4583687" cy="6150071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A91A34C-8A42-EC42-8C1F-B22953191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658"/>
            <a:stretch/>
          </p:blipFill>
          <p:spPr>
            <a:xfrm rot="5400000">
              <a:off x="5834521" y="1251369"/>
              <a:ext cx="6150070" cy="458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7C22D9-EA02-7D4F-B16B-65392676CA63}"/>
                </a:ext>
              </a:extLst>
            </p:cNvPr>
            <p:cNvSpPr/>
            <p:nvPr/>
          </p:nvSpPr>
          <p:spPr>
            <a:xfrm>
              <a:off x="8043866" y="468177"/>
              <a:ext cx="2957513" cy="374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2F5731-C36D-9D47-89B4-C5A587A6D3B3}"/>
                </a:ext>
              </a:extLst>
            </p:cNvPr>
            <p:cNvSpPr/>
            <p:nvPr/>
          </p:nvSpPr>
          <p:spPr>
            <a:xfrm rot="5400000">
              <a:off x="9601201" y="3321846"/>
              <a:ext cx="2957513" cy="214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FD890-90D3-F644-A88C-5798B31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3577" y="2035627"/>
            <a:ext cx="6096129" cy="1381548"/>
          </a:xfrm>
        </p:spPr>
        <p:txBody>
          <a:bodyPr>
            <a:noAutofit/>
          </a:bodyPr>
          <a:lstStyle/>
          <a:p>
            <a:r>
              <a:rPr lang="en-US" sz="2400" dirty="0"/>
              <a:t>So what features are the most important factors in determining popularity according to the model?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01ED4F-BF98-D848-B1C2-0A2234EB216F}"/>
              </a:ext>
            </a:extLst>
          </p:cNvPr>
          <p:cNvSpPr txBox="1">
            <a:spLocks/>
          </p:cNvSpPr>
          <p:nvPr/>
        </p:nvSpPr>
        <p:spPr>
          <a:xfrm>
            <a:off x="5763577" y="3472439"/>
            <a:ext cx="6312810" cy="2400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Shares of articles in the same keywords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Shares of articles referenced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Subjectivity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4BEE9-5118-D84D-8E7D-1A8D3C155D67}"/>
              </a:ext>
            </a:extLst>
          </p:cNvPr>
          <p:cNvSpPr/>
          <p:nvPr/>
        </p:nvSpPr>
        <p:spPr>
          <a:xfrm>
            <a:off x="1888760" y="869430"/>
            <a:ext cx="2638269" cy="284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E246B-C967-B043-9FE5-BDB004957041}"/>
              </a:ext>
            </a:extLst>
          </p:cNvPr>
          <p:cNvSpPr/>
          <p:nvPr/>
        </p:nvSpPr>
        <p:spPr>
          <a:xfrm>
            <a:off x="1888364" y="1441057"/>
            <a:ext cx="2216911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D7382-DD80-6D40-9FE0-9BB10EBE77B0}"/>
              </a:ext>
            </a:extLst>
          </p:cNvPr>
          <p:cNvSpPr/>
          <p:nvPr/>
        </p:nvSpPr>
        <p:spPr>
          <a:xfrm>
            <a:off x="1888364" y="1998803"/>
            <a:ext cx="2121662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C9983-EE07-464A-AC77-D0E94996EE68}"/>
              </a:ext>
            </a:extLst>
          </p:cNvPr>
          <p:cNvSpPr/>
          <p:nvPr/>
        </p:nvSpPr>
        <p:spPr>
          <a:xfrm>
            <a:off x="1888364" y="2582740"/>
            <a:ext cx="2121662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115D18-D65B-8348-8721-EB19B9FDE7F2}"/>
              </a:ext>
            </a:extLst>
          </p:cNvPr>
          <p:cNvSpPr/>
          <p:nvPr/>
        </p:nvSpPr>
        <p:spPr>
          <a:xfrm>
            <a:off x="1888364" y="3141802"/>
            <a:ext cx="20549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23B61-077F-D343-9CFD-FE9A347D6ACC}"/>
              </a:ext>
            </a:extLst>
          </p:cNvPr>
          <p:cNvSpPr/>
          <p:nvPr/>
        </p:nvSpPr>
        <p:spPr>
          <a:xfrm>
            <a:off x="1888364" y="4853519"/>
            <a:ext cx="14072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55211D-EB33-EA4E-B852-DFEF8B22902E}"/>
              </a:ext>
            </a:extLst>
          </p:cNvPr>
          <p:cNvSpPr/>
          <p:nvPr/>
        </p:nvSpPr>
        <p:spPr>
          <a:xfrm>
            <a:off x="1888364" y="4281485"/>
            <a:ext cx="14072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6BFD01-9E93-BE48-B879-D7BDE1361555}"/>
              </a:ext>
            </a:extLst>
          </p:cNvPr>
          <p:cNvSpPr/>
          <p:nvPr/>
        </p:nvSpPr>
        <p:spPr>
          <a:xfrm>
            <a:off x="1888364" y="5425553"/>
            <a:ext cx="1300885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9AB4F-883E-0A42-88EF-142B76F9A4B6}"/>
              </a:ext>
            </a:extLst>
          </p:cNvPr>
          <p:cNvSpPr/>
          <p:nvPr/>
        </p:nvSpPr>
        <p:spPr>
          <a:xfrm>
            <a:off x="1888364" y="5989120"/>
            <a:ext cx="126410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B8B8B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B8B8B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ECC5-8F18-9B4B-9F63-222D41E8A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5546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E32-83BB-8241-A585-8E1C7A0F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So What Makes An Article Popular?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45D85-1B58-9B48-B645-7293A64C5569}"/>
              </a:ext>
            </a:extLst>
          </p:cNvPr>
          <p:cNvSpPr txBox="1">
            <a:spLocks/>
          </p:cNvSpPr>
          <p:nvPr/>
        </p:nvSpPr>
        <p:spPr>
          <a:xfrm>
            <a:off x="592923" y="2038098"/>
            <a:ext cx="5122479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Text Features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EE3690-F108-174D-AEB0-5918D01F532D}"/>
              </a:ext>
            </a:extLst>
          </p:cNvPr>
          <p:cNvSpPr txBox="1">
            <a:spLocks/>
          </p:cNvSpPr>
          <p:nvPr/>
        </p:nvSpPr>
        <p:spPr>
          <a:xfrm>
            <a:off x="6415249" y="2038098"/>
            <a:ext cx="5122479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Article Interconnectivity</a:t>
            </a:r>
          </a:p>
          <a:p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0DC8A0-B967-D144-A4B2-268B00C732BA}"/>
              </a:ext>
            </a:extLst>
          </p:cNvPr>
          <p:cNvGrpSpPr/>
          <p:nvPr/>
        </p:nvGrpSpPr>
        <p:grpSpPr>
          <a:xfrm>
            <a:off x="1621481" y="2964298"/>
            <a:ext cx="3127084" cy="3278900"/>
            <a:chOff x="2143374" y="2893300"/>
            <a:chExt cx="3127084" cy="32789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9D0811-FF61-CA47-B688-9AA27A996E20}"/>
                </a:ext>
              </a:extLst>
            </p:cNvPr>
            <p:cNvGrpSpPr/>
            <p:nvPr/>
          </p:nvGrpSpPr>
          <p:grpSpPr>
            <a:xfrm>
              <a:off x="2143374" y="3132577"/>
              <a:ext cx="3039623" cy="3039623"/>
              <a:chOff x="2143374" y="3132577"/>
              <a:chExt cx="3039623" cy="3039623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27FF2A5D-62AA-AC46-A389-806CA4805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3374" y="3132577"/>
                <a:ext cx="3039623" cy="3039623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59D998-910B-B143-8CEF-4D56B740FFE4}"/>
                  </a:ext>
                </a:extLst>
              </p:cNvPr>
              <p:cNvSpPr/>
              <p:nvPr/>
            </p:nvSpPr>
            <p:spPr>
              <a:xfrm>
                <a:off x="3668232" y="3132578"/>
                <a:ext cx="1351441" cy="1054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Graphic 17" descr="Chat bubble with solid fill">
              <a:extLst>
                <a:ext uri="{FF2B5EF4-FFF2-40B4-BE49-F238E27FC236}">
                  <a16:creationId xmlns:a16="http://schemas.microsoft.com/office/drawing/2014/main" id="{E092F640-F65F-8B4E-838F-DC931881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1370" y="2893300"/>
              <a:ext cx="1759088" cy="175908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FF8659-8DDB-3640-A948-E5B89913152F}"/>
              </a:ext>
            </a:extLst>
          </p:cNvPr>
          <p:cNvGrpSpPr/>
          <p:nvPr/>
        </p:nvGrpSpPr>
        <p:grpSpPr>
          <a:xfrm>
            <a:off x="7227351" y="2883831"/>
            <a:ext cx="3498273" cy="3498273"/>
            <a:chOff x="7324726" y="3354773"/>
            <a:chExt cx="2817427" cy="2817427"/>
          </a:xfrm>
        </p:grpSpPr>
        <p:pic>
          <p:nvPicPr>
            <p:cNvPr id="11" name="Graphic 10" descr="Connections with solid fill">
              <a:extLst>
                <a:ext uri="{FF2B5EF4-FFF2-40B4-BE49-F238E27FC236}">
                  <a16:creationId xmlns:a16="http://schemas.microsoft.com/office/drawing/2014/main" id="{B83ED840-5945-D646-8BBF-36BD845A4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24726" y="3354773"/>
              <a:ext cx="2817427" cy="281742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0ACEC2-5415-3447-BF84-A7AE1A92263A}"/>
                </a:ext>
              </a:extLst>
            </p:cNvPr>
            <p:cNvGrpSpPr/>
            <p:nvPr/>
          </p:nvGrpSpPr>
          <p:grpSpPr>
            <a:xfrm>
              <a:off x="7533670" y="4283424"/>
              <a:ext cx="658809" cy="687683"/>
              <a:chOff x="7533670" y="4283424"/>
              <a:chExt cx="658809" cy="68768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96AEDC-A4B4-E74A-9E3E-0238BB2BA424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 descr="Newspaper with solid fill">
                <a:extLst>
                  <a:ext uri="{FF2B5EF4-FFF2-40B4-BE49-F238E27FC236}">
                    <a16:creationId xmlns:a16="http://schemas.microsoft.com/office/drawing/2014/main" id="{93309422-EC4C-F148-A472-EE333E6A6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6D9D61-D428-684F-8AA4-001EDBA033C6}"/>
                </a:ext>
              </a:extLst>
            </p:cNvPr>
            <p:cNvGrpSpPr/>
            <p:nvPr/>
          </p:nvGrpSpPr>
          <p:grpSpPr>
            <a:xfrm>
              <a:off x="8460583" y="4734974"/>
              <a:ext cx="780693" cy="814909"/>
              <a:chOff x="7533670" y="4283424"/>
              <a:chExt cx="658809" cy="68768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4425FDF-BEF7-104C-90A6-B52F1BA24F05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 descr="Newspaper with solid fill">
                <a:extLst>
                  <a:ext uri="{FF2B5EF4-FFF2-40B4-BE49-F238E27FC236}">
                    <a16:creationId xmlns:a16="http://schemas.microsoft.com/office/drawing/2014/main" id="{82155CE6-194E-3542-8DFA-EBA424FB1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FDFDDE0-A057-494C-873E-23A3F9C49D1B}"/>
                </a:ext>
              </a:extLst>
            </p:cNvPr>
            <p:cNvGrpSpPr/>
            <p:nvPr/>
          </p:nvGrpSpPr>
          <p:grpSpPr>
            <a:xfrm>
              <a:off x="7846598" y="5461156"/>
              <a:ext cx="369910" cy="386122"/>
              <a:chOff x="7533670" y="4283424"/>
              <a:chExt cx="658809" cy="68768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DBC806-D6E9-CD44-84AC-2346C7A1625A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Newspaper with solid fill">
                <a:extLst>
                  <a:ext uri="{FF2B5EF4-FFF2-40B4-BE49-F238E27FC236}">
                    <a16:creationId xmlns:a16="http://schemas.microsoft.com/office/drawing/2014/main" id="{9EF630E9-57F8-504F-8E06-58D41B9AA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1D104E-28C2-2A47-869F-8E2D358FF402}"/>
                </a:ext>
              </a:extLst>
            </p:cNvPr>
            <p:cNvGrpSpPr/>
            <p:nvPr/>
          </p:nvGrpSpPr>
          <p:grpSpPr>
            <a:xfrm>
              <a:off x="9583174" y="4548398"/>
              <a:ext cx="369910" cy="386122"/>
              <a:chOff x="7533670" y="4283424"/>
              <a:chExt cx="658809" cy="68768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EDD67A-2631-5A41-B1B2-3D891E1A1E15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 descr="Newspaper with solid fill">
                <a:extLst>
                  <a:ext uri="{FF2B5EF4-FFF2-40B4-BE49-F238E27FC236}">
                    <a16:creationId xmlns:a16="http://schemas.microsoft.com/office/drawing/2014/main" id="{9F96F67F-4F57-AF42-9A4C-382D5A71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5D377-D87A-5D4D-B80B-F61957FD3119}"/>
                </a:ext>
              </a:extLst>
            </p:cNvPr>
            <p:cNvGrpSpPr/>
            <p:nvPr/>
          </p:nvGrpSpPr>
          <p:grpSpPr>
            <a:xfrm>
              <a:off x="8411188" y="3668490"/>
              <a:ext cx="419305" cy="437682"/>
              <a:chOff x="7533670" y="4283424"/>
              <a:chExt cx="658809" cy="68768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FE98A0-C2B7-4249-B35A-92C19A02E7B2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Newspaper with solid fill">
                <a:extLst>
                  <a:ext uri="{FF2B5EF4-FFF2-40B4-BE49-F238E27FC236}">
                    <a16:creationId xmlns:a16="http://schemas.microsoft.com/office/drawing/2014/main" id="{FA0B9F32-0EA4-5B4A-A94A-4DF5D769A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BCBF817-07DF-C044-8142-46EA8AA5690B}"/>
                </a:ext>
              </a:extLst>
            </p:cNvPr>
            <p:cNvGrpSpPr/>
            <p:nvPr/>
          </p:nvGrpSpPr>
          <p:grpSpPr>
            <a:xfrm>
              <a:off x="9155042" y="3642415"/>
              <a:ext cx="658809" cy="687683"/>
              <a:chOff x="7533670" y="4283424"/>
              <a:chExt cx="658809" cy="68768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147907B-AD85-0D40-933F-11ED719A3A34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Newspaper with solid fill">
                <a:extLst>
                  <a:ext uri="{FF2B5EF4-FFF2-40B4-BE49-F238E27FC236}">
                    <a16:creationId xmlns:a16="http://schemas.microsoft.com/office/drawing/2014/main" id="{7D494C18-9E0A-4348-9A2B-657B71750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57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DC7425-E625-6E4A-8C67-E68E817F7396}"/>
              </a:ext>
            </a:extLst>
          </p:cNvPr>
          <p:cNvSpPr/>
          <p:nvPr/>
        </p:nvSpPr>
        <p:spPr>
          <a:xfrm>
            <a:off x="86711" y="3934"/>
            <a:ext cx="835572" cy="3429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4F126-F8B4-E348-B371-82DA54AF078C}"/>
              </a:ext>
            </a:extLst>
          </p:cNvPr>
          <p:cNvSpPr/>
          <p:nvPr/>
        </p:nvSpPr>
        <p:spPr>
          <a:xfrm>
            <a:off x="0" y="3283176"/>
            <a:ext cx="12192000" cy="357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All readers want different things, but there are definitely some common traits among popular articles. Altogether the most popular articles tended to be: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4C81F2-B108-6F4A-A765-1F264F7599E8}"/>
              </a:ext>
            </a:extLst>
          </p:cNvPr>
          <p:cNvSpPr txBox="1">
            <a:spLocks/>
          </p:cNvSpPr>
          <p:nvPr/>
        </p:nvSpPr>
        <p:spPr>
          <a:xfrm>
            <a:off x="4051739" y="3649718"/>
            <a:ext cx="6755526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People like a </a:t>
            </a:r>
            <a:r>
              <a:rPr lang="en-US" sz="2800" b="1" dirty="0">
                <a:solidFill>
                  <a:schemeClr val="bg2"/>
                </a:solidFill>
              </a:rPr>
              <a:t>‘feel good’ </a:t>
            </a:r>
            <a:r>
              <a:rPr lang="en-US" sz="2800" dirty="0">
                <a:solidFill>
                  <a:schemeClr val="bg2"/>
                </a:solidFill>
              </a:rPr>
              <a:t>story</a:t>
            </a:r>
            <a:endParaRPr lang="en-US" sz="36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Don’t be afraid of </a:t>
            </a:r>
            <a:r>
              <a:rPr lang="en-US" sz="2800" b="1" dirty="0">
                <a:solidFill>
                  <a:schemeClr val="bg2"/>
                </a:solidFill>
              </a:rPr>
              <a:t>a lot of text</a:t>
            </a:r>
            <a:endParaRPr lang="en-US" sz="36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Keep words </a:t>
            </a:r>
            <a:r>
              <a:rPr lang="en-US" sz="2800" b="1" dirty="0">
                <a:solidFill>
                  <a:schemeClr val="bg2"/>
                </a:solidFill>
              </a:rPr>
              <a:t>short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2"/>
                </a:solidFill>
              </a:rPr>
              <a:t>uncomplicated</a:t>
            </a:r>
            <a:endParaRPr lang="en-US" sz="32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Don’t be afraid of being a little </a:t>
            </a:r>
            <a:r>
              <a:rPr lang="en-US" sz="2800" b="1" dirty="0">
                <a:solidFill>
                  <a:schemeClr val="bg2"/>
                </a:solidFill>
              </a:rPr>
              <a:t>subjective</a:t>
            </a:r>
          </a:p>
          <a:p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D9971-32E9-9542-9910-07FEFF76B609}"/>
              </a:ext>
            </a:extLst>
          </p:cNvPr>
          <p:cNvSpPr txBox="1">
            <a:spLocks/>
          </p:cNvSpPr>
          <p:nvPr/>
        </p:nvSpPr>
        <p:spPr>
          <a:xfrm>
            <a:off x="1384736" y="3657599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accent2"/>
                </a:solidFill>
              </a:rPr>
              <a:t>Positive</a:t>
            </a:r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Long</a:t>
            </a:r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b="1" dirty="0">
                <a:solidFill>
                  <a:schemeClr val="accent4"/>
                </a:solidFill>
              </a:rPr>
              <a:t>Simple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accent5"/>
                </a:solidFill>
              </a:rPr>
              <a:t>Subjective*</a:t>
            </a:r>
            <a:endParaRPr lang="en-US" sz="2800" dirty="0">
              <a:solidFill>
                <a:schemeClr val="bg2"/>
              </a:solidFill>
            </a:endParaRPr>
          </a:p>
          <a:p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17102-0B54-B34E-B9CA-B896A06F2679}"/>
              </a:ext>
            </a:extLst>
          </p:cNvPr>
          <p:cNvSpPr/>
          <p:nvPr/>
        </p:nvSpPr>
        <p:spPr>
          <a:xfrm>
            <a:off x="0" y="3283176"/>
            <a:ext cx="12192000" cy="197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A3BFB-0BBD-3E42-A542-18AD950EF3F5}"/>
              </a:ext>
            </a:extLst>
          </p:cNvPr>
          <p:cNvSpPr txBox="1"/>
          <p:nvPr/>
        </p:nvSpPr>
        <p:spPr>
          <a:xfrm>
            <a:off x="6706985" y="6382795"/>
            <a:ext cx="546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* Do try to avoid </a:t>
            </a:r>
            <a:r>
              <a:rPr lang="en-US" sz="2400" b="1" i="1" dirty="0">
                <a:solidFill>
                  <a:schemeClr val="accent5"/>
                </a:solidFill>
              </a:rPr>
              <a:t>subjective titles </a:t>
            </a:r>
            <a:r>
              <a:rPr lang="en-US" sz="2400" i="1" dirty="0">
                <a:solidFill>
                  <a:schemeClr val="accent5"/>
                </a:solidFill>
              </a:rPr>
              <a:t>though!</a:t>
            </a:r>
          </a:p>
        </p:txBody>
      </p:sp>
    </p:spTree>
    <p:extLst>
      <p:ext uri="{BB962C8B-B14F-4D97-AF65-F5344CB8AC3E}">
        <p14:creationId xmlns:p14="http://schemas.microsoft.com/office/powerpoint/2010/main" val="6663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Article Interconnectivity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Popular articles tend to attract attention to the articles related to it through keywords and references. Mashable could use this to their advantage by taking actions such as..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D9F149-1F08-2048-9CF2-F8F225FB3E38}"/>
              </a:ext>
            </a:extLst>
          </p:cNvPr>
          <p:cNvSpPr txBox="1">
            <a:spLocks/>
          </p:cNvSpPr>
          <p:nvPr/>
        </p:nvSpPr>
        <p:spPr>
          <a:xfrm>
            <a:off x="1384736" y="3452642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Improve Suggested 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Continue to improve how articles are recommended to readers by </a:t>
            </a:r>
            <a:r>
              <a:rPr lang="en-US" sz="2400" b="1" i="0" dirty="0"/>
              <a:t>utilizing user viewing habits </a:t>
            </a:r>
            <a:r>
              <a:rPr lang="en-US" sz="2400" i="0" dirty="0"/>
              <a:t>or suggesting articles similar to what is currently being viewed.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Identify popular or viral articles early and provide these articles with more article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36991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Article Interconnectivity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Popular articles tend to attract attention to the articles related to it through keywords and references. Mashable could use this to their advantage by taking actions such as..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D9F149-1F08-2048-9CF2-F8F225FB3E38}"/>
              </a:ext>
            </a:extLst>
          </p:cNvPr>
          <p:cNvSpPr txBox="1">
            <a:spLocks/>
          </p:cNvSpPr>
          <p:nvPr/>
        </p:nvSpPr>
        <p:spPr>
          <a:xfrm>
            <a:off x="1384736" y="3452642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Clean up the Keywords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There were 16,724 different keywords, only 8,035 (~48%) of which were used more than once.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Creating a </a:t>
            </a:r>
            <a:r>
              <a:rPr lang="en-US" sz="2400" b="1" i="0" dirty="0"/>
              <a:t>distinct set of keywords </a:t>
            </a:r>
            <a:r>
              <a:rPr lang="en-US" sz="2400" i="0" dirty="0"/>
              <a:t>for authors to choose from would help </a:t>
            </a:r>
            <a:r>
              <a:rPr lang="en-US" sz="2400" b="1" i="0" dirty="0"/>
              <a:t>build the connections </a:t>
            </a:r>
            <a:r>
              <a:rPr lang="en-US" sz="2400" i="0" dirty="0"/>
              <a:t>between articles.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Would also help the recommendation engine find similarities and create better suggestions</a:t>
            </a:r>
            <a:endParaRPr lang="en-US" sz="2200" i="0" dirty="0"/>
          </a:p>
        </p:txBody>
      </p:sp>
    </p:spTree>
    <p:extLst>
      <p:ext uri="{BB962C8B-B14F-4D97-AF65-F5344CB8AC3E}">
        <p14:creationId xmlns:p14="http://schemas.microsoft.com/office/powerpoint/2010/main" val="2550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AE2B-E0DC-B64C-928B-8E1140F8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7946"/>
          </a:xfrm>
        </p:spPr>
        <p:txBody>
          <a:bodyPr/>
          <a:lstStyle/>
          <a:p>
            <a:r>
              <a:rPr lang="en-US" dirty="0"/>
              <a:t>What is Popularity?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CE55-AC73-6D46-8AAD-CAC7AA1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8990"/>
            <a:ext cx="9601200" cy="3581400"/>
          </a:xfrm>
        </p:spPr>
        <p:txBody>
          <a:bodyPr/>
          <a:lstStyle/>
          <a:p>
            <a:r>
              <a:rPr lang="en-US" sz="2400" dirty="0"/>
              <a:t>In this project, popularity was defined by the number of </a:t>
            </a:r>
            <a:r>
              <a:rPr lang="en-US" sz="2400" b="1" dirty="0"/>
              <a:t>shares</a:t>
            </a:r>
            <a:r>
              <a:rPr lang="en-US" sz="2400" dirty="0"/>
              <a:t> that an article received. </a:t>
            </a:r>
          </a:p>
          <a:p>
            <a:r>
              <a:rPr lang="en-US" sz="2400" dirty="0"/>
              <a:t>As opposed to </a:t>
            </a:r>
            <a:r>
              <a:rPr lang="en-US" sz="2400" b="1" dirty="0"/>
              <a:t>views</a:t>
            </a:r>
            <a:r>
              <a:rPr lang="en-US" sz="2400" dirty="0"/>
              <a:t>, which represent the number of times an article was simply seen by a reader, </a:t>
            </a:r>
            <a:r>
              <a:rPr lang="en-US" sz="2400" b="1" dirty="0"/>
              <a:t>shares</a:t>
            </a:r>
            <a:r>
              <a:rPr lang="en-US" sz="2400" dirty="0"/>
              <a:t> imply that a reader viewed, read, and enjoyed an</a:t>
            </a:r>
            <a:r>
              <a:rPr lang="en-US" sz="2400" b="1" dirty="0"/>
              <a:t> </a:t>
            </a:r>
            <a:r>
              <a:rPr lang="en-US" sz="2400" dirty="0"/>
              <a:t>article so much they took the time to share it on social media for others to read.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19CCF17-CC74-F344-B6D9-6E5E4355D979}"/>
              </a:ext>
            </a:extLst>
          </p:cNvPr>
          <p:cNvSpPr/>
          <p:nvPr/>
        </p:nvSpPr>
        <p:spPr>
          <a:xfrm>
            <a:off x="7362497" y="4816898"/>
            <a:ext cx="2524968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Views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A0D29C0-E5E4-FB4C-BD97-B6D7D43EF21C}"/>
              </a:ext>
            </a:extLst>
          </p:cNvPr>
          <p:cNvSpPr/>
          <p:nvPr/>
        </p:nvSpPr>
        <p:spPr>
          <a:xfrm>
            <a:off x="5081467" y="4816898"/>
            <a:ext cx="2767913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Shares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53B8BF9-3C62-EB43-85C0-D6AF49B42861}"/>
              </a:ext>
            </a:extLst>
          </p:cNvPr>
          <p:cNvSpPr/>
          <p:nvPr/>
        </p:nvSpPr>
        <p:spPr>
          <a:xfrm>
            <a:off x="2317671" y="4816898"/>
            <a:ext cx="3180671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5096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5DD4-FC56-234F-839B-0FA1E57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Popularity?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1766AA-66ED-0E41-8C75-3F875281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572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In Short...</a:t>
            </a:r>
          </a:p>
          <a:p>
            <a:r>
              <a:rPr lang="en-US" sz="3600" dirty="0"/>
              <a:t>Positive sentiment</a:t>
            </a:r>
          </a:p>
          <a:p>
            <a:r>
              <a:rPr lang="en-US" sz="3600" dirty="0"/>
              <a:t>Long articles with simple words</a:t>
            </a:r>
          </a:p>
          <a:p>
            <a:r>
              <a:rPr lang="en-US" sz="3600" dirty="0"/>
              <a:t>References</a:t>
            </a:r>
          </a:p>
          <a:p>
            <a:r>
              <a:rPr lang="en-US" sz="3600" dirty="0"/>
              <a:t>Keywords, keywords, keywords!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0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ECC5-8F18-9B4B-9F63-222D41E8A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Search for Popularity </a:t>
            </a:r>
          </a:p>
        </p:txBody>
      </p:sp>
    </p:spTree>
    <p:extLst>
      <p:ext uri="{BB962C8B-B14F-4D97-AF65-F5344CB8AC3E}">
        <p14:creationId xmlns:p14="http://schemas.microsoft.com/office/powerpoint/2010/main" val="49016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3370-E21B-D545-9209-966656BC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74" y="735407"/>
            <a:ext cx="3855720" cy="2300972"/>
          </a:xfrm>
        </p:spPr>
        <p:txBody>
          <a:bodyPr/>
          <a:lstStyle/>
          <a:p>
            <a:pPr algn="r"/>
            <a:r>
              <a:rPr lang="en-US" sz="4400" dirty="0"/>
              <a:t>Viral Articles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9D6BF11-1334-C147-B2B4-9D48C7EA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85800"/>
            <a:ext cx="5593792" cy="5248058"/>
          </a:xfr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4429-E47E-484D-8DE8-9038DC3A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" y="2029806"/>
            <a:ext cx="4021095" cy="4150274"/>
          </a:xfrm>
        </p:spPr>
        <p:txBody>
          <a:bodyPr>
            <a:noAutofit/>
          </a:bodyPr>
          <a:lstStyle/>
          <a:p>
            <a:pPr algn="r"/>
            <a:r>
              <a:rPr lang="en-US" sz="2400" b="1" dirty="0"/>
              <a:t>Viral articles </a:t>
            </a:r>
            <a:r>
              <a:rPr lang="en-US" sz="2400" dirty="0"/>
              <a:t>are a subset of popular articles that preformed </a:t>
            </a:r>
            <a:r>
              <a:rPr lang="en-US" sz="2400" b="1" dirty="0"/>
              <a:t>significantly better </a:t>
            </a:r>
            <a:r>
              <a:rPr lang="en-US" sz="2400" dirty="0"/>
              <a:t>than other articles. </a:t>
            </a:r>
          </a:p>
          <a:p>
            <a:pPr algn="r"/>
            <a:r>
              <a:rPr lang="en-US" sz="2400" dirty="0"/>
              <a:t>While most popular articles were under the 100,000 shares range, these viral articles hit as high as </a:t>
            </a:r>
            <a:r>
              <a:rPr lang="en-US" sz="2400" b="1" dirty="0"/>
              <a:t>800,000 shares.</a:t>
            </a:r>
          </a:p>
        </p:txBody>
      </p:sp>
      <p:sp>
        <p:nvSpPr>
          <p:cNvPr id="21" name="Down Arrow Callout 20">
            <a:extLst>
              <a:ext uri="{FF2B5EF4-FFF2-40B4-BE49-F238E27FC236}">
                <a16:creationId xmlns:a16="http://schemas.microsoft.com/office/drawing/2014/main" id="{B928C3DD-EB8F-7C4C-B033-576F9F54C888}"/>
              </a:ext>
            </a:extLst>
          </p:cNvPr>
          <p:cNvSpPr/>
          <p:nvPr/>
        </p:nvSpPr>
        <p:spPr>
          <a:xfrm>
            <a:off x="9849367" y="3535878"/>
            <a:ext cx="1618734" cy="1065298"/>
          </a:xfrm>
          <a:prstGeom prst="downArrowCallout">
            <a:avLst>
              <a:gd name="adj1" fmla="val 0"/>
              <a:gd name="adj2" fmla="val 9112"/>
              <a:gd name="adj3" fmla="val 13570"/>
              <a:gd name="adj4" fmla="val 6253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Threshold for Viral Articles</a:t>
            </a:r>
          </a:p>
          <a:p>
            <a:pPr algn="ctr"/>
            <a:endParaRPr lang="en-US" dirty="0"/>
          </a:p>
        </p:txBody>
      </p:sp>
      <p:sp>
        <p:nvSpPr>
          <p:cNvPr id="22" name="Down Arrow Callout 21">
            <a:extLst>
              <a:ext uri="{FF2B5EF4-FFF2-40B4-BE49-F238E27FC236}">
                <a16:creationId xmlns:a16="http://schemas.microsoft.com/office/drawing/2014/main" id="{5478E054-EE52-8143-B9E8-84D65B1438DD}"/>
              </a:ext>
            </a:extLst>
          </p:cNvPr>
          <p:cNvSpPr/>
          <p:nvPr/>
        </p:nvSpPr>
        <p:spPr>
          <a:xfrm>
            <a:off x="6828472" y="4762006"/>
            <a:ext cx="3475848" cy="785715"/>
          </a:xfrm>
          <a:prstGeom prst="downArrowCallout">
            <a:avLst>
              <a:gd name="adj1" fmla="val 0"/>
              <a:gd name="adj2" fmla="val 13907"/>
              <a:gd name="adj3" fmla="val 18104"/>
              <a:gd name="adj4" fmla="val 5195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Threshold for Popular Articles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853-5237-C942-ABA0-30434B87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04857" cy="1485900"/>
          </a:xfrm>
        </p:spPr>
        <p:txBody>
          <a:bodyPr/>
          <a:lstStyle/>
          <a:p>
            <a:r>
              <a:rPr lang="en-US" dirty="0"/>
              <a:t>What Do Viral Articles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62FB-FE47-8245-8062-0C0D85E68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89337"/>
            <a:ext cx="6204856" cy="127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Separating the viral articles, I used a correlation matrix to determine what features correlated with shares.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56CA78E9-8B64-C045-917B-A346F65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2" y="322912"/>
            <a:ext cx="3399778" cy="620877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3AEEF5-0E6F-1F45-8082-1B9D9B38427B}"/>
              </a:ext>
            </a:extLst>
          </p:cNvPr>
          <p:cNvSpPr txBox="1">
            <a:spLocks/>
          </p:cNvSpPr>
          <p:nvPr/>
        </p:nvSpPr>
        <p:spPr>
          <a:xfrm>
            <a:off x="1371600" y="3428999"/>
            <a:ext cx="6204856" cy="31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600" dirty="0"/>
              <a:t>Positive Correlation:</a:t>
            </a:r>
          </a:p>
          <a:p>
            <a:r>
              <a:rPr lang="en-US" sz="3600" dirty="0"/>
              <a:t>High shares in all keywords</a:t>
            </a:r>
          </a:p>
          <a:p>
            <a:r>
              <a:rPr lang="en-US" sz="3600" dirty="0"/>
              <a:t>References</a:t>
            </a:r>
          </a:p>
          <a:p>
            <a:r>
              <a:rPr lang="en-US" sz="3600" dirty="0"/>
              <a:t>Positive Sentiment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66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853-5237-C942-ABA0-30434B87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04857" cy="1485900"/>
          </a:xfrm>
        </p:spPr>
        <p:txBody>
          <a:bodyPr/>
          <a:lstStyle/>
          <a:p>
            <a:r>
              <a:rPr lang="en-US" dirty="0"/>
              <a:t>What Do Viral Articles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62FB-FE47-8245-8062-0C0D85E68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89337"/>
            <a:ext cx="6204856" cy="127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B4B4B4"/>
                </a:solidFill>
              </a:rPr>
              <a:t>Separating the viral articles, I used a correlation matrix to determine what features correlated with shares.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A78E9-8B64-C045-917B-A346F65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32733" y="322912"/>
            <a:ext cx="3132255" cy="620877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3AEEF5-0E6F-1F45-8082-1B9D9B38427B}"/>
              </a:ext>
            </a:extLst>
          </p:cNvPr>
          <p:cNvSpPr txBox="1">
            <a:spLocks/>
          </p:cNvSpPr>
          <p:nvPr/>
        </p:nvSpPr>
        <p:spPr>
          <a:xfrm>
            <a:off x="1371600" y="3428999"/>
            <a:ext cx="6204856" cy="31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600" dirty="0"/>
              <a:t>Negative Correlation:</a:t>
            </a:r>
          </a:p>
          <a:p>
            <a:r>
              <a:rPr lang="en-US" sz="3600" dirty="0"/>
              <a:t>Low shares in all keywords</a:t>
            </a:r>
          </a:p>
          <a:p>
            <a:r>
              <a:rPr lang="en-US" sz="3600" dirty="0"/>
              <a:t>Negative Sentiment</a:t>
            </a:r>
          </a:p>
          <a:p>
            <a:r>
              <a:rPr lang="en-US" sz="3600" dirty="0"/>
              <a:t>Title Subjectivity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25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4EC3C1-17DD-5E40-A3D1-0E28E27615B5}"/>
              </a:ext>
            </a:extLst>
          </p:cNvPr>
          <p:cNvSpPr/>
          <p:nvPr/>
        </p:nvSpPr>
        <p:spPr>
          <a:xfrm>
            <a:off x="4229101" y="0"/>
            <a:ext cx="79628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FDB9D-F79A-D241-AC39-31DB932A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7" y="2087807"/>
            <a:ext cx="3236324" cy="767399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1D22-F6C4-5B45-A0D1-FACB740D06A3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96686" y="2855206"/>
            <a:ext cx="3236323" cy="18942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/>
              <a:t>Using K-Means Clustering, the data was bunched into </a:t>
            </a:r>
            <a:r>
              <a:rPr lang="en-US" sz="2400" b="1" dirty="0"/>
              <a:t>five</a:t>
            </a:r>
            <a:r>
              <a:rPr lang="en-US" sz="2400" dirty="0"/>
              <a:t> separate groups.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42FAE-7EF8-D148-98D7-C1F963554A8C}"/>
              </a:ext>
            </a:extLst>
          </p:cNvPr>
          <p:cNvSpPr/>
          <p:nvPr/>
        </p:nvSpPr>
        <p:spPr>
          <a:xfrm>
            <a:off x="4772295" y="435872"/>
            <a:ext cx="7123615" cy="59862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Cluster 1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endParaRPr lang="en-US" sz="3200" dirty="0">
              <a:solidFill>
                <a:srgbClr val="000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Smallest cluster, no distinguishable traits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r>
              <a:rPr lang="en-US" sz="700" dirty="0">
                <a:solidFill>
                  <a:schemeClr val="bg1"/>
                </a:solidFill>
              </a:rPr>
              <a:t>word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Cluster 2 </a:t>
            </a:r>
            <a:endParaRPr lang="en-US" sz="3200" b="1" dirty="0">
              <a:solidFill>
                <a:srgbClr val="000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Articles with no text, only a singular video.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3200" dirty="0"/>
          </a:p>
          <a:p>
            <a:r>
              <a:rPr lang="en-US" sz="3200" b="1" dirty="0">
                <a:solidFill>
                  <a:schemeClr val="accent2"/>
                </a:solidFill>
              </a:rPr>
              <a:t>Cluster 3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endParaRPr lang="en-US" sz="3200" dirty="0">
              <a:solidFill>
                <a:srgbClr val="000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Positive and slightly subjective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More text, shorter words</a:t>
            </a:r>
          </a:p>
          <a:p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2400" dirty="0"/>
          </a:p>
          <a:p>
            <a:r>
              <a:rPr lang="en-US" sz="3200" b="1" dirty="0">
                <a:solidFill>
                  <a:schemeClr val="accent4"/>
                </a:solidFill>
              </a:rPr>
              <a:t>Cluster 4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Negative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Less text, longer words</a:t>
            </a:r>
          </a:p>
          <a:p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3200" dirty="0"/>
          </a:p>
          <a:p>
            <a:r>
              <a:rPr lang="en-US" sz="3200" b="1" dirty="0">
                <a:solidFill>
                  <a:schemeClr val="accent5"/>
                </a:solidFill>
              </a:rPr>
              <a:t>Cluster 5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Positive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Less text, longer words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C7053-B7B7-FB47-99A4-F6335E51A6CE}"/>
              </a:ext>
            </a:extLst>
          </p:cNvPr>
          <p:cNvSpPr/>
          <p:nvPr/>
        </p:nvSpPr>
        <p:spPr>
          <a:xfrm>
            <a:off x="4229101" y="-1"/>
            <a:ext cx="247105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EA6E17B-1872-0F4B-94C6-D7AFB021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65" y="679326"/>
            <a:ext cx="7190404" cy="470001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DD0845E-811B-674E-8213-E338C397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36685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0E13D-802B-4B47-A0F7-0A289C0F9634}"/>
              </a:ext>
            </a:extLst>
          </p:cNvPr>
          <p:cNvCxnSpPr>
            <a:cxnSpLocks/>
          </p:cNvCxnSpPr>
          <p:nvPr/>
        </p:nvCxnSpPr>
        <p:spPr>
          <a:xfrm>
            <a:off x="5783261" y="3698313"/>
            <a:ext cx="585494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EA190-F75A-784C-84FA-D04A10ACF957}"/>
              </a:ext>
            </a:extLst>
          </p:cNvPr>
          <p:cNvSpPr/>
          <p:nvPr/>
        </p:nvSpPr>
        <p:spPr>
          <a:xfrm>
            <a:off x="5927533" y="4712900"/>
            <a:ext cx="5886512" cy="298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09867-BF64-CB47-8DE8-7705739FBB34}"/>
              </a:ext>
            </a:extLst>
          </p:cNvPr>
          <p:cNvSpPr txBox="1"/>
          <p:nvPr/>
        </p:nvSpPr>
        <p:spPr>
          <a:xfrm>
            <a:off x="5938442" y="4697660"/>
            <a:ext cx="569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1                             2                             3                              4                             5</a:t>
            </a:r>
          </a:p>
        </p:txBody>
      </p: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EDCA947B-B457-BF40-8EB8-BE92CC190CDC}"/>
              </a:ext>
            </a:extLst>
          </p:cNvPr>
          <p:cNvSpPr txBox="1">
            <a:spLocks/>
          </p:cNvSpPr>
          <p:nvPr/>
        </p:nvSpPr>
        <p:spPr>
          <a:xfrm>
            <a:off x="1107819" y="2075880"/>
            <a:ext cx="3251564" cy="4032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2400" dirty="0"/>
              <a:t>While each clusters had its fair share of </a:t>
            </a:r>
            <a:r>
              <a:rPr lang="en-US" sz="2400" b="1" dirty="0"/>
              <a:t>popular</a:t>
            </a:r>
            <a:r>
              <a:rPr lang="en-US" sz="2400" dirty="0"/>
              <a:t> articles, </a:t>
            </a:r>
            <a:r>
              <a:rPr lang="en-US" sz="2400" dirty="0">
                <a:solidFill>
                  <a:schemeClr val="bg1"/>
                </a:solidFill>
              </a:rPr>
              <a:t>Cluster 3 had</a:t>
            </a:r>
            <a:r>
              <a:rPr lang="en-US" sz="2400" dirty="0"/>
              <a:t> 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the most 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viral articles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sz="100" dirty="0"/>
          </a:p>
          <a:p>
            <a:pPr marL="0" indent="0" algn="r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sz="2400" dirty="0"/>
              <a:t>This could imply that the features present in Cluster 3, not only aid in popularity, but also to an article’s likelihood of becoming viral. 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325C727-F93E-2A40-AB49-0E5F0EC0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39" y="679326"/>
            <a:ext cx="3129644" cy="767399"/>
          </a:xfrm>
        </p:spPr>
        <p:txBody>
          <a:bodyPr/>
          <a:lstStyle/>
          <a:p>
            <a:pPr algn="r"/>
            <a:r>
              <a:rPr lang="en-US" dirty="0"/>
              <a:t>Clustering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DA6AFB-64F3-1A44-86D2-05C42AE8942E}"/>
              </a:ext>
            </a:extLst>
          </p:cNvPr>
          <p:cNvGrpSpPr/>
          <p:nvPr/>
        </p:nvGrpSpPr>
        <p:grpSpPr>
          <a:xfrm>
            <a:off x="7157544" y="5681320"/>
            <a:ext cx="4668782" cy="948596"/>
            <a:chOff x="7157544" y="5681320"/>
            <a:chExt cx="4668782" cy="9485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AA4492-35B2-F649-951C-131ADACEE85C}"/>
                </a:ext>
              </a:extLst>
            </p:cNvPr>
            <p:cNvSpPr/>
            <p:nvPr/>
          </p:nvSpPr>
          <p:spPr>
            <a:xfrm>
              <a:off x="7157544" y="5681320"/>
              <a:ext cx="4656501" cy="9485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>
                <a:latin typeface="+mj-l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88C1D0-5167-6645-9252-78C8E88D3200}"/>
                </a:ext>
              </a:extLst>
            </p:cNvPr>
            <p:cNvSpPr/>
            <p:nvPr/>
          </p:nvSpPr>
          <p:spPr>
            <a:xfrm>
              <a:off x="7455539" y="5752173"/>
              <a:ext cx="2023742" cy="830997"/>
            </a:xfrm>
            <a:prstGeom prst="rect">
              <a:avLst/>
            </a:prstGeom>
          </p:spPr>
          <p:txBody>
            <a:bodyPr wrap="square" numCol="1" anchor="ctr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Positive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Subjective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2A990D-231E-C244-BFDC-1898291B9B84}"/>
                </a:ext>
              </a:extLst>
            </p:cNvPr>
            <p:cNvSpPr/>
            <p:nvPr/>
          </p:nvSpPr>
          <p:spPr>
            <a:xfrm>
              <a:off x="9424681" y="5755359"/>
              <a:ext cx="2401645" cy="830997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More text 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Short words</a:t>
              </a:r>
            </a:p>
          </p:txBody>
        </p:sp>
      </p:grp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38E315D-BA14-9C4C-A5DC-4C67FAA45267}"/>
              </a:ext>
            </a:extLst>
          </p:cNvPr>
          <p:cNvSpPr/>
          <p:nvPr/>
        </p:nvSpPr>
        <p:spPr>
          <a:xfrm>
            <a:off x="4626665" y="5681320"/>
            <a:ext cx="2767913" cy="948596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2344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1_Crop">
  <a:themeElements>
    <a:clrScheme name="Custom 2">
      <a:dk1>
        <a:srgbClr val="305659"/>
      </a:dk1>
      <a:lt1>
        <a:srgbClr val="FFFFFF"/>
      </a:lt1>
      <a:dk2>
        <a:srgbClr val="FFFFFF"/>
      </a:dk2>
      <a:lt2>
        <a:srgbClr val="305659"/>
      </a:lt2>
      <a:accent1>
        <a:srgbClr val="6DB1BF"/>
      </a:accent1>
      <a:accent2>
        <a:srgbClr val="F98948"/>
      </a:accent2>
      <a:accent3>
        <a:srgbClr val="305659"/>
      </a:accent3>
      <a:accent4>
        <a:srgbClr val="C0DA74"/>
      </a:accent4>
      <a:accent5>
        <a:srgbClr val="859750"/>
      </a:accent5>
      <a:accent6>
        <a:srgbClr val="A0988C"/>
      </a:accent6>
      <a:hlink>
        <a:srgbClr val="6DB1BF"/>
      </a:hlink>
      <a:folHlink>
        <a:srgbClr val="30565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{D9245331-7022-8F4E-B575-07960D46984A}tf10001072</Template>
  <TotalTime>585</TotalTime>
  <Words>760</Words>
  <Application>Microsoft Macintosh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Wingdings</vt:lpstr>
      <vt:lpstr>1_Crop</vt:lpstr>
      <vt:lpstr>Mashable Article Popularity</vt:lpstr>
      <vt:lpstr>What is Popularity?</vt:lpstr>
      <vt:lpstr>What Makes Popularity?</vt:lpstr>
      <vt:lpstr>Analysis</vt:lpstr>
      <vt:lpstr>Viral Articles</vt:lpstr>
      <vt:lpstr>What Do Viral Articles Have in Common?</vt:lpstr>
      <vt:lpstr>What Do Viral Articles Have in Common?</vt:lpstr>
      <vt:lpstr>Clustering</vt:lpstr>
      <vt:lpstr>Clustering</vt:lpstr>
      <vt:lpstr>Modeling</vt:lpstr>
      <vt:lpstr>The Big Question</vt:lpstr>
      <vt:lpstr>The Long Answer</vt:lpstr>
      <vt:lpstr>The Long Answer</vt:lpstr>
      <vt:lpstr>Feature Importance</vt:lpstr>
      <vt:lpstr>Conclusions</vt:lpstr>
      <vt:lpstr>So What Makes An Article Popular?  </vt:lpstr>
      <vt:lpstr>Text Features </vt:lpstr>
      <vt:lpstr>Article Interconnectivity  </vt:lpstr>
      <vt:lpstr>Article Interconnectivity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Mashable Article Popularity</dc:title>
  <dc:creator>Tara Crutchfield</dc:creator>
  <cp:lastModifiedBy>Tara Crutchfield</cp:lastModifiedBy>
  <cp:revision>54</cp:revision>
  <dcterms:created xsi:type="dcterms:W3CDTF">2020-12-31T19:04:42Z</dcterms:created>
  <dcterms:modified xsi:type="dcterms:W3CDTF">2021-01-01T23:31:23Z</dcterms:modified>
</cp:coreProperties>
</file>