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77" r:id="rId1"/>
  </p:sldMasterIdLst>
  <p:sldIdLst>
    <p:sldId id="256" r:id="rId2"/>
    <p:sldId id="272" r:id="rId3"/>
    <p:sldId id="257" r:id="rId4"/>
    <p:sldId id="276" r:id="rId5"/>
    <p:sldId id="260" r:id="rId6"/>
    <p:sldId id="266" r:id="rId7"/>
    <p:sldId id="265" r:id="rId8"/>
    <p:sldId id="267" r:id="rId9"/>
    <p:sldId id="262" r:id="rId10"/>
    <p:sldId id="268" r:id="rId11"/>
    <p:sldId id="291" r:id="rId12"/>
    <p:sldId id="271" r:id="rId13"/>
    <p:sldId id="273" r:id="rId14"/>
    <p:sldId id="274" r:id="rId15"/>
    <p:sldId id="270" r:id="rId16"/>
    <p:sldId id="275" r:id="rId17"/>
    <p:sldId id="279" r:id="rId18"/>
    <p:sldId id="280" r:id="rId19"/>
    <p:sldId id="285" r:id="rId20"/>
    <p:sldId id="283" r:id="rId21"/>
    <p:sldId id="288" r:id="rId22"/>
    <p:sldId id="282" r:id="rId23"/>
    <p:sldId id="290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  <a:srgbClr val="2F917E"/>
    <a:srgbClr val="9AC64D"/>
    <a:srgbClr val="F3D735"/>
    <a:srgbClr val="E2D240"/>
    <a:srgbClr val="3E0C49"/>
    <a:srgbClr val="347681"/>
    <a:srgbClr val="FEF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/>
    <p:restoredTop sz="94915"/>
  </p:normalViewPr>
  <p:slideViewPr>
    <p:cSldViewPr snapToObjects="1">
      <p:cViewPr varScale="1">
        <p:scale>
          <a:sx n="72" d="100"/>
          <a:sy n="72" d="100"/>
        </p:scale>
        <p:origin x="216" y="496"/>
      </p:cViewPr>
      <p:guideLst>
        <p:guide pos="52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97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86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711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729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618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263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979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466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498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986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2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svg"/><Relationship Id="rId4" Type="http://schemas.openxmlformats.org/officeDocument/2006/relationships/image" Target="../media/image4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8BB3B-4EBB-E245-8D71-D0B8AB79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Voice Emotion Analysis</a:t>
            </a:r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3731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">
            <a:extLst>
              <a:ext uri="{FF2B5EF4-FFF2-40B4-BE49-F238E27FC236}">
                <a16:creationId xmlns:a16="http://schemas.microsoft.com/office/drawing/2014/main" id="{E833F6D2-6E15-4531-89B5-F50534624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5000" b="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25C85-0CC6-0C49-9C76-D7C46176C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5171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2290F0-E45D-41DB-B296-10FEC35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2F5B9E6-0E39-45C4-A238-A7F0FA66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8C0D20D-607B-8F44-B69B-A5E5BB1E189D}"/>
              </a:ext>
            </a:extLst>
          </p:cNvPr>
          <p:cNvSpPr txBox="1">
            <a:spLocks/>
          </p:cNvSpPr>
          <p:nvPr/>
        </p:nvSpPr>
        <p:spPr>
          <a:xfrm>
            <a:off x="405608" y="2613236"/>
            <a:ext cx="6714896" cy="386376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Two model architectures were tested, each using a different pooling layer between convolution layers.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MAX</a:t>
            </a:r>
            <a:r>
              <a:rPr lang="en-US" sz="2200" dirty="0">
                <a:solidFill>
                  <a:srgbClr val="FFFFFF"/>
                </a:solidFill>
              </a:rPr>
              <a:t>: max pooling layers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AVG</a:t>
            </a:r>
            <a:r>
              <a:rPr lang="en-US" sz="2200" dirty="0">
                <a:solidFill>
                  <a:srgbClr val="FFFFFF"/>
                </a:solidFill>
              </a:rPr>
              <a:t>: average pooling layers</a:t>
            </a:r>
          </a:p>
          <a:p>
            <a:pPr>
              <a:lnSpc>
                <a:spcPct val="11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Both were trained twice with using two sets of labels 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FFFFFF"/>
                </a:solidFill>
              </a:rPr>
              <a:t>EM</a:t>
            </a:r>
            <a:r>
              <a:rPr lang="en-US" sz="2200" dirty="0">
                <a:solidFill>
                  <a:srgbClr val="FFFFFF"/>
                </a:solidFill>
              </a:rPr>
              <a:t>: 6 emotion labels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SG</a:t>
            </a:r>
            <a:r>
              <a:rPr lang="en-US" sz="2200" dirty="0">
                <a:solidFill>
                  <a:srgbClr val="FFFFFF"/>
                </a:solidFill>
              </a:rPr>
              <a:t>: 12 emotion/gender labels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582CF2-8733-FB4B-98E4-B1CA9BD8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90466"/>
            <a:ext cx="6059855" cy="1619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Four Models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FB3F8EA-EC8C-B34A-A1E6-8A756984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218" y="381000"/>
            <a:ext cx="1345459" cy="6248400"/>
          </a:xfrm>
          <a:prstGeom prst="rect">
            <a:avLst/>
          </a:prstGeom>
        </p:spPr>
      </p:pic>
      <p:pic>
        <p:nvPicPr>
          <p:cNvPr id="46" name="Graphic 45" descr="Male with solid fill">
            <a:extLst>
              <a:ext uri="{FF2B5EF4-FFF2-40B4-BE49-F238E27FC236}">
                <a16:creationId xmlns:a16="http://schemas.microsoft.com/office/drawing/2014/main" id="{D16E1EEF-2853-0944-8B84-C11F24B71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5139" y="5943600"/>
            <a:ext cx="914400" cy="914400"/>
          </a:xfrm>
          <a:prstGeom prst="rect">
            <a:avLst/>
          </a:prstGeom>
        </p:spPr>
      </p:pic>
      <p:pic>
        <p:nvPicPr>
          <p:cNvPr id="37" name="Graphic 36" descr="Crying face with solid fill with solid fill">
            <a:extLst>
              <a:ext uri="{FF2B5EF4-FFF2-40B4-BE49-F238E27FC236}">
                <a16:creationId xmlns:a16="http://schemas.microsoft.com/office/drawing/2014/main" id="{F69B3AFB-5286-F543-BA5B-98FCE6175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9702" y="6100941"/>
            <a:ext cx="685800" cy="685800"/>
          </a:xfrm>
          <a:prstGeom prst="rect">
            <a:avLst/>
          </a:prstGeom>
        </p:spPr>
      </p:pic>
      <p:pic>
        <p:nvPicPr>
          <p:cNvPr id="39" name="Graphic 38" descr="Funny face with solid fill with solid fill">
            <a:extLst>
              <a:ext uri="{FF2B5EF4-FFF2-40B4-BE49-F238E27FC236}">
                <a16:creationId xmlns:a16="http://schemas.microsoft.com/office/drawing/2014/main" id="{F334FB10-6337-6D47-A176-1F80F2435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7006" y="5157761"/>
            <a:ext cx="685800" cy="685800"/>
          </a:xfrm>
          <a:prstGeom prst="rect">
            <a:avLst/>
          </a:prstGeom>
        </p:spPr>
      </p:pic>
      <p:pic>
        <p:nvPicPr>
          <p:cNvPr id="41" name="Graphic 40" descr="Angry face with solid fill with solid fill">
            <a:extLst>
              <a:ext uri="{FF2B5EF4-FFF2-40B4-BE49-F238E27FC236}">
                <a16:creationId xmlns:a16="http://schemas.microsoft.com/office/drawing/2014/main" id="{1852B2E9-564E-254B-B926-5AEA9A6ABB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03598" y="5581734"/>
            <a:ext cx="685800" cy="685800"/>
          </a:xfrm>
          <a:prstGeom prst="rect">
            <a:avLst/>
          </a:prstGeom>
        </p:spPr>
      </p:pic>
      <p:pic>
        <p:nvPicPr>
          <p:cNvPr id="44" name="Graphic 43" descr="Female with solid fill">
            <a:extLst>
              <a:ext uri="{FF2B5EF4-FFF2-40B4-BE49-F238E27FC236}">
                <a16:creationId xmlns:a16="http://schemas.microsoft.com/office/drawing/2014/main" id="{9C1FBBD1-AED6-7C46-A734-1ADB9FA14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5590986"/>
            <a:ext cx="914400" cy="914400"/>
          </a:xfrm>
          <a:prstGeom prst="rect">
            <a:avLst/>
          </a:prstGeom>
        </p:spPr>
      </p:pic>
      <p:pic>
        <p:nvPicPr>
          <p:cNvPr id="47" name="Graphic 46" descr="Female with solid fill">
            <a:extLst>
              <a:ext uri="{FF2B5EF4-FFF2-40B4-BE49-F238E27FC236}">
                <a16:creationId xmlns:a16="http://schemas.microsoft.com/office/drawing/2014/main" id="{E85F3323-B5A7-5246-9822-4D58D7E799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4085" y="5157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1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1F835-2D64-074F-ABEC-F6D10BAD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992320"/>
            <a:ext cx="3238500" cy="18656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Model Results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Emotion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2F698D-B678-B140-BCCF-41E23599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4" r="204"/>
          <a:stretch/>
        </p:blipFill>
        <p:spPr>
          <a:xfrm>
            <a:off x="1561551" y="220611"/>
            <a:ext cx="8589189" cy="4595215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2" name="Content Placeholder 3077">
            <a:extLst>
              <a:ext uri="{FF2B5EF4-FFF2-40B4-BE49-F238E27FC236}">
                <a16:creationId xmlns:a16="http://schemas.microsoft.com/office/drawing/2014/main" id="{90C58C94-816F-6649-96E2-BB7AE0D0A519}"/>
              </a:ext>
            </a:extLst>
          </p:cNvPr>
          <p:cNvSpPr txBox="1">
            <a:spLocks/>
          </p:cNvSpPr>
          <p:nvPr/>
        </p:nvSpPr>
        <p:spPr>
          <a:xfrm>
            <a:off x="3897444" y="4959641"/>
            <a:ext cx="8294556" cy="189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EFEFE"/>
                </a:solidFill>
              </a:rPr>
              <a:t>Accuracy of models trained on emotion labels only: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EFE"/>
                </a:solidFill>
              </a:rPr>
              <a:t>AVG_EM: </a:t>
            </a:r>
            <a:r>
              <a:rPr lang="en-US" sz="2200" b="1" dirty="0">
                <a:solidFill>
                  <a:srgbClr val="FEFEFE"/>
                </a:solidFill>
              </a:rPr>
              <a:t>57%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EFE"/>
                </a:solidFill>
              </a:rPr>
              <a:t>MAX_EM: </a:t>
            </a:r>
            <a:r>
              <a:rPr lang="en-US" sz="2200" b="1" dirty="0">
                <a:solidFill>
                  <a:srgbClr val="FEFEFE"/>
                </a:solidFill>
              </a:rPr>
              <a:t>56%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33931-AC12-DA40-9413-CC778D063D48}"/>
              </a:ext>
            </a:extLst>
          </p:cNvPr>
          <p:cNvSpPr txBox="1"/>
          <p:nvPr/>
        </p:nvSpPr>
        <p:spPr>
          <a:xfrm>
            <a:off x="9307529" y="637591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 random chance: 17%</a:t>
            </a:r>
          </a:p>
        </p:txBody>
      </p:sp>
    </p:spTree>
    <p:extLst>
      <p:ext uri="{BB962C8B-B14F-4D97-AF65-F5344CB8AC3E}">
        <p14:creationId xmlns:p14="http://schemas.microsoft.com/office/powerpoint/2010/main" val="3731657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1F835-2D64-074F-ABEC-F6D10BAD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992320"/>
            <a:ext cx="3238500" cy="18656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Model Results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Emotion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2F698D-B678-B140-BCCF-41E23599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4" r="204"/>
          <a:stretch/>
        </p:blipFill>
        <p:spPr>
          <a:xfrm>
            <a:off x="1561551" y="220611"/>
            <a:ext cx="8589189" cy="4595215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2" name="Content Placeholder 3077">
            <a:extLst>
              <a:ext uri="{FF2B5EF4-FFF2-40B4-BE49-F238E27FC236}">
                <a16:creationId xmlns:a16="http://schemas.microsoft.com/office/drawing/2014/main" id="{90C58C94-816F-6649-96E2-BB7AE0D0A519}"/>
              </a:ext>
            </a:extLst>
          </p:cNvPr>
          <p:cNvSpPr txBox="1">
            <a:spLocks/>
          </p:cNvSpPr>
          <p:nvPr/>
        </p:nvSpPr>
        <p:spPr>
          <a:xfrm>
            <a:off x="3897444" y="4959641"/>
            <a:ext cx="8294556" cy="189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EFEFE"/>
                </a:solidFill>
              </a:rPr>
              <a:t>AVG_EM had slightly better scores overall…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EFE"/>
                </a:solidFill>
              </a:rPr>
              <a:t>But MAX_EM was better at classifying </a:t>
            </a:r>
            <a:r>
              <a:rPr lang="en-US" sz="2200" b="1" dirty="0">
                <a:solidFill>
                  <a:srgbClr val="FEFEFE"/>
                </a:solidFill>
              </a:rPr>
              <a:t>disgust.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2586D-FC8F-F546-BB8E-848B051F5BFF}"/>
              </a:ext>
            </a:extLst>
          </p:cNvPr>
          <p:cNvSpPr/>
          <p:nvPr/>
        </p:nvSpPr>
        <p:spPr>
          <a:xfrm>
            <a:off x="4186236" y="578223"/>
            <a:ext cx="1585913" cy="3179389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2065D-85DD-194B-9BE5-F128A4D55955}"/>
              </a:ext>
            </a:extLst>
          </p:cNvPr>
          <p:cNvSpPr/>
          <p:nvPr/>
        </p:nvSpPr>
        <p:spPr>
          <a:xfrm>
            <a:off x="2628902" y="578224"/>
            <a:ext cx="1038228" cy="3178548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120A2-5D13-2545-9111-6B0C48950722}"/>
              </a:ext>
            </a:extLst>
          </p:cNvPr>
          <p:cNvSpPr/>
          <p:nvPr/>
        </p:nvSpPr>
        <p:spPr>
          <a:xfrm>
            <a:off x="6884220" y="578223"/>
            <a:ext cx="1038228" cy="3164632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DC90F-895B-BA4F-8DA8-91878E38488C}"/>
              </a:ext>
            </a:extLst>
          </p:cNvPr>
          <p:cNvSpPr/>
          <p:nvPr/>
        </p:nvSpPr>
        <p:spPr>
          <a:xfrm>
            <a:off x="8455842" y="585367"/>
            <a:ext cx="1585913" cy="3164632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BA9ED-EF4C-B943-9CE9-187C677D8BD4}"/>
              </a:ext>
            </a:extLst>
          </p:cNvPr>
          <p:cNvSpPr txBox="1"/>
          <p:nvPr/>
        </p:nvSpPr>
        <p:spPr>
          <a:xfrm>
            <a:off x="4248096" y="2141297"/>
            <a:ext cx="129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 49%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70500-EA7C-834B-8DD6-426D3A961D0C}"/>
              </a:ext>
            </a:extLst>
          </p:cNvPr>
          <p:cNvSpPr txBox="1"/>
          <p:nvPr/>
        </p:nvSpPr>
        <p:spPr>
          <a:xfrm>
            <a:off x="8601659" y="2167498"/>
            <a:ext cx="129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 57% </a:t>
            </a:r>
          </a:p>
        </p:txBody>
      </p:sp>
      <p:pic>
        <p:nvPicPr>
          <p:cNvPr id="19" name="Graphic 18" descr="Line arrow: Clockwise curve outline">
            <a:extLst>
              <a:ext uri="{FF2B5EF4-FFF2-40B4-BE49-F238E27FC236}">
                <a16:creationId xmlns:a16="http://schemas.microsoft.com/office/drawing/2014/main" id="{E977AEB6-4690-9C4A-92B6-5DE3D7D63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213224" flipV="1">
            <a:off x="4293071" y="1643564"/>
            <a:ext cx="560141" cy="620588"/>
          </a:xfrm>
          <a:prstGeom prst="rect">
            <a:avLst/>
          </a:prstGeom>
        </p:spPr>
      </p:pic>
      <p:pic>
        <p:nvPicPr>
          <p:cNvPr id="20" name="Graphic 19" descr="Line arrow: Clockwise curve outline">
            <a:extLst>
              <a:ext uri="{FF2B5EF4-FFF2-40B4-BE49-F238E27FC236}">
                <a16:creationId xmlns:a16="http://schemas.microsoft.com/office/drawing/2014/main" id="{7109DA76-DE46-0445-A3E3-7011B9270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213224" flipV="1">
            <a:off x="8681950" y="1639109"/>
            <a:ext cx="560141" cy="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18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6" grpId="0" animBg="1"/>
      <p:bldP spid="17" grpId="0" animBg="1"/>
      <p:bldP spid="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1F835-2D64-074F-ABEC-F6D10BAD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992320"/>
            <a:ext cx="3238500" cy="18656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Model Results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Emotion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2F698D-B678-B140-BCCF-41E23599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4" r="204"/>
          <a:stretch/>
        </p:blipFill>
        <p:spPr>
          <a:xfrm>
            <a:off x="1561551" y="220611"/>
            <a:ext cx="8589189" cy="4595215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2" name="Content Placeholder 3077">
            <a:extLst>
              <a:ext uri="{FF2B5EF4-FFF2-40B4-BE49-F238E27FC236}">
                <a16:creationId xmlns:a16="http://schemas.microsoft.com/office/drawing/2014/main" id="{90C58C94-816F-6649-96E2-BB7AE0D0A519}"/>
              </a:ext>
            </a:extLst>
          </p:cNvPr>
          <p:cNvSpPr txBox="1">
            <a:spLocks/>
          </p:cNvSpPr>
          <p:nvPr/>
        </p:nvSpPr>
        <p:spPr>
          <a:xfrm>
            <a:off x="3897444" y="4959641"/>
            <a:ext cx="8294556" cy="189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EFEFE"/>
                </a:solidFill>
              </a:rPr>
              <a:t>Both had a tendency to over-label emotions as either </a:t>
            </a:r>
            <a:r>
              <a:rPr lang="en-US" sz="2200" b="1" dirty="0">
                <a:solidFill>
                  <a:srgbClr val="FEFEFE"/>
                </a:solidFill>
              </a:rPr>
              <a:t>sad</a:t>
            </a:r>
            <a:r>
              <a:rPr lang="en-US" sz="2200" dirty="0">
                <a:solidFill>
                  <a:srgbClr val="FEFEFE"/>
                </a:solidFill>
              </a:rPr>
              <a:t> or </a:t>
            </a:r>
            <a:r>
              <a:rPr lang="en-US" sz="2200" b="1" dirty="0">
                <a:solidFill>
                  <a:srgbClr val="FEFEFE"/>
                </a:solidFill>
              </a:rPr>
              <a:t>happy</a:t>
            </a:r>
            <a:r>
              <a:rPr lang="en-US" sz="2200" dirty="0">
                <a:solidFill>
                  <a:srgbClr val="FEFEFE"/>
                </a:solidFill>
              </a:rPr>
              <a:t>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EFE"/>
                </a:solidFill>
              </a:rPr>
              <a:t>Particularly </a:t>
            </a:r>
            <a:r>
              <a:rPr lang="en-US" sz="2200" b="1" dirty="0">
                <a:solidFill>
                  <a:srgbClr val="FEFEFE"/>
                </a:solidFill>
              </a:rPr>
              <a:t>fear</a:t>
            </a:r>
            <a:r>
              <a:rPr lang="en-US" sz="2200" dirty="0">
                <a:solidFill>
                  <a:srgbClr val="FEFEFE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79EE4-4A7C-FB48-B35A-2599BDBE77EC}"/>
              </a:ext>
            </a:extLst>
          </p:cNvPr>
          <p:cNvSpPr/>
          <p:nvPr/>
        </p:nvSpPr>
        <p:spPr>
          <a:xfrm>
            <a:off x="5228681" y="578223"/>
            <a:ext cx="543468" cy="3179389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7B8F0-F2DF-1B49-A30F-79FF0FD479C9}"/>
              </a:ext>
            </a:extLst>
          </p:cNvPr>
          <p:cNvSpPr/>
          <p:nvPr/>
        </p:nvSpPr>
        <p:spPr>
          <a:xfrm>
            <a:off x="2628902" y="577383"/>
            <a:ext cx="1566580" cy="3179389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AB09B-4E31-8C4B-860C-F143521428F2}"/>
              </a:ext>
            </a:extLst>
          </p:cNvPr>
          <p:cNvSpPr/>
          <p:nvPr/>
        </p:nvSpPr>
        <p:spPr>
          <a:xfrm>
            <a:off x="9485809" y="583686"/>
            <a:ext cx="543468" cy="3179389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3763D-AD94-084A-9C9D-987A8D7694FF}"/>
              </a:ext>
            </a:extLst>
          </p:cNvPr>
          <p:cNvSpPr/>
          <p:nvPr/>
        </p:nvSpPr>
        <p:spPr>
          <a:xfrm>
            <a:off x="6886030" y="582846"/>
            <a:ext cx="1566580" cy="3179389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A8BFA-B1C2-C740-8F4A-9F3FA062B997}"/>
              </a:ext>
            </a:extLst>
          </p:cNvPr>
          <p:cNvSpPr txBox="1"/>
          <p:nvPr/>
        </p:nvSpPr>
        <p:spPr>
          <a:xfrm>
            <a:off x="2628902" y="1603433"/>
            <a:ext cx="1566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43% of </a:t>
            </a:r>
            <a:r>
              <a:rPr lang="en-US" b="1" dirty="0">
                <a:solidFill>
                  <a:schemeClr val="bg1"/>
                </a:solidFill>
              </a:rPr>
              <a:t>fear </a:t>
            </a:r>
            <a:r>
              <a:rPr lang="en-US" dirty="0">
                <a:solidFill>
                  <a:schemeClr val="bg1"/>
                </a:solidFill>
              </a:rPr>
              <a:t>was misclassified as </a:t>
            </a:r>
            <a:r>
              <a:rPr lang="en-US" b="1" dirty="0">
                <a:solidFill>
                  <a:schemeClr val="bg1"/>
                </a:solidFill>
              </a:rPr>
              <a:t>sad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happy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F0668-F73E-5A4F-B11D-0FD42D221682}"/>
              </a:ext>
            </a:extLst>
          </p:cNvPr>
          <p:cNvSpPr txBox="1"/>
          <p:nvPr/>
        </p:nvSpPr>
        <p:spPr>
          <a:xfrm>
            <a:off x="6886030" y="1657350"/>
            <a:ext cx="156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48%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 MAX_EM</a:t>
            </a:r>
          </a:p>
        </p:txBody>
      </p:sp>
      <p:pic>
        <p:nvPicPr>
          <p:cNvPr id="7" name="Graphic 6" descr="Line arrow: Clockwise curve outline">
            <a:extLst>
              <a:ext uri="{FF2B5EF4-FFF2-40B4-BE49-F238E27FC236}">
                <a16:creationId xmlns:a16="http://schemas.microsoft.com/office/drawing/2014/main" id="{F7BF4EFA-D650-F244-8D5A-EA7C0E88F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213224">
            <a:off x="3494223" y="1136201"/>
            <a:ext cx="560141" cy="560141"/>
          </a:xfrm>
          <a:prstGeom prst="rect">
            <a:avLst/>
          </a:prstGeom>
        </p:spPr>
      </p:pic>
      <p:pic>
        <p:nvPicPr>
          <p:cNvPr id="27" name="Graphic 26" descr="Line arrow: Clockwise curve outline">
            <a:extLst>
              <a:ext uri="{FF2B5EF4-FFF2-40B4-BE49-F238E27FC236}">
                <a16:creationId xmlns:a16="http://schemas.microsoft.com/office/drawing/2014/main" id="{865C3366-5D14-C74B-B3C4-4E31CAFB5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13224">
            <a:off x="7672590" y="1105706"/>
            <a:ext cx="560141" cy="7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1F835-2D64-074F-ABEC-F6D10BAD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992320"/>
            <a:ext cx="3238500" cy="18656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Model Results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Emotion &amp; Gender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32F698D-B678-B140-BCCF-41E23599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38" y="208347"/>
            <a:ext cx="8602839" cy="460251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4" name="Content Placeholder 3077">
            <a:extLst>
              <a:ext uri="{FF2B5EF4-FFF2-40B4-BE49-F238E27FC236}">
                <a16:creationId xmlns:a16="http://schemas.microsoft.com/office/drawing/2014/main" id="{651B5C5A-9476-C440-AE08-75A851134540}"/>
              </a:ext>
            </a:extLst>
          </p:cNvPr>
          <p:cNvSpPr txBox="1">
            <a:spLocks/>
          </p:cNvSpPr>
          <p:nvPr/>
        </p:nvSpPr>
        <p:spPr>
          <a:xfrm>
            <a:off x="3897444" y="4959641"/>
            <a:ext cx="8294556" cy="189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EFEFE"/>
                </a:solidFill>
              </a:rPr>
              <a:t>Accuracy of models trained on emotion and gender: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EFE"/>
                </a:solidFill>
              </a:rPr>
              <a:t>AVG_SG: </a:t>
            </a:r>
            <a:r>
              <a:rPr lang="en-US" sz="2200" b="1" dirty="0">
                <a:solidFill>
                  <a:srgbClr val="FEFEFE"/>
                </a:solidFill>
              </a:rPr>
              <a:t>58%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EFE"/>
                </a:solidFill>
              </a:rPr>
              <a:t>MAX_SG: </a:t>
            </a:r>
            <a:r>
              <a:rPr lang="en-US" sz="2200" b="1" dirty="0">
                <a:solidFill>
                  <a:srgbClr val="FEFEFE"/>
                </a:solidFill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3978880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1F835-2D64-074F-ABEC-F6D10BAD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992320"/>
            <a:ext cx="3238500" cy="18656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Model Results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Emotion &amp; Gender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Content Placeholder 3077">
            <a:extLst>
              <a:ext uri="{FF2B5EF4-FFF2-40B4-BE49-F238E27FC236}">
                <a16:creationId xmlns:a16="http://schemas.microsoft.com/office/drawing/2014/main" id="{651B5C5A-9476-C440-AE08-75A851134540}"/>
              </a:ext>
            </a:extLst>
          </p:cNvPr>
          <p:cNvSpPr txBox="1">
            <a:spLocks/>
          </p:cNvSpPr>
          <p:nvPr/>
        </p:nvSpPr>
        <p:spPr>
          <a:xfrm>
            <a:off x="3897444" y="4959641"/>
            <a:ext cx="8294556" cy="189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EFEFE"/>
                </a:solidFill>
              </a:rPr>
              <a:t>AVG_SG was overall a much better model than MAX_SG…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EFE"/>
                </a:solidFill>
              </a:rPr>
              <a:t>Although MAX_SG was slightly better at determining </a:t>
            </a:r>
            <a:r>
              <a:rPr lang="en-US" sz="2200" b="1" dirty="0">
                <a:solidFill>
                  <a:srgbClr val="FEFEFE"/>
                </a:solidFill>
              </a:rPr>
              <a:t>anger.</a:t>
            </a:r>
          </a:p>
        </p:txBody>
      </p:sp>
      <p:pic>
        <p:nvPicPr>
          <p:cNvPr id="1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F10AE1B-C4A5-6E4A-8EAD-272418D13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38" y="208347"/>
            <a:ext cx="8602839" cy="460251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93231D-629D-9E42-9C5A-498B0A692297}"/>
              </a:ext>
            </a:extLst>
          </p:cNvPr>
          <p:cNvSpPr/>
          <p:nvPr/>
        </p:nvSpPr>
        <p:spPr>
          <a:xfrm>
            <a:off x="3155914" y="1093694"/>
            <a:ext cx="2635286" cy="2663078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2E438-BF9E-8545-B3DA-060FAA6DFF6A}"/>
              </a:ext>
            </a:extLst>
          </p:cNvPr>
          <p:cNvSpPr txBox="1"/>
          <p:nvPr/>
        </p:nvSpPr>
        <p:spPr>
          <a:xfrm>
            <a:off x="3173844" y="2065356"/>
            <a:ext cx="1411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had similar recall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6A407-FF42-964F-B633-03C3C9759752}"/>
              </a:ext>
            </a:extLst>
          </p:cNvPr>
          <p:cNvSpPr/>
          <p:nvPr/>
        </p:nvSpPr>
        <p:spPr>
          <a:xfrm>
            <a:off x="7394576" y="1108641"/>
            <a:ext cx="2635286" cy="2663078"/>
          </a:xfrm>
          <a:prstGeom prst="rect">
            <a:avLst/>
          </a:prstGeom>
          <a:solidFill>
            <a:srgbClr val="3E0C49">
              <a:alpha val="74902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EC1B0-943D-4D45-85FE-300F9D380AE2}"/>
              </a:ext>
            </a:extLst>
          </p:cNvPr>
          <p:cNvSpPr txBox="1"/>
          <p:nvPr/>
        </p:nvSpPr>
        <p:spPr>
          <a:xfrm>
            <a:off x="7756117" y="1434266"/>
            <a:ext cx="1411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But MAX_SG had the better precision</a:t>
            </a:r>
          </a:p>
        </p:txBody>
      </p:sp>
      <p:pic>
        <p:nvPicPr>
          <p:cNvPr id="22" name="Graphic 21" descr="Line arrow: Clockwise curve outline">
            <a:extLst>
              <a:ext uri="{FF2B5EF4-FFF2-40B4-BE49-F238E27FC236}">
                <a16:creationId xmlns:a16="http://schemas.microsoft.com/office/drawing/2014/main" id="{A0EFA420-8C86-0841-BA88-7857A3B16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213224" flipV="1">
            <a:off x="3329467" y="1578104"/>
            <a:ext cx="560141" cy="546201"/>
          </a:xfrm>
          <a:prstGeom prst="rect">
            <a:avLst/>
          </a:prstGeom>
        </p:spPr>
      </p:pic>
      <p:pic>
        <p:nvPicPr>
          <p:cNvPr id="23" name="Graphic 22" descr="Line arrow: Clockwise curve outline">
            <a:extLst>
              <a:ext uri="{FF2B5EF4-FFF2-40B4-BE49-F238E27FC236}">
                <a16:creationId xmlns:a16="http://schemas.microsoft.com/office/drawing/2014/main" id="{6950C955-0618-984A-9F5C-AF76F390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87501" flipH="1" flipV="1">
            <a:off x="7449572" y="1201836"/>
            <a:ext cx="644034" cy="5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28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1"/>
      <p:bldP spid="20" grpId="0" animBg="1"/>
      <p:bldP spid="2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E401EC-C347-0B48-9722-85B70C21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177"/>
            <a:ext cx="10439401" cy="1189038"/>
          </a:xfrm>
          <a:effectLst/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Model Results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78D0-CC4C-FF40-809F-4836CBC4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90800"/>
            <a:ext cx="4155141" cy="3894216"/>
          </a:xfrm>
          <a:effectLst/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AVG_SG was the best model overall.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In terms of the independent emotions though, the best scores were split between AVG_EM and AVG_SG.</a:t>
            </a:r>
          </a:p>
          <a:p>
            <a:endParaRPr lang="en-US" sz="800" dirty="0"/>
          </a:p>
          <a:p>
            <a:pPr marL="0" indent="0" algn="ctr">
              <a:buNone/>
            </a:pPr>
            <a:r>
              <a:rPr lang="en-US" sz="2200" b="1" dirty="0"/>
              <a:t>So what if the two best models were combined?</a:t>
            </a:r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E86AAF8D-3147-7944-9BE4-6BC1FD7A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171" y="2590799"/>
            <a:ext cx="6992472" cy="38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93959-7231-5E4B-98F2-E5D22DEE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463" y="800912"/>
            <a:ext cx="3614737" cy="140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Combination Model</a:t>
            </a:r>
          </a:p>
        </p:txBody>
      </p:sp>
      <p:pic>
        <p:nvPicPr>
          <p:cNvPr id="6" name="Content Placeholder 5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87749CB8-6065-E248-A078-3F0F8115D7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8971" y="794082"/>
            <a:ext cx="5277029" cy="558416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D33B-0A87-1646-8E51-4AE50D683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2462" y="2590800"/>
            <a:ext cx="3614737" cy="3938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Accuracy of </a:t>
            </a:r>
            <a:r>
              <a:rPr lang="en-US" sz="2200" b="1" dirty="0">
                <a:solidFill>
                  <a:srgbClr val="FFFFFF"/>
                </a:solidFill>
              </a:rPr>
              <a:t>59%</a:t>
            </a:r>
          </a:p>
          <a:p>
            <a:pPr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Scores highest of all the models for all emotions except for </a:t>
            </a:r>
            <a:r>
              <a:rPr lang="en-US" sz="2200" b="1" dirty="0">
                <a:solidFill>
                  <a:srgbClr val="FFFFFF"/>
                </a:solidFill>
              </a:rPr>
              <a:t>disgust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F1 score beat by AVG_SG by only </a:t>
            </a:r>
            <a:r>
              <a:rPr lang="en-US" sz="2200" b="1" dirty="0">
                <a:solidFill>
                  <a:srgbClr val="FFFFFF"/>
                </a:solidFill>
              </a:rPr>
              <a:t>0.01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sz="200" b="1" dirty="0">
              <a:solidFill>
                <a:srgbClr val="FFFFFF"/>
              </a:solidFill>
            </a:endParaRPr>
          </a:p>
          <a:p>
            <a:pPr marL="57150" indent="0" algn="ctr">
              <a:spcBef>
                <a:spcPts val="500"/>
              </a:spcBef>
              <a:buNone/>
            </a:pPr>
            <a:r>
              <a:rPr lang="en-US" sz="2400" b="1" dirty="0">
                <a:solidFill>
                  <a:srgbClr val="FFFFFF"/>
                </a:solidFill>
              </a:rPr>
              <a:t>Overall Best Model!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8" name="Graphic 7" descr="Crown with solid fill">
            <a:extLst>
              <a:ext uri="{FF2B5EF4-FFF2-40B4-BE49-F238E27FC236}">
                <a16:creationId xmlns:a16="http://schemas.microsoft.com/office/drawing/2014/main" id="{72EA1594-4F7A-B942-A68F-A2AC7E771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338" y="4311"/>
            <a:ext cx="950892" cy="9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4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1F835-2D64-074F-ABEC-F6D10BAD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4992320"/>
            <a:ext cx="3200401" cy="18656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Final Model Testing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Content Placeholder 3077">
            <a:extLst>
              <a:ext uri="{FF2B5EF4-FFF2-40B4-BE49-F238E27FC236}">
                <a16:creationId xmlns:a16="http://schemas.microsoft.com/office/drawing/2014/main" id="{651B5C5A-9476-C440-AE08-75A851134540}"/>
              </a:ext>
            </a:extLst>
          </p:cNvPr>
          <p:cNvSpPr txBox="1">
            <a:spLocks/>
          </p:cNvSpPr>
          <p:nvPr/>
        </p:nvSpPr>
        <p:spPr>
          <a:xfrm>
            <a:off x="3897444" y="4959641"/>
            <a:ext cx="8294556" cy="189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The final combination model was trained on all the audio clips in the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With no more data to test on, how can we find out how well it preforms?</a:t>
            </a:r>
          </a:p>
        </p:txBody>
      </p:sp>
      <p:pic>
        <p:nvPicPr>
          <p:cNvPr id="18" name="Picture 17" descr="A picture containing text, person, wearing, posing&#10;&#10;Description automatically generated">
            <a:extLst>
              <a:ext uri="{FF2B5EF4-FFF2-40B4-BE49-F238E27FC236}">
                <a16:creationId xmlns:a16="http://schemas.microsoft.com/office/drawing/2014/main" id="{A789EADE-1F19-8D4F-866D-B7D6849C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9" y="1065502"/>
            <a:ext cx="2129298" cy="3200400"/>
          </a:xfrm>
          <a:prstGeom prst="rect">
            <a:avLst/>
          </a:prstGeom>
        </p:spPr>
      </p:pic>
      <p:pic>
        <p:nvPicPr>
          <p:cNvPr id="24" name="Picture 23" descr="A group of wo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D74E0809-60A1-2A45-A6BD-05F4AC1E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89" y="1065211"/>
            <a:ext cx="2277762" cy="3200400"/>
          </a:xfrm>
          <a:prstGeom prst="rect">
            <a:avLst/>
          </a:prstGeom>
        </p:spPr>
      </p:pic>
      <p:pic>
        <p:nvPicPr>
          <p:cNvPr id="25" name="Picture 2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DB94EA5A-511B-C040-B4FA-5FD4541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363" y="1065211"/>
            <a:ext cx="2163070" cy="3200400"/>
          </a:xfrm>
          <a:prstGeom prst="rect">
            <a:avLst/>
          </a:prstGeom>
        </p:spPr>
      </p:pic>
      <p:pic>
        <p:nvPicPr>
          <p:cNvPr id="26" name="Picture 2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0DAC7BC9-AB47-724D-8FA4-C7FD511F0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507" y="1065211"/>
            <a:ext cx="2183083" cy="32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5D3B4-BF04-0642-9E24-DCA401D8D06E}"/>
              </a:ext>
            </a:extLst>
          </p:cNvPr>
          <p:cNvSpPr/>
          <p:nvPr/>
        </p:nvSpPr>
        <p:spPr>
          <a:xfrm>
            <a:off x="914400" y="802481"/>
            <a:ext cx="10363200" cy="369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5BCBE4-91CE-A24C-8DA1-7E1EDB7A34D8}"/>
              </a:ext>
            </a:extLst>
          </p:cNvPr>
          <p:cNvSpPr/>
          <p:nvPr/>
        </p:nvSpPr>
        <p:spPr>
          <a:xfrm>
            <a:off x="3962400" y="115669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+mj-lt"/>
              </a:rPr>
              <a:t>Movie Scenes!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868137-9325-4844-A2B4-1260DCC63857}"/>
              </a:ext>
            </a:extLst>
          </p:cNvPr>
          <p:cNvSpPr/>
          <p:nvPr/>
        </p:nvSpPr>
        <p:spPr>
          <a:xfrm>
            <a:off x="7772401" y="4648200"/>
            <a:ext cx="441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</a:rPr>
              <a:t>* And a couple of my own recordings </a:t>
            </a:r>
          </a:p>
        </p:txBody>
      </p:sp>
    </p:spTree>
    <p:extLst>
      <p:ext uri="{BB962C8B-B14F-4D97-AF65-F5344CB8AC3E}">
        <p14:creationId xmlns:p14="http://schemas.microsoft.com/office/powerpoint/2010/main" val="180366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E401EC-C347-0B48-9722-85B70C21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1" y="1533149"/>
            <a:ext cx="3924300" cy="3388287"/>
          </a:xfrm>
          <a:effectLst/>
        </p:spPr>
        <p:txBody>
          <a:bodyPr anchor="ctr">
            <a:normAutofit/>
          </a:bodyPr>
          <a:lstStyle/>
          <a:p>
            <a:pPr algn="ctr">
              <a:tabLst>
                <a:tab pos="3702050" algn="l"/>
              </a:tabLst>
            </a:pPr>
            <a:r>
              <a:rPr lang="en-US" sz="4800" dirty="0"/>
              <a:t>Overarching Question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B286FCC-195E-914B-A9DA-A138BFAEA0C6}"/>
              </a:ext>
            </a:extLst>
          </p:cNvPr>
          <p:cNvSpPr txBox="1">
            <a:spLocks/>
          </p:cNvSpPr>
          <p:nvPr/>
        </p:nvSpPr>
        <p:spPr>
          <a:xfrm>
            <a:off x="6140981" y="977151"/>
            <a:ext cx="5078740" cy="4500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Can a machine recognize the emotions in a person’s voice?</a:t>
            </a:r>
          </a:p>
        </p:txBody>
      </p:sp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88191B9D-03B8-634A-A8BD-2B4EFB74E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3460" y="4827611"/>
            <a:ext cx="1813782" cy="18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A377F-670F-CD48-9CC1-C80BB1E4738C}"/>
              </a:ext>
            </a:extLst>
          </p:cNvPr>
          <p:cNvSpPr/>
          <p:nvPr/>
        </p:nvSpPr>
        <p:spPr>
          <a:xfrm>
            <a:off x="5029200" y="241574"/>
            <a:ext cx="6729413" cy="4101826"/>
          </a:xfrm>
          <a:prstGeom prst="rect">
            <a:avLst/>
          </a:prstGeom>
          <a:solidFill>
            <a:srgbClr val="9AC64D">
              <a:alpha val="5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EF8E44-D14D-4A4C-BA09-C7CC81A1D172}"/>
              </a:ext>
            </a:extLst>
          </p:cNvPr>
          <p:cNvSpPr/>
          <p:nvPr/>
        </p:nvSpPr>
        <p:spPr>
          <a:xfrm>
            <a:off x="5029200" y="4343401"/>
            <a:ext cx="6729414" cy="2063766"/>
          </a:xfrm>
          <a:prstGeom prst="rect">
            <a:avLst/>
          </a:prstGeom>
          <a:solidFill>
            <a:srgbClr val="2F917E">
              <a:alpha val="5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5D0248-58A6-1D45-A199-60A74EAD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41575"/>
            <a:ext cx="6243636" cy="6165591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24837A-9B39-6E4D-92AB-581042CB108D}"/>
              </a:ext>
            </a:extLst>
          </p:cNvPr>
          <p:cNvSpPr txBox="1"/>
          <p:nvPr/>
        </p:nvSpPr>
        <p:spPr>
          <a:xfrm>
            <a:off x="6421822" y="97262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9FCF2-112B-194B-A0E5-D9F7610047F4}"/>
              </a:ext>
            </a:extLst>
          </p:cNvPr>
          <p:cNvSpPr txBox="1"/>
          <p:nvPr/>
        </p:nvSpPr>
        <p:spPr>
          <a:xfrm>
            <a:off x="9677469" y="90832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97E2FD-0B87-1E48-AC11-69B651104DF4}"/>
              </a:ext>
            </a:extLst>
          </p:cNvPr>
          <p:cNvSpPr txBox="1"/>
          <p:nvPr/>
        </p:nvSpPr>
        <p:spPr>
          <a:xfrm>
            <a:off x="6232070" y="3003850"/>
            <a:ext cx="119936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Fear</a:t>
            </a:r>
            <a:r>
              <a:rPr lang="en-US" b="1" dirty="0">
                <a:solidFill>
                  <a:srgbClr val="252525"/>
                </a:solidFill>
              </a:rPr>
              <a:t>/</a:t>
            </a:r>
            <a:r>
              <a:rPr lang="en-US" b="1" dirty="0">
                <a:solidFill>
                  <a:schemeClr val="accent1"/>
                </a:solidFill>
              </a:rPr>
              <a:t>Sad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60FF54-70D3-3E47-9935-0DF660D45EA3}"/>
              </a:ext>
            </a:extLst>
          </p:cNvPr>
          <p:cNvSpPr txBox="1"/>
          <p:nvPr/>
        </p:nvSpPr>
        <p:spPr>
          <a:xfrm>
            <a:off x="9105997" y="2997072"/>
            <a:ext cx="1752403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Anger</a:t>
            </a:r>
            <a:r>
              <a:rPr lang="en-US" b="1" dirty="0">
                <a:solidFill>
                  <a:srgbClr val="252525"/>
                </a:solidFill>
              </a:rPr>
              <a:t>/</a:t>
            </a:r>
            <a:r>
              <a:rPr lang="en-US" b="1" dirty="0">
                <a:solidFill>
                  <a:schemeClr val="accent5"/>
                </a:solidFill>
              </a:rPr>
              <a:t>Disgust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7B000-D993-CF44-9EF5-1E0E6DA1C75A}"/>
              </a:ext>
            </a:extLst>
          </p:cNvPr>
          <p:cNvSpPr txBox="1"/>
          <p:nvPr/>
        </p:nvSpPr>
        <p:spPr>
          <a:xfrm>
            <a:off x="6421821" y="507313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D9CD1-AC9B-5943-B77A-016F4FA73D98}"/>
              </a:ext>
            </a:extLst>
          </p:cNvPr>
          <p:cNvSpPr txBox="1"/>
          <p:nvPr/>
        </p:nvSpPr>
        <p:spPr>
          <a:xfrm>
            <a:off x="9695101" y="507683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?</a:t>
            </a:r>
            <a:r>
              <a:rPr lang="en-US" b="1" dirty="0">
                <a:solidFill>
                  <a:schemeClr val="accent5"/>
                </a:solidFill>
              </a:rPr>
              <a:t>?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26" name="Graphic 25" descr="Checkbox Crossed with solid fill">
            <a:extLst>
              <a:ext uri="{FF2B5EF4-FFF2-40B4-BE49-F238E27FC236}">
                <a16:creationId xmlns:a16="http://schemas.microsoft.com/office/drawing/2014/main" id="{C51D7463-FEF7-5A4F-A423-9B31A7E66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5239" y="4572000"/>
            <a:ext cx="632105" cy="632105"/>
          </a:xfrm>
          <a:prstGeom prst="rect">
            <a:avLst/>
          </a:prstGeom>
        </p:spPr>
      </p:pic>
      <p:pic>
        <p:nvPicPr>
          <p:cNvPr id="28" name="Graphic 27" descr="Checkbox Checked with solid fill">
            <a:extLst>
              <a:ext uri="{FF2B5EF4-FFF2-40B4-BE49-F238E27FC236}">
                <a16:creationId xmlns:a16="http://schemas.microsoft.com/office/drawing/2014/main" id="{357A1BB3-3225-1448-8024-972AF6DBF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3267" y="444259"/>
            <a:ext cx="609462" cy="609462"/>
          </a:xfrm>
          <a:prstGeom prst="rect">
            <a:avLst/>
          </a:prstGeom>
        </p:spPr>
      </p:pic>
      <p:pic>
        <p:nvPicPr>
          <p:cNvPr id="29" name="Graphic 28" descr="Checkbox Checked with solid fill">
            <a:extLst>
              <a:ext uri="{FF2B5EF4-FFF2-40B4-BE49-F238E27FC236}">
                <a16:creationId xmlns:a16="http://schemas.microsoft.com/office/drawing/2014/main" id="{24498AB5-BB6D-7349-912B-507907DDE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7469" y="426350"/>
            <a:ext cx="609462" cy="609462"/>
          </a:xfrm>
          <a:prstGeom prst="rect">
            <a:avLst/>
          </a:prstGeom>
        </p:spPr>
      </p:pic>
      <p:pic>
        <p:nvPicPr>
          <p:cNvPr id="30" name="Graphic 29" descr="Checkbox Checked with solid fill">
            <a:extLst>
              <a:ext uri="{FF2B5EF4-FFF2-40B4-BE49-F238E27FC236}">
                <a16:creationId xmlns:a16="http://schemas.microsoft.com/office/drawing/2014/main" id="{E253F5AB-1C17-F940-A584-8BFF7218E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6831" y="2512187"/>
            <a:ext cx="609462" cy="609462"/>
          </a:xfrm>
          <a:prstGeom prst="rect">
            <a:avLst/>
          </a:prstGeom>
        </p:spPr>
      </p:pic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F35ABE01-9D19-C64D-BC76-A86443116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6318" y="2514738"/>
            <a:ext cx="609462" cy="609462"/>
          </a:xfrm>
          <a:prstGeom prst="rect">
            <a:avLst/>
          </a:prstGeom>
        </p:spPr>
      </p:pic>
      <p:pic>
        <p:nvPicPr>
          <p:cNvPr id="32" name="Graphic 31" descr="Checkbox Crossed with solid fill">
            <a:extLst>
              <a:ext uri="{FF2B5EF4-FFF2-40B4-BE49-F238E27FC236}">
                <a16:creationId xmlns:a16="http://schemas.microsoft.com/office/drawing/2014/main" id="{96C5ECF0-46EF-504C-8085-B5999EE1F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9658" y="4571849"/>
            <a:ext cx="632105" cy="63210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531FE3E-FA10-CA4A-A72E-977CB1CB624B}"/>
              </a:ext>
            </a:extLst>
          </p:cNvPr>
          <p:cNvSpPr txBox="1">
            <a:spLocks/>
          </p:cNvSpPr>
          <p:nvPr/>
        </p:nvSpPr>
        <p:spPr>
          <a:xfrm>
            <a:off x="381000" y="877112"/>
            <a:ext cx="3575737" cy="133268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Final Model</a:t>
            </a:r>
          </a:p>
          <a:p>
            <a:r>
              <a:rPr lang="en-US" sz="360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5065C8-254B-F848-AB8B-BD6F0A90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08" y="2613236"/>
            <a:ext cx="3820685" cy="3863764"/>
          </a:xfrm>
          <a:effectLst/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Overall results: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The final model was good at classifying negative emotions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But struggled to classify the more positive emotions.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Mislabeling them as </a:t>
            </a:r>
            <a:r>
              <a:rPr lang="en-US" sz="2000" b="1" dirty="0">
                <a:solidFill>
                  <a:srgbClr val="FFFFFF"/>
                </a:solidFill>
              </a:rPr>
              <a:t>anger</a:t>
            </a:r>
            <a:r>
              <a:rPr lang="en-US" sz="2000" dirty="0">
                <a:solidFill>
                  <a:srgbClr val="FFFFFF"/>
                </a:solidFill>
              </a:rPr>
              <a:t> and </a:t>
            </a:r>
            <a:r>
              <a:rPr lang="en-US" sz="2000" b="1" dirty="0">
                <a:solidFill>
                  <a:srgbClr val="FFFFFF"/>
                </a:solidFill>
              </a:rPr>
              <a:t>disgust</a:t>
            </a:r>
          </a:p>
        </p:txBody>
      </p:sp>
    </p:spTree>
    <p:extLst>
      <p:ext uri="{BB962C8B-B14F-4D97-AF65-F5344CB8AC3E}">
        <p14:creationId xmlns:p14="http://schemas.microsoft.com/office/powerpoint/2010/main" val="255461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2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Five bulbs and one of them is glowing">
            <a:extLst>
              <a:ext uri="{FF2B5EF4-FFF2-40B4-BE49-F238E27FC236}">
                <a16:creationId xmlns:a16="http://schemas.microsoft.com/office/drawing/2014/main" id="{1BE432A2-55B5-421C-A74D-1DAC68EE7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348CE-EA0D-9044-8873-4F7D91F57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573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5864178-0437-7840-BB97-C8449CB83AC2}"/>
              </a:ext>
            </a:extLst>
          </p:cNvPr>
          <p:cNvSpPr txBox="1">
            <a:spLocks/>
          </p:cNvSpPr>
          <p:nvPr/>
        </p:nvSpPr>
        <p:spPr>
          <a:xfrm>
            <a:off x="863882" y="571135"/>
            <a:ext cx="10413718" cy="9528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/>
              <a:t>Summary</a:t>
            </a:r>
            <a:endParaRPr lang="en-US" sz="4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225EDF-F5EB-7B46-B36F-2BAFF3BC9014}"/>
              </a:ext>
            </a:extLst>
          </p:cNvPr>
          <p:cNvSpPr txBox="1">
            <a:spLocks/>
          </p:cNvSpPr>
          <p:nvPr/>
        </p:nvSpPr>
        <p:spPr>
          <a:xfrm>
            <a:off x="863882" y="2286000"/>
            <a:ext cx="6497886" cy="419100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A combination of the average pooling models gave the best test results (59%)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The final model could identify the negative emotions </a:t>
            </a:r>
            <a:r>
              <a:rPr lang="en-US" sz="2200" b="1" dirty="0"/>
              <a:t>anger</a:t>
            </a:r>
            <a:r>
              <a:rPr lang="en-US" sz="2200" dirty="0"/>
              <a:t>, </a:t>
            </a:r>
            <a:r>
              <a:rPr lang="en-US" sz="2200" b="1" dirty="0"/>
              <a:t>sad</a:t>
            </a:r>
            <a:r>
              <a:rPr lang="en-US" sz="2200" dirty="0"/>
              <a:t>, </a:t>
            </a:r>
            <a:r>
              <a:rPr lang="en-US" sz="2200" b="1" dirty="0"/>
              <a:t>disgust</a:t>
            </a:r>
            <a:r>
              <a:rPr lang="en-US" sz="2200" dirty="0"/>
              <a:t>, and </a:t>
            </a:r>
            <a:r>
              <a:rPr lang="en-US" sz="2200" b="1" dirty="0"/>
              <a:t>fear, </a:t>
            </a:r>
            <a:r>
              <a:rPr lang="en-US" sz="2200" dirty="0"/>
              <a:t>but struggled with the more positive emotions </a:t>
            </a:r>
            <a:r>
              <a:rPr lang="en-US" sz="2200" b="1" dirty="0"/>
              <a:t>happy</a:t>
            </a:r>
            <a:r>
              <a:rPr lang="en-US" sz="2200" dirty="0"/>
              <a:t> and </a:t>
            </a:r>
            <a:r>
              <a:rPr lang="en-US" sz="2200" b="1" dirty="0"/>
              <a:t>neutral.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This may be because these emotions tend to be less intensive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Neutral can be seen as an ‘absence’ of emotion rather than an emotion itself.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0C2B36-9B5F-C44D-AFD2-DAE29B4A2942}"/>
              </a:ext>
            </a:extLst>
          </p:cNvPr>
          <p:cNvGrpSpPr/>
          <p:nvPr/>
        </p:nvGrpSpPr>
        <p:grpSpPr>
          <a:xfrm>
            <a:off x="7490314" y="2627475"/>
            <a:ext cx="3837804" cy="3508049"/>
            <a:chOff x="7315200" y="2438400"/>
            <a:chExt cx="3837804" cy="3508049"/>
          </a:xfrm>
        </p:grpSpPr>
        <p:pic>
          <p:nvPicPr>
            <p:cNvPr id="34" name="Graphic 33" descr="Robot with solid fill">
              <a:extLst>
                <a:ext uri="{FF2B5EF4-FFF2-40B4-BE49-F238E27FC236}">
                  <a16:creationId xmlns:a16="http://schemas.microsoft.com/office/drawing/2014/main" id="{0347FEA2-0E69-EC4C-B017-619ADE9D1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98146" y="3429000"/>
              <a:ext cx="2517449" cy="2517449"/>
            </a:xfrm>
            <a:prstGeom prst="rect">
              <a:avLst/>
            </a:prstGeom>
          </p:spPr>
        </p:pic>
        <p:pic>
          <p:nvPicPr>
            <p:cNvPr id="5" name="Graphic 4" descr="Thought bubble with solid fill">
              <a:extLst>
                <a:ext uri="{FF2B5EF4-FFF2-40B4-BE49-F238E27FC236}">
                  <a16:creationId xmlns:a16="http://schemas.microsoft.com/office/drawing/2014/main" id="{C33CE0DE-4658-244C-B528-BE4C83927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000" y="2895600"/>
              <a:ext cx="1628004" cy="1628004"/>
            </a:xfrm>
            <a:prstGeom prst="rect">
              <a:avLst/>
            </a:prstGeom>
          </p:spPr>
        </p:pic>
        <p:pic>
          <p:nvPicPr>
            <p:cNvPr id="38" name="Graphic 37" descr="Thought bubble with solid fill">
              <a:extLst>
                <a:ext uri="{FF2B5EF4-FFF2-40B4-BE49-F238E27FC236}">
                  <a16:creationId xmlns:a16="http://schemas.microsoft.com/office/drawing/2014/main" id="{21A5BD10-397D-B146-A45B-FB07D2B2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315200" y="2438400"/>
              <a:ext cx="1628004" cy="1628004"/>
            </a:xfrm>
            <a:prstGeom prst="rect">
              <a:avLst/>
            </a:prstGeom>
          </p:spPr>
        </p:pic>
        <p:pic>
          <p:nvPicPr>
            <p:cNvPr id="7" name="Graphic 6" descr="Sad face with solid fill with solid fill">
              <a:extLst>
                <a:ext uri="{FF2B5EF4-FFF2-40B4-BE49-F238E27FC236}">
                  <a16:creationId xmlns:a16="http://schemas.microsoft.com/office/drawing/2014/main" id="{106974FC-5F83-214D-BC4D-55DD17B4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02315" y="3214648"/>
              <a:ext cx="640080" cy="640080"/>
            </a:xfrm>
            <a:prstGeom prst="rect">
              <a:avLst/>
            </a:prstGeom>
          </p:spPr>
        </p:pic>
        <p:pic>
          <p:nvPicPr>
            <p:cNvPr id="40" name="Graphic 39" descr="Smiling face with solid fill with solid fill">
              <a:extLst>
                <a:ext uri="{FF2B5EF4-FFF2-40B4-BE49-F238E27FC236}">
                  <a16:creationId xmlns:a16="http://schemas.microsoft.com/office/drawing/2014/main" id="{863B66E8-21B5-6045-B1B6-7486A9EB5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06065" y="2747279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251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E401EC-C347-0B48-9722-85B70C21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439400" cy="106680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Moving Forwards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78D0-CC4C-FF40-809F-4836CBC4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439400" cy="4343400"/>
          </a:xfrm>
          <a:effectLst/>
        </p:spPr>
        <p:txBody>
          <a:bodyPr anchor="t"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200" dirty="0"/>
              <a:t>There’s always room for improvement! What else can be done?</a:t>
            </a:r>
          </a:p>
          <a:p>
            <a:pPr lvl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b="1" dirty="0"/>
              <a:t>More Data</a:t>
            </a:r>
            <a:endParaRPr lang="en-US" sz="2200" dirty="0"/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greater pool of audio clips to train on can help the model learn.</a:t>
            </a:r>
          </a:p>
          <a:p>
            <a:pPr lvl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b="1" dirty="0"/>
              <a:t>Higher Complexity</a:t>
            </a:r>
            <a:endParaRPr lang="en-US" sz="2200" dirty="0"/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This model was made simple to save resources, a more complex model may provide higher accuracy.</a:t>
            </a:r>
          </a:p>
          <a:p>
            <a:pPr lvl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b="1" dirty="0"/>
              <a:t>Binary Classification</a:t>
            </a:r>
            <a:endParaRPr lang="en-US" sz="2200" dirty="0"/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 The model was good at identifying negative emotions, perhaps it would be easier if the model was trained to classify emotions simply as either positive or negative. </a:t>
            </a:r>
          </a:p>
        </p:txBody>
      </p:sp>
    </p:spTree>
    <p:extLst>
      <p:ext uri="{BB962C8B-B14F-4D97-AF65-F5344CB8AC3E}">
        <p14:creationId xmlns:p14="http://schemas.microsoft.com/office/powerpoint/2010/main" val="302525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E401EC-C347-0B48-9722-85B70C21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23" y="1734855"/>
            <a:ext cx="4170389" cy="3388287"/>
          </a:xfrm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Can a machine recognize the emotions in a person’s voice?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3F71A35-0558-4E4E-8C69-AFD700C3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144" y="2760946"/>
            <a:ext cx="5556553" cy="2857902"/>
          </a:xfrm>
          <a:effectLst/>
        </p:spPr>
        <p:txBody>
          <a:bodyPr anchor="ctr"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200" dirty="0"/>
              <a:t>Even with such limited data and resources, this simple model was able to identify emotions quite well.</a:t>
            </a:r>
          </a:p>
          <a:p>
            <a:pPr>
              <a:spcBef>
                <a:spcPts val="500"/>
              </a:spcBef>
            </a:pPr>
            <a:r>
              <a:rPr lang="en-US" sz="2200" dirty="0"/>
              <a:t>While currently it has a limited accuracy, there are plenty of directions to pursue continued growth and improvement!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A40D3A6F-AE08-5946-A538-765D29A9EA45}"/>
              </a:ext>
            </a:extLst>
          </p:cNvPr>
          <p:cNvSpPr txBox="1">
            <a:spLocks/>
          </p:cNvSpPr>
          <p:nvPr/>
        </p:nvSpPr>
        <p:spPr>
          <a:xfrm>
            <a:off x="6424787" y="3039127"/>
            <a:ext cx="4170389" cy="7797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Yes!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08382-DF35-BF47-B254-50F23FEA9B66}"/>
              </a:ext>
            </a:extLst>
          </p:cNvPr>
          <p:cNvSpPr txBox="1"/>
          <p:nvPr/>
        </p:nvSpPr>
        <p:spPr>
          <a:xfrm>
            <a:off x="12027877" y="6084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208 -0.166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E401EC-C347-0B48-9722-85B70C21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177"/>
            <a:ext cx="10439401" cy="1189038"/>
          </a:xfrm>
          <a:effectLst/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Can a machine recognize the emotions in a person’s voice?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78D0-CC4C-FF40-809F-4836CBC4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03"/>
            <a:ext cx="10439400" cy="3636511"/>
          </a:xfrm>
          <a:effectLst/>
        </p:spPr>
        <p:txBody>
          <a:bodyPr anchor="t"/>
          <a:lstStyle/>
          <a:p>
            <a:pPr marL="0" indent="0">
              <a:buNone/>
            </a:pPr>
            <a:r>
              <a:rPr lang="en-US" sz="2200" dirty="0"/>
              <a:t>Why Does It Matter?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Voice recognition technology is used daily all over the world.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Digital assistants, automated phone systems, hands free phone pairing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Adding the emotional context of voices could greatly increase a computers understanding of what’s being said.</a:t>
            </a:r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13" name="Graphic 12" descr="Call center with solid fill">
            <a:extLst>
              <a:ext uri="{FF2B5EF4-FFF2-40B4-BE49-F238E27FC236}">
                <a16:creationId xmlns:a16="http://schemas.microsoft.com/office/drawing/2014/main" id="{6A118C82-88C0-5145-A8FE-FAAEA1073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599" y="4980697"/>
            <a:ext cx="1828800" cy="18288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D5E002D-48D7-7B4D-AD38-FE9FD7654F69}"/>
              </a:ext>
            </a:extLst>
          </p:cNvPr>
          <p:cNvGrpSpPr/>
          <p:nvPr/>
        </p:nvGrpSpPr>
        <p:grpSpPr>
          <a:xfrm>
            <a:off x="2098374" y="5157704"/>
            <a:ext cx="1519644" cy="1548837"/>
            <a:chOff x="1673118" y="4860874"/>
            <a:chExt cx="1828800" cy="1828800"/>
          </a:xfrm>
        </p:grpSpPr>
        <p:pic>
          <p:nvPicPr>
            <p:cNvPr id="9" name="Graphic 8" descr="Smart Phone with solid fill">
              <a:extLst>
                <a:ext uri="{FF2B5EF4-FFF2-40B4-BE49-F238E27FC236}">
                  <a16:creationId xmlns:a16="http://schemas.microsoft.com/office/drawing/2014/main" id="{A4D893A9-AE86-F540-AA9F-03AF32D78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3118" y="4860874"/>
              <a:ext cx="1828800" cy="1828800"/>
            </a:xfrm>
            <a:prstGeom prst="rect">
              <a:avLst/>
            </a:prstGeom>
          </p:spPr>
        </p:pic>
        <p:pic>
          <p:nvPicPr>
            <p:cNvPr id="21" name="Graphic 20" descr="Smiling face with solid fill with solid fill">
              <a:extLst>
                <a:ext uri="{FF2B5EF4-FFF2-40B4-BE49-F238E27FC236}">
                  <a16:creationId xmlns:a16="http://schemas.microsoft.com/office/drawing/2014/main" id="{E2BE49AE-F8F1-7A40-843C-CAB794EAE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433" y="5325034"/>
              <a:ext cx="728145" cy="728145"/>
            </a:xfrm>
            <a:prstGeom prst="rect">
              <a:avLst/>
            </a:prstGeom>
          </p:spPr>
        </p:pic>
      </p:grpSp>
      <p:pic>
        <p:nvPicPr>
          <p:cNvPr id="23" name="Graphic 22" descr="Car Wash with solid fill">
            <a:extLst>
              <a:ext uri="{FF2B5EF4-FFF2-40B4-BE49-F238E27FC236}">
                <a16:creationId xmlns:a16="http://schemas.microsoft.com/office/drawing/2014/main" id="{CC4A55C4-26C4-5C40-B902-BEE6EF3F54F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813" t="28673" r="6562" b="2732"/>
          <a:stretch/>
        </p:blipFill>
        <p:spPr>
          <a:xfrm>
            <a:off x="8550907" y="5260219"/>
            <a:ext cx="1828800" cy="14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6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E401EC-C347-0B48-9722-85B70C21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177"/>
            <a:ext cx="10439400" cy="1189038"/>
          </a:xfrm>
          <a:effectLst/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Can a machine recognize the emotions in a person’s voice?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78D0-CC4C-FF40-809F-4836CBC4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03"/>
            <a:ext cx="10439400" cy="3636511"/>
          </a:xfrm>
          <a:effectLst/>
        </p:spPr>
        <p:txBody>
          <a:bodyPr anchor="t"/>
          <a:lstStyle/>
          <a:p>
            <a:pPr marL="0" indent="0">
              <a:buNone/>
            </a:pPr>
            <a:r>
              <a:rPr lang="en-US" sz="2200" dirty="0"/>
              <a:t>How Can It Be Done?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Turn one-dimensional sound into a two-dimensional picture.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They say a pictures worth a thousand words! Extracting audio features as images can provide a much greater source of information.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Use these images to train a convolutional neutral network (CNN).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CNN Models are the go-to for analyzing images, best known for classifying handwriting and even cat pics.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EC427A0-AED0-B445-8D40-6BA0F943E47B}"/>
              </a:ext>
            </a:extLst>
          </p:cNvPr>
          <p:cNvSpPr/>
          <p:nvPr/>
        </p:nvSpPr>
        <p:spPr>
          <a:xfrm>
            <a:off x="5507008" y="5667972"/>
            <a:ext cx="1267818" cy="707327"/>
          </a:xfrm>
          <a:prstGeom prst="rightArrow">
            <a:avLst>
              <a:gd name="adj1" fmla="val 43795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883907-0BAD-8140-A796-80A08C165161}"/>
              </a:ext>
            </a:extLst>
          </p:cNvPr>
          <p:cNvGrpSpPr/>
          <p:nvPr/>
        </p:nvGrpSpPr>
        <p:grpSpPr>
          <a:xfrm>
            <a:off x="7653616" y="5219700"/>
            <a:ext cx="1600199" cy="1600199"/>
            <a:chOff x="7421221" y="5058695"/>
            <a:chExt cx="1600199" cy="1600199"/>
          </a:xfrm>
        </p:grpSpPr>
        <p:pic>
          <p:nvPicPr>
            <p:cNvPr id="7" name="Graphic 6" descr="Images with solid fill">
              <a:extLst>
                <a:ext uri="{FF2B5EF4-FFF2-40B4-BE49-F238E27FC236}">
                  <a16:creationId xmlns:a16="http://schemas.microsoft.com/office/drawing/2014/main" id="{9C2FCE80-FF4C-F046-B2E9-282E42A89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21221" y="5058695"/>
              <a:ext cx="1600199" cy="160019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27CA65-EF63-FA47-8D3B-80E43DB14600}"/>
                </a:ext>
              </a:extLst>
            </p:cNvPr>
            <p:cNvSpPr/>
            <p:nvPr/>
          </p:nvSpPr>
          <p:spPr>
            <a:xfrm>
              <a:off x="7585696" y="5605722"/>
              <a:ext cx="1074210" cy="68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oundwave with solid fill">
              <a:extLst>
                <a:ext uri="{FF2B5EF4-FFF2-40B4-BE49-F238E27FC236}">
                  <a16:creationId xmlns:a16="http://schemas.microsoft.com/office/drawing/2014/main" id="{A5F5DF27-24D3-9240-A163-19D5A40C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7766" y="5528134"/>
              <a:ext cx="1074209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032B7E-99D7-5F46-A269-3640886D9739}"/>
              </a:ext>
            </a:extLst>
          </p:cNvPr>
          <p:cNvGrpSpPr/>
          <p:nvPr/>
        </p:nvGrpSpPr>
        <p:grpSpPr>
          <a:xfrm>
            <a:off x="3106267" y="5219700"/>
            <a:ext cx="1609164" cy="1600199"/>
            <a:chOff x="3170577" y="5058695"/>
            <a:chExt cx="1609164" cy="1600199"/>
          </a:xfrm>
        </p:grpSpPr>
        <p:pic>
          <p:nvPicPr>
            <p:cNvPr id="3" name="Graphic 2" descr="Volume with solid fill">
              <a:extLst>
                <a:ext uri="{FF2B5EF4-FFF2-40B4-BE49-F238E27FC236}">
                  <a16:creationId xmlns:a16="http://schemas.microsoft.com/office/drawing/2014/main" id="{9EB6AE7F-9673-2A4E-8492-B3699693F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46035"/>
            <a:stretch/>
          </p:blipFill>
          <p:spPr>
            <a:xfrm>
              <a:off x="3170577" y="5058695"/>
              <a:ext cx="863541" cy="1600199"/>
            </a:xfrm>
            <a:prstGeom prst="rect">
              <a:avLst/>
            </a:prstGeom>
          </p:spPr>
        </p:pic>
        <p:pic>
          <p:nvPicPr>
            <p:cNvPr id="24" name="Graphic 23" descr="Volume with solid fill">
              <a:extLst>
                <a:ext uri="{FF2B5EF4-FFF2-40B4-BE49-F238E27FC236}">
                  <a16:creationId xmlns:a16="http://schemas.microsoft.com/office/drawing/2014/main" id="{8BA28B06-907A-B54D-882D-A0368F1C7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53404"/>
            <a:stretch/>
          </p:blipFill>
          <p:spPr>
            <a:xfrm>
              <a:off x="4034118" y="5058695"/>
              <a:ext cx="745623" cy="1600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062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udio sound board">
            <a:extLst>
              <a:ext uri="{FF2B5EF4-FFF2-40B4-BE49-F238E27FC236}">
                <a16:creationId xmlns:a16="http://schemas.microsoft.com/office/drawing/2014/main" id="{F4CE1203-AA64-44BD-934C-DAE08E2DA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25C85-0CC6-0C49-9C76-D7C46176C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93703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2D88B-455C-5F45-B943-135EC6F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77112"/>
            <a:ext cx="3575737" cy="1332688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3B03-B828-D941-8312-59AD02C9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08" y="2613236"/>
            <a:ext cx="3820685" cy="3863764"/>
          </a:xfrm>
          <a:effectLst/>
        </p:spPr>
        <p:txBody>
          <a:bodyPr anchor="t">
            <a:normAutofit/>
          </a:bodyPr>
          <a:lstStyle/>
          <a:p>
            <a:pPr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Each audio clip was broken up into three features.</a:t>
            </a:r>
          </a:p>
          <a:p>
            <a:pPr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These features were extracted as 2D arrays and stacked together to make a single image for each audio clip.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0E42E2-DE76-174C-9AF8-A66A5D49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46" y="359046"/>
            <a:ext cx="5454854" cy="6211623"/>
          </a:xfrm>
          <a:prstGeom prst="roundRect">
            <a:avLst>
              <a:gd name="adj" fmla="val 0"/>
            </a:avLst>
          </a:prstGeom>
          <a:noFill/>
          <a:ln cap="sq">
            <a:solidFill>
              <a:schemeClr val="accent1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46AA6C-9087-5C42-BA1B-4ED4DBCB60A8}"/>
              </a:ext>
            </a:extLst>
          </p:cNvPr>
          <p:cNvSpPr/>
          <p:nvPr/>
        </p:nvSpPr>
        <p:spPr>
          <a:xfrm>
            <a:off x="7417558" y="2230050"/>
            <a:ext cx="2265230" cy="766372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Mel-Frequency Spectrogram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C4089-24A2-024A-B0D2-BA95FBBF6D99}"/>
              </a:ext>
            </a:extLst>
          </p:cNvPr>
          <p:cNvSpPr/>
          <p:nvPr/>
        </p:nvSpPr>
        <p:spPr>
          <a:xfrm>
            <a:off x="7433406" y="5321171"/>
            <a:ext cx="2265230" cy="360101"/>
          </a:xfrm>
          <a:prstGeom prst="rect">
            <a:avLst/>
          </a:prstGeom>
          <a:solidFill>
            <a:srgbClr val="3476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Chroma Features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791E52-7D48-CA4A-9112-3E4C14E1A0CF}"/>
              </a:ext>
            </a:extLst>
          </p:cNvPr>
          <p:cNvSpPr/>
          <p:nvPr/>
        </p:nvSpPr>
        <p:spPr>
          <a:xfrm>
            <a:off x="7417558" y="5849453"/>
            <a:ext cx="2265230" cy="553034"/>
          </a:xfrm>
          <a:prstGeom prst="rect">
            <a:avLst/>
          </a:prstGeom>
          <a:solidFill>
            <a:srgbClr val="9AC64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Cepstral Coefficients</a:t>
            </a:r>
          </a:p>
        </p:txBody>
      </p:sp>
    </p:spTree>
    <p:extLst>
      <p:ext uri="{BB962C8B-B14F-4D97-AF65-F5344CB8AC3E}">
        <p14:creationId xmlns:p14="http://schemas.microsoft.com/office/powerpoint/2010/main" val="43169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BEED2-C77D-7F42-BAFA-E199E737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388"/>
            <a:ext cx="5039035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Mel-Frequency Spectrogram</a:t>
            </a:r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7295D3-344F-7B4B-91B3-4C0C6B4FC196}"/>
              </a:ext>
            </a:extLst>
          </p:cNvPr>
          <p:cNvSpPr/>
          <p:nvPr/>
        </p:nvSpPr>
        <p:spPr>
          <a:xfrm>
            <a:off x="6920754" y="0"/>
            <a:ext cx="4984376" cy="68737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EA31D64-57FC-0F4A-9C7E-CD2D0008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828" y="280391"/>
            <a:ext cx="4683812" cy="64426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3F3B5-44F7-B745-84ED-8C893A8117BB}"/>
              </a:ext>
            </a:extLst>
          </p:cNvPr>
          <p:cNvSpPr txBox="1">
            <a:spLocks/>
          </p:cNvSpPr>
          <p:nvPr/>
        </p:nvSpPr>
        <p:spPr>
          <a:xfrm>
            <a:off x="405608" y="2613236"/>
            <a:ext cx="5537992" cy="386376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A visualization of the frequency spectrum created using the </a:t>
            </a:r>
            <a:r>
              <a:rPr lang="en-US" sz="2200" dirty="0" err="1">
                <a:solidFill>
                  <a:srgbClr val="FFFFFF"/>
                </a:solidFill>
              </a:rPr>
              <a:t>mel</a:t>
            </a:r>
            <a:r>
              <a:rPr lang="en-US" sz="2200" dirty="0">
                <a:solidFill>
                  <a:srgbClr val="FFFFFF"/>
                </a:solidFill>
              </a:rPr>
              <a:t> scale.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Mel Scale: non-linear pitch scale based on human hearing</a:t>
            </a:r>
          </a:p>
          <a:p>
            <a:pPr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FFFF"/>
                </a:solidFill>
              </a:rPr>
              <a:t>Shows how the energy of a signal changes with time, focusing particularly on the human perception of these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88858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BEED2-C77D-7F42-BAFA-E199E737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4959641"/>
            <a:ext cx="3200401" cy="1898359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Chroma Features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051E675-9D5F-0B4F-94C7-CF71E0E3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157356"/>
            <a:ext cx="11163299" cy="301928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F10B24FB-0965-4352-9F81-318C3F12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099" y="4959640"/>
            <a:ext cx="8343901" cy="1898359"/>
          </a:xfrm>
          <a:effectLst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EFEFE"/>
                </a:solidFill>
              </a:rPr>
              <a:t>A break down the energy of an audio signal into one of the twelve pitch classes.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EFEFE"/>
                </a:solidFill>
              </a:rPr>
              <a:t>Provides an overall profile of how the pitch of a sound shifts with time. </a:t>
            </a:r>
          </a:p>
        </p:txBody>
      </p:sp>
    </p:spTree>
    <p:extLst>
      <p:ext uri="{BB962C8B-B14F-4D97-AF65-F5344CB8AC3E}">
        <p14:creationId xmlns:p14="http://schemas.microsoft.com/office/powerpoint/2010/main" val="3247135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BEED2-C77D-7F42-BAFA-E199E737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953000"/>
            <a:ext cx="3186954" cy="1905000"/>
          </a:xfrm>
        </p:spPr>
        <p:txBody>
          <a:bodyPr anchor="ctr">
            <a:noAutofit/>
          </a:bodyPr>
          <a:lstStyle/>
          <a:p>
            <a:r>
              <a:rPr lang="en-US" sz="3600" dirty="0"/>
              <a:t>Cepstral Coefficients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507D39D-FF49-B44B-865A-014F46A4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729210"/>
            <a:ext cx="11163299" cy="376761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F10B24FB-0965-4352-9F81-318C3F12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44" y="4959641"/>
            <a:ext cx="8294556" cy="189835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EFEFE"/>
                </a:solidFill>
              </a:rPr>
              <a:t>Coefficients of the power spectrum of the audio.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EFEFE"/>
                </a:solidFill>
              </a:rPr>
              <a:t>Typically used to model and understand the qualities of human voices.  </a:t>
            </a:r>
          </a:p>
        </p:txBody>
      </p:sp>
    </p:spTree>
    <p:extLst>
      <p:ext uri="{BB962C8B-B14F-4D97-AF65-F5344CB8AC3E}">
        <p14:creationId xmlns:p14="http://schemas.microsoft.com/office/powerpoint/2010/main" val="2221675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3E0C49"/>
      </a:dk1>
      <a:lt1>
        <a:srgbClr val="FEFEF8"/>
      </a:lt1>
      <a:dk2>
        <a:srgbClr val="3E0C49"/>
      </a:dk2>
      <a:lt2>
        <a:srgbClr val="FEFEF8"/>
      </a:lt2>
      <a:accent1>
        <a:srgbClr val="9AC64D"/>
      </a:accent1>
      <a:accent2>
        <a:srgbClr val="59B273"/>
      </a:accent2>
      <a:accent3>
        <a:srgbClr val="2F917E"/>
      </a:accent3>
      <a:accent4>
        <a:srgbClr val="347681"/>
      </a:accent4>
      <a:accent5>
        <a:srgbClr val="415D82"/>
      </a:accent5>
      <a:accent6>
        <a:srgbClr val="4B3B75"/>
      </a:accent6>
      <a:hlink>
        <a:srgbClr val="2F917E"/>
      </a:hlink>
      <a:folHlink>
        <a:srgbClr val="415D8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{BD8C9631-9CD5-8343-9847-F8C6C1EE9E47}tf10001121</Template>
  <TotalTime>801</TotalTime>
  <Words>881</Words>
  <Application>Microsoft Macintosh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 New</vt:lpstr>
      <vt:lpstr>Wingdings 2</vt:lpstr>
      <vt:lpstr>Quotable</vt:lpstr>
      <vt:lpstr>Voice Emotion Analysis</vt:lpstr>
      <vt:lpstr>Overarching Question</vt:lpstr>
      <vt:lpstr>Can a machine recognize the emotions in a person’s voice?</vt:lpstr>
      <vt:lpstr>Can a machine recognize the emotions in a person’s voice?</vt:lpstr>
      <vt:lpstr>Feature Selection</vt:lpstr>
      <vt:lpstr>Feature Selection</vt:lpstr>
      <vt:lpstr>Mel-Frequency Spectrogram</vt:lpstr>
      <vt:lpstr>Chroma Features</vt:lpstr>
      <vt:lpstr>Cepstral Coefficients</vt:lpstr>
      <vt:lpstr>Model</vt:lpstr>
      <vt:lpstr>Four Models</vt:lpstr>
      <vt:lpstr>Model Results Emotion</vt:lpstr>
      <vt:lpstr>Model Results Emotion</vt:lpstr>
      <vt:lpstr>Model Results Emotion</vt:lpstr>
      <vt:lpstr>Model Results Emotion &amp; Gender</vt:lpstr>
      <vt:lpstr>Model Results Emotion &amp; Gender</vt:lpstr>
      <vt:lpstr>Model Results</vt:lpstr>
      <vt:lpstr>Combination Model</vt:lpstr>
      <vt:lpstr>Final Model Testing</vt:lpstr>
      <vt:lpstr>PowerPoint Presentation</vt:lpstr>
      <vt:lpstr>Conclusion</vt:lpstr>
      <vt:lpstr>PowerPoint Presentation</vt:lpstr>
      <vt:lpstr>Moving Forwards</vt:lpstr>
      <vt:lpstr>Can a machine recognize the emotions in a person’s voice?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Emotion Analysis</dc:title>
  <dc:creator>Tara Crutchfield</dc:creator>
  <cp:lastModifiedBy>Tara Crutchfield</cp:lastModifiedBy>
  <cp:revision>68</cp:revision>
  <dcterms:created xsi:type="dcterms:W3CDTF">2021-02-19T21:34:39Z</dcterms:created>
  <dcterms:modified xsi:type="dcterms:W3CDTF">2021-03-02T23:10:41Z</dcterms:modified>
</cp:coreProperties>
</file>