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7" r:id="rId13"/>
    <p:sldId id="269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5845" y="3130042"/>
            <a:ext cx="2972308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730705"/>
            <a:ext cx="8195259" cy="167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loud.google.com/dialogflow/es/docs/quick/build-ag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dialogflow/es/docs/quick/setup" TargetMode="External"/><Relationship Id="rId5" Type="http://schemas.openxmlformats.org/officeDocument/2006/relationships/hyperlink" Target="https://cloud.google.com/dialogflow/es/docs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5671" y="226526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object 7"/>
            <p:cNvSpPr/>
            <p:nvPr/>
          </p:nvSpPr>
          <p:spPr>
            <a:xfrm>
              <a:off x="0" y="6662926"/>
              <a:ext cx="9143999" cy="1950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143999" cy="68579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3080" y="2991611"/>
              <a:ext cx="7360920" cy="1694814"/>
            </a:xfrm>
            <a:custGeom>
              <a:avLst/>
              <a:gdLst/>
              <a:ahLst/>
              <a:cxnLst/>
              <a:rect l="l" t="t" r="r" b="b"/>
              <a:pathLst>
                <a:path w="7360920" h="1694814">
                  <a:moveTo>
                    <a:pt x="7360920" y="1357884"/>
                  </a:moveTo>
                  <a:lnTo>
                    <a:pt x="0" y="1357884"/>
                  </a:lnTo>
                  <a:lnTo>
                    <a:pt x="0" y="1694688"/>
                  </a:lnTo>
                  <a:lnTo>
                    <a:pt x="7360920" y="1694688"/>
                  </a:lnTo>
                  <a:lnTo>
                    <a:pt x="7360920" y="1357884"/>
                  </a:lnTo>
                  <a:close/>
                </a:path>
                <a:path w="7360920" h="1694814">
                  <a:moveTo>
                    <a:pt x="7360920" y="0"/>
                  </a:moveTo>
                  <a:lnTo>
                    <a:pt x="0" y="0"/>
                  </a:lnTo>
                  <a:lnTo>
                    <a:pt x="0" y="1283208"/>
                  </a:lnTo>
                  <a:lnTo>
                    <a:pt x="7360920" y="1283208"/>
                  </a:lnTo>
                  <a:lnTo>
                    <a:pt x="7360920" y="0"/>
                  </a:lnTo>
                  <a:close/>
                </a:path>
              </a:pathLst>
            </a:custGeom>
            <a:solidFill>
              <a:srgbClr val="3A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72182" y="3203524"/>
            <a:ext cx="2498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SEG3125: Lab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2182" y="3796410"/>
            <a:ext cx="3797300" cy="805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Creating a service chatbot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Dialogflow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Presented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lang="en-CA" sz="1200" spc="-5" dirty="0">
                <a:solidFill>
                  <a:srgbClr val="FFFFFF"/>
                </a:solidFill>
                <a:latin typeface="Arial"/>
                <a:cs typeface="Arial"/>
              </a:rPr>
              <a:t> TA Gurdarshan and TA Anisha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06879" y="2991611"/>
            <a:ext cx="7279005" cy="3758565"/>
            <a:chOff x="1706879" y="2991611"/>
            <a:chExt cx="7279005" cy="3758565"/>
          </a:xfrm>
        </p:grpSpPr>
        <p:sp>
          <p:nvSpPr>
            <p:cNvPr id="13" name="object 13"/>
            <p:cNvSpPr/>
            <p:nvPr/>
          </p:nvSpPr>
          <p:spPr>
            <a:xfrm>
              <a:off x="1706880" y="2991611"/>
              <a:ext cx="79375" cy="1694814"/>
            </a:xfrm>
            <a:custGeom>
              <a:avLst/>
              <a:gdLst/>
              <a:ahLst/>
              <a:cxnLst/>
              <a:rect l="l" t="t" r="r" b="b"/>
              <a:pathLst>
                <a:path w="79375" h="1694814">
                  <a:moveTo>
                    <a:pt x="79248" y="1357884"/>
                  </a:moveTo>
                  <a:lnTo>
                    <a:pt x="0" y="1357884"/>
                  </a:lnTo>
                  <a:lnTo>
                    <a:pt x="0" y="1694688"/>
                  </a:lnTo>
                  <a:lnTo>
                    <a:pt x="79248" y="1694688"/>
                  </a:lnTo>
                  <a:lnTo>
                    <a:pt x="79248" y="1357884"/>
                  </a:lnTo>
                  <a:close/>
                </a:path>
                <a:path w="79375" h="1694814">
                  <a:moveTo>
                    <a:pt x="79248" y="0"/>
                  </a:moveTo>
                  <a:lnTo>
                    <a:pt x="0" y="0"/>
                  </a:lnTo>
                  <a:lnTo>
                    <a:pt x="0" y="1283208"/>
                  </a:lnTo>
                  <a:lnTo>
                    <a:pt x="79248" y="1283208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DE46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77100" y="6272782"/>
              <a:ext cx="1708403" cy="477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0400" y="6064402"/>
            <a:ext cx="4395470" cy="62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7055" algn="l"/>
              </a:tabLst>
            </a:pPr>
            <a:r>
              <a:rPr sz="1450" b="1" spc="-5" dirty="0">
                <a:solidFill>
                  <a:srgbClr val="FFFFFF"/>
                </a:solidFill>
                <a:latin typeface="Verdana"/>
                <a:cs typeface="Verdana"/>
              </a:rPr>
              <a:t>Faculté </a:t>
            </a:r>
            <a:r>
              <a:rPr sz="1450" b="1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450" b="1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50" b="1" spc="-5" dirty="0">
                <a:solidFill>
                  <a:srgbClr val="FFFFFF"/>
                </a:solidFill>
                <a:latin typeface="Verdana"/>
                <a:cs typeface="Verdana"/>
              </a:rPr>
              <a:t>génie	</a:t>
            </a:r>
            <a:r>
              <a:rPr sz="1450" b="1" dirty="0">
                <a:solidFill>
                  <a:srgbClr val="FFFFFF"/>
                </a:solidFill>
                <a:latin typeface="Verdana"/>
                <a:cs typeface="Verdana"/>
              </a:rPr>
              <a:t>| </a:t>
            </a:r>
            <a:r>
              <a:rPr sz="1450" b="1" spc="-5" dirty="0">
                <a:solidFill>
                  <a:srgbClr val="FFFFFF"/>
                </a:solidFill>
                <a:latin typeface="Verdana"/>
                <a:cs typeface="Verdana"/>
              </a:rPr>
              <a:t>Faculty of</a:t>
            </a:r>
            <a:r>
              <a:rPr sz="145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50" b="1" spc="-5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endParaRPr sz="1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Verdana"/>
                <a:cs typeface="Verdana"/>
              </a:rPr>
              <a:t>uOttawa.ca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6" y="1523"/>
            <a:ext cx="9137903" cy="402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8295" y="199390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A69C94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319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Submission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69961"/>
            <a:ext cx="7493634" cy="398970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You </a:t>
            </a:r>
            <a:r>
              <a:rPr sz="2000" spc="-5" dirty="0">
                <a:latin typeface="Verdana"/>
                <a:cs typeface="Verdana"/>
              </a:rPr>
              <a:t>will </a:t>
            </a:r>
            <a:r>
              <a:rPr sz="2000" dirty="0">
                <a:latin typeface="Verdana"/>
                <a:cs typeface="Verdana"/>
              </a:rPr>
              <a:t>need to submit a </a:t>
            </a:r>
            <a:r>
              <a:rPr sz="2000" spc="-5" dirty="0">
                <a:latin typeface="Verdana"/>
                <a:cs typeface="Verdana"/>
              </a:rPr>
              <a:t>video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where:</a:t>
            </a:r>
            <a:endParaRPr sz="2000">
              <a:latin typeface="Verdana"/>
              <a:cs typeface="Verdana"/>
            </a:endParaRPr>
          </a:p>
          <a:p>
            <a:pPr marL="756285" marR="5461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Simulate </a:t>
            </a:r>
            <a:r>
              <a:rPr sz="2000" dirty="0">
                <a:latin typeface="Verdana"/>
                <a:cs typeface="Verdana"/>
              </a:rPr>
              <a:t>a conversation </a:t>
            </a:r>
            <a:r>
              <a:rPr sz="2000" spc="-5" dirty="0">
                <a:latin typeface="Verdana"/>
                <a:cs typeface="Verdana"/>
              </a:rPr>
              <a:t>with the </a:t>
            </a:r>
            <a:r>
              <a:rPr sz="2000" dirty="0">
                <a:latin typeface="Verdana"/>
                <a:cs typeface="Verdana"/>
              </a:rPr>
              <a:t>chatbot where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  </a:t>
            </a:r>
            <a:r>
              <a:rPr sz="2000" spc="-5" dirty="0">
                <a:latin typeface="Verdana"/>
                <a:cs typeface="Verdana"/>
              </a:rPr>
              <a:t>also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show:</a:t>
            </a:r>
            <a:endParaRPr sz="2000">
              <a:latin typeface="Verdana"/>
              <a:cs typeface="Verdana"/>
            </a:endParaRPr>
          </a:p>
          <a:p>
            <a:pPr marL="1155700" lvl="2" indent="-229870">
              <a:lnSpc>
                <a:spcPct val="100000"/>
              </a:lnSpc>
              <a:spcBef>
                <a:spcPts val="480"/>
              </a:spcBef>
              <a:buChar char="•"/>
              <a:tabLst>
                <a:tab pos="1156335" algn="l"/>
              </a:tabLst>
            </a:pPr>
            <a:r>
              <a:rPr sz="2000" dirty="0">
                <a:latin typeface="Verdana"/>
                <a:cs typeface="Verdana"/>
              </a:rPr>
              <a:t>Exchange of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hello/welcome</a:t>
            </a:r>
            <a:endParaRPr sz="2000">
              <a:latin typeface="Verdana"/>
              <a:cs typeface="Verdana"/>
            </a:endParaRPr>
          </a:p>
          <a:p>
            <a:pPr marL="1155700" lvl="2" indent="-229870">
              <a:lnSpc>
                <a:spcPct val="100000"/>
              </a:lnSpc>
              <a:spcBef>
                <a:spcPts val="480"/>
              </a:spcBef>
              <a:buChar char="•"/>
              <a:tabLst>
                <a:tab pos="1156335" algn="l"/>
              </a:tabLst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fallback intention</a:t>
            </a:r>
            <a:endParaRPr sz="2000">
              <a:latin typeface="Verdana"/>
              <a:cs typeface="Verdana"/>
            </a:endParaRPr>
          </a:p>
          <a:p>
            <a:pPr marL="1155700" lvl="2" indent="-229870">
              <a:lnSpc>
                <a:spcPct val="100000"/>
              </a:lnSpc>
              <a:spcBef>
                <a:spcPts val="484"/>
              </a:spcBef>
              <a:buChar char="•"/>
              <a:tabLst>
                <a:tab pos="1156335" algn="l"/>
              </a:tabLst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request </a:t>
            </a:r>
            <a:r>
              <a:rPr sz="2000" dirty="0">
                <a:latin typeface="Verdana"/>
                <a:cs typeface="Verdana"/>
              </a:rPr>
              <a:t>for a </a:t>
            </a:r>
            <a:r>
              <a:rPr sz="2000" spc="-5" dirty="0">
                <a:latin typeface="Verdana"/>
                <a:cs typeface="Verdana"/>
              </a:rPr>
              <a:t>service with partial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info</a:t>
            </a:r>
            <a:endParaRPr sz="2000">
              <a:latin typeface="Verdana"/>
              <a:cs typeface="Verdana"/>
            </a:endParaRPr>
          </a:p>
          <a:p>
            <a:pPr marL="1155700" lvl="2" indent="-229870">
              <a:lnSpc>
                <a:spcPct val="100000"/>
              </a:lnSpc>
              <a:spcBef>
                <a:spcPts val="480"/>
              </a:spcBef>
              <a:buChar char="•"/>
              <a:tabLst>
                <a:tab pos="1156335" algn="l"/>
              </a:tabLst>
            </a:pPr>
            <a:r>
              <a:rPr sz="2000" spc="-5" dirty="0">
                <a:latin typeface="Verdana"/>
                <a:cs typeface="Verdana"/>
              </a:rPr>
              <a:t>Request </a:t>
            </a:r>
            <a:r>
              <a:rPr sz="2000" dirty="0">
                <a:latin typeface="Verdana"/>
                <a:cs typeface="Verdana"/>
              </a:rPr>
              <a:t>for </a:t>
            </a:r>
            <a:r>
              <a:rPr sz="2000" spc="-5" dirty="0">
                <a:latin typeface="Verdana"/>
                <a:cs typeface="Verdana"/>
              </a:rPr>
              <a:t>information by the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chatbot</a:t>
            </a:r>
            <a:endParaRPr sz="2000">
              <a:latin typeface="Verdana"/>
              <a:cs typeface="Verdana"/>
            </a:endParaRPr>
          </a:p>
          <a:p>
            <a:pPr marL="1155700" lvl="2" indent="-229870">
              <a:lnSpc>
                <a:spcPct val="100000"/>
              </a:lnSpc>
              <a:spcBef>
                <a:spcPts val="480"/>
              </a:spcBef>
              <a:buChar char="•"/>
              <a:tabLst>
                <a:tab pos="1156335" algn="l"/>
              </a:tabLst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thank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intention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dirty="0">
                <a:latin typeface="Verdana"/>
                <a:cs typeface="Verdana"/>
              </a:rPr>
              <a:t>Show </a:t>
            </a:r>
            <a:r>
              <a:rPr sz="2000" spc="-5" dirty="0">
                <a:latin typeface="Verdana"/>
                <a:cs typeface="Verdana"/>
              </a:rPr>
              <a:t>the list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intentions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their training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phrases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dirty="0">
                <a:latin typeface="Verdana"/>
                <a:cs typeface="Verdana"/>
              </a:rPr>
              <a:t>Show your </a:t>
            </a:r>
            <a:r>
              <a:rPr sz="2000" spc="-5" dirty="0">
                <a:latin typeface="Verdana"/>
                <a:cs typeface="Verdana"/>
              </a:rPr>
              <a:t>settings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their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types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dirty="0">
                <a:latin typeface="Verdana"/>
                <a:cs typeface="Verdana"/>
              </a:rPr>
              <a:t>Show your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entities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3567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Video</a:t>
            </a:r>
            <a:r>
              <a:rPr spc="-20" dirty="0"/>
              <a:t> </a:t>
            </a:r>
            <a:r>
              <a:rPr spc="-5" dirty="0"/>
              <a:t>Submission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730705"/>
            <a:ext cx="7275195" cy="167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Be precise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concise. </a:t>
            </a:r>
            <a:r>
              <a:rPr lang="en-US" sz="2000" spc="-5" dirty="0">
                <a:latin typeface="Verdana"/>
                <a:cs typeface="Verdana"/>
              </a:rPr>
              <a:t>Try to keep your video under</a:t>
            </a:r>
            <a:endParaRPr sz="20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10</a:t>
            </a:r>
            <a:r>
              <a:rPr sz="2000" spc="-5" dirty="0">
                <a:latin typeface="Verdana"/>
                <a:cs typeface="Verdana"/>
              </a:rPr>
              <a:t> minutes.</a:t>
            </a:r>
            <a:endParaRPr sz="2000" dirty="0">
              <a:latin typeface="Verdana"/>
              <a:cs typeface="Verdana"/>
            </a:endParaRPr>
          </a:p>
          <a:p>
            <a:pPr marL="355600" marR="89535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Share your Agent </a:t>
            </a:r>
            <a:r>
              <a:rPr sz="2000" spc="-5" dirty="0">
                <a:latin typeface="Verdana"/>
                <a:cs typeface="Verdana"/>
              </a:rPr>
              <a:t>with </a:t>
            </a:r>
            <a:r>
              <a:rPr lang="en-US" sz="2000" spc="-5" dirty="0">
                <a:latin typeface="Verdana"/>
                <a:cs typeface="Verdana"/>
              </a:rPr>
              <a:t>TA’s</a:t>
            </a:r>
            <a:r>
              <a:rPr sz="2000" spc="-5" dirty="0">
                <a:latin typeface="Verdana"/>
                <a:cs typeface="Verdana"/>
              </a:rPr>
              <a:t> (steps are in the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lab  instructions)</a:t>
            </a:r>
            <a:endParaRPr sz="20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– Add</a:t>
            </a:r>
            <a:r>
              <a:rPr lang="en-US" sz="2000" dirty="0">
                <a:latin typeface="Verdana"/>
                <a:cs typeface="Verdana"/>
              </a:rPr>
              <a:t> TA email </a:t>
            </a:r>
            <a:r>
              <a:rPr sz="2000" spc="-5" dirty="0">
                <a:latin typeface="Verdana"/>
                <a:cs typeface="Verdana"/>
              </a:rPr>
              <a:t>as</a:t>
            </a:r>
            <a:r>
              <a:rPr sz="2000" spc="204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Reviewer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 MT"/>
                <a:cs typeface="Arial MT"/>
              </a:rPr>
              <a:t>1</a:t>
            </a:r>
            <a:r>
              <a:rPr lang="en-US" sz="1200" spc="-5" dirty="0">
                <a:solidFill>
                  <a:srgbClr val="A69C94"/>
                </a:solidFill>
                <a:latin typeface="Arial MT"/>
                <a:cs typeface="Arial MT"/>
              </a:rPr>
              <a:t>8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579" y="382524"/>
            <a:ext cx="1697735" cy="4541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62926"/>
            <a:ext cx="9143999" cy="1950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01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</a:t>
            </a:r>
            <a:r>
              <a:rPr dirty="0"/>
              <a:t>e</a:t>
            </a:r>
            <a:r>
              <a:rPr spc="-10" dirty="0"/>
              <a:t>stio</a:t>
            </a:r>
            <a:r>
              <a:rPr dirty="0"/>
              <a:t>n</a:t>
            </a:r>
            <a:r>
              <a:rPr spc="-5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71040"/>
            <a:ext cx="7432040" cy="10618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Any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questions???</a:t>
            </a:r>
            <a:endParaRPr sz="20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If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have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any</a:t>
            </a:r>
            <a:r>
              <a:rPr sz="2000" spc="-5" dirty="0">
                <a:latin typeface="Verdana"/>
                <a:cs typeface="Verdana"/>
              </a:rPr>
              <a:t> question,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email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lang="en-CA" sz="2000" spc="-5">
                <a:latin typeface="Verdana"/>
                <a:cs typeface="Verdana"/>
              </a:rPr>
              <a:t>o TAs</a:t>
            </a:r>
            <a:endParaRPr lang="en-US" sz="2000" spc="-5" dirty="0">
              <a:latin typeface="Verdana"/>
              <a:cs typeface="Verdana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BBB29A32-5DB1-1546-9190-911D921AD993}"/>
              </a:ext>
            </a:extLst>
          </p:cNvPr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171054F7-8374-CB4F-ABCE-3443DFFCAB10}"/>
                </a:ext>
              </a:extLst>
            </p:cNvPr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3428D0CD-42A2-8D4C-AF78-9748FC458262}"/>
                </a:ext>
              </a:extLst>
            </p:cNvPr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85845" y="3130042"/>
            <a:ext cx="2538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35" dirty="0"/>
              <a:t> </a:t>
            </a:r>
            <a:r>
              <a:rPr spc="-5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9869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Deadlines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69961"/>
            <a:ext cx="6513830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deadline for </a:t>
            </a:r>
            <a:r>
              <a:rPr sz="2000" spc="-10" dirty="0">
                <a:latin typeface="Verdana"/>
                <a:cs typeface="Verdana"/>
              </a:rPr>
              <a:t>lab </a:t>
            </a:r>
            <a:r>
              <a:rPr sz="2000" dirty="0">
                <a:latin typeface="Verdana"/>
                <a:cs typeface="Verdana"/>
              </a:rPr>
              <a:t>10 is </a:t>
            </a:r>
            <a:r>
              <a:rPr sz="2000" spc="-5" dirty="0">
                <a:latin typeface="Verdana"/>
                <a:cs typeface="Verdana"/>
              </a:rPr>
              <a:t>April </a:t>
            </a:r>
            <a:r>
              <a:rPr lang="en-US" sz="2000" spc="-5" dirty="0">
                <a:latin typeface="Verdana"/>
                <a:cs typeface="Verdana"/>
              </a:rPr>
              <a:t>31st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at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1</a:t>
            </a:r>
            <a:r>
              <a:rPr lang="en-US" sz="2000" spc="-5" dirty="0">
                <a:latin typeface="Verdana"/>
                <a:cs typeface="Verdana"/>
              </a:rPr>
              <a:t>1:59</a:t>
            </a:r>
            <a:r>
              <a:rPr sz="2000" spc="-5" dirty="0">
                <a:latin typeface="Verdana"/>
                <a:cs typeface="Verdana"/>
              </a:rPr>
              <a:t>PM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This lab is worth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3%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38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07580" y="382524"/>
            <a:ext cx="1697735" cy="454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546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77" y="1811761"/>
            <a:ext cx="7243445" cy="146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Verdana"/>
                <a:cs typeface="Verdana"/>
              </a:rPr>
              <a:t>The purpose </a:t>
            </a:r>
            <a:r>
              <a:rPr sz="2100" dirty="0">
                <a:latin typeface="Verdana"/>
                <a:cs typeface="Verdana"/>
              </a:rPr>
              <a:t>of </a:t>
            </a:r>
            <a:r>
              <a:rPr sz="2100" spc="-5" dirty="0">
                <a:latin typeface="Verdana"/>
                <a:cs typeface="Verdana"/>
              </a:rPr>
              <a:t>this </a:t>
            </a:r>
            <a:r>
              <a:rPr sz="2100" spc="-10" dirty="0">
                <a:latin typeface="Verdana"/>
                <a:cs typeface="Verdana"/>
              </a:rPr>
              <a:t>lab is </a:t>
            </a:r>
            <a:r>
              <a:rPr sz="2100" spc="-5" dirty="0">
                <a:latin typeface="Verdana"/>
                <a:cs typeface="Verdana"/>
              </a:rPr>
              <a:t>to gain </a:t>
            </a:r>
            <a:r>
              <a:rPr sz="2100" spc="5" dirty="0">
                <a:latin typeface="Verdana"/>
                <a:cs typeface="Verdana"/>
              </a:rPr>
              <a:t>hands-on  </a:t>
            </a:r>
            <a:r>
              <a:rPr sz="2100" spc="-5" dirty="0">
                <a:latin typeface="Verdana"/>
                <a:cs typeface="Verdana"/>
              </a:rPr>
              <a:t>experience </a:t>
            </a:r>
            <a:r>
              <a:rPr sz="2100" spc="-10" dirty="0">
                <a:latin typeface="Verdana"/>
                <a:cs typeface="Verdana"/>
              </a:rPr>
              <a:t>in </a:t>
            </a:r>
            <a:r>
              <a:rPr sz="2100" spc="-5" dirty="0">
                <a:latin typeface="Verdana"/>
                <a:cs typeface="Verdana"/>
              </a:rPr>
              <a:t>building </a:t>
            </a:r>
            <a:r>
              <a:rPr sz="2100" dirty="0">
                <a:latin typeface="Verdana"/>
                <a:cs typeface="Verdana"/>
              </a:rPr>
              <a:t>a </a:t>
            </a:r>
            <a:r>
              <a:rPr sz="2100" spc="-5" dirty="0">
                <a:latin typeface="Verdana"/>
                <a:cs typeface="Verdana"/>
              </a:rPr>
              <a:t>chatbot that could be </a:t>
            </a:r>
            <a:r>
              <a:rPr sz="2100" dirty="0">
                <a:latin typeface="Verdana"/>
                <a:cs typeface="Verdana"/>
              </a:rPr>
              <a:t>used  as an </a:t>
            </a:r>
            <a:r>
              <a:rPr sz="2100" spc="-10" dirty="0">
                <a:latin typeface="Verdana"/>
                <a:cs typeface="Verdana"/>
              </a:rPr>
              <a:t>alternative </a:t>
            </a:r>
            <a:r>
              <a:rPr sz="2100" spc="-5" dirty="0">
                <a:latin typeface="Verdana"/>
                <a:cs typeface="Verdana"/>
              </a:rPr>
              <a:t>to </a:t>
            </a:r>
            <a:r>
              <a:rPr sz="2100" dirty="0">
                <a:latin typeface="Verdana"/>
                <a:cs typeface="Verdana"/>
              </a:rPr>
              <a:t>a </a:t>
            </a:r>
            <a:r>
              <a:rPr sz="2100" spc="-5" dirty="0">
                <a:latin typeface="Verdana"/>
                <a:cs typeface="Verdana"/>
              </a:rPr>
              <a:t>traditional user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interface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4008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Lab </a:t>
            </a:r>
            <a:r>
              <a:rPr spc="-5" dirty="0"/>
              <a:t>10</a:t>
            </a:r>
            <a:r>
              <a:rPr spc="-15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730705"/>
            <a:ext cx="753554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Verdana"/>
                <a:cs typeface="Verdana"/>
              </a:rPr>
              <a:t>We </a:t>
            </a:r>
            <a:r>
              <a:rPr sz="2000" dirty="0">
                <a:latin typeface="Verdana"/>
                <a:cs typeface="Verdana"/>
              </a:rPr>
              <a:t>are </a:t>
            </a:r>
            <a:r>
              <a:rPr sz="2000" spc="-5" dirty="0">
                <a:latin typeface="Verdana"/>
                <a:cs typeface="Verdana"/>
              </a:rPr>
              <a:t>going back </a:t>
            </a:r>
            <a:r>
              <a:rPr sz="2000" dirty="0">
                <a:latin typeface="Verdana"/>
                <a:cs typeface="Verdana"/>
              </a:rPr>
              <a:t>to your </a:t>
            </a:r>
            <a:r>
              <a:rPr sz="2000" spc="-5" dirty="0">
                <a:latin typeface="Verdana"/>
                <a:cs typeface="Verdana"/>
              </a:rPr>
              <a:t>labs </a:t>
            </a:r>
            <a:r>
              <a:rPr sz="2000" dirty="0">
                <a:latin typeface="Verdana"/>
                <a:cs typeface="Verdana"/>
              </a:rPr>
              <a:t>4 and 5 </a:t>
            </a:r>
            <a:r>
              <a:rPr sz="2000" spc="-5" dirty="0">
                <a:latin typeface="Verdana"/>
                <a:cs typeface="Verdana"/>
              </a:rPr>
              <a:t>where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build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website </a:t>
            </a:r>
            <a:r>
              <a:rPr sz="2000" dirty="0">
                <a:latin typeface="Verdana"/>
                <a:cs typeface="Verdana"/>
              </a:rPr>
              <a:t>for </a:t>
            </a:r>
            <a:r>
              <a:rPr sz="2000" spc="-5" dirty="0">
                <a:latin typeface="Verdana"/>
                <a:cs typeface="Verdana"/>
              </a:rPr>
              <a:t>either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hair </a:t>
            </a:r>
            <a:r>
              <a:rPr sz="2000" dirty="0">
                <a:latin typeface="Verdana"/>
                <a:cs typeface="Verdana"/>
              </a:rPr>
              <a:t>salon or a </a:t>
            </a:r>
            <a:r>
              <a:rPr sz="2000" spc="-5" dirty="0">
                <a:latin typeface="Verdana"/>
                <a:cs typeface="Verdana"/>
              </a:rPr>
              <a:t>biker repair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shop</a:t>
            </a:r>
            <a:endParaRPr sz="2000">
              <a:latin typeface="Verdana"/>
              <a:cs typeface="Verdana"/>
            </a:endParaRPr>
          </a:p>
          <a:p>
            <a:pPr marL="355600" marR="33718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You are going </a:t>
            </a:r>
            <a:r>
              <a:rPr sz="2000" dirty="0">
                <a:latin typeface="Verdana"/>
                <a:cs typeface="Verdana"/>
              </a:rPr>
              <a:t>to create a chatbot </a:t>
            </a:r>
            <a:r>
              <a:rPr sz="2000" spc="-5" dirty="0">
                <a:latin typeface="Verdana"/>
                <a:cs typeface="Verdana"/>
              </a:rPr>
              <a:t>that helps </a:t>
            </a:r>
            <a:r>
              <a:rPr sz="2000" dirty="0">
                <a:latin typeface="Verdana"/>
                <a:cs typeface="Verdana"/>
              </a:rPr>
              <a:t>a user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  </a:t>
            </a:r>
            <a:r>
              <a:rPr sz="2000" dirty="0">
                <a:latin typeface="Verdana"/>
                <a:cs typeface="Verdana"/>
              </a:rPr>
              <a:t>making 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reservation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You are going </a:t>
            </a:r>
            <a:r>
              <a:rPr sz="2000" dirty="0">
                <a:latin typeface="Verdana"/>
                <a:cs typeface="Verdana"/>
              </a:rPr>
              <a:t>to use Dialogflow a </a:t>
            </a:r>
            <a:r>
              <a:rPr sz="2000" spc="-5" dirty="0">
                <a:latin typeface="Verdana"/>
                <a:cs typeface="Verdana"/>
              </a:rPr>
              <a:t>lifelike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conversational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AI </a:t>
            </a:r>
            <a:r>
              <a:rPr sz="2000" spc="-5" dirty="0">
                <a:latin typeface="Verdana"/>
                <a:cs typeface="Verdana"/>
              </a:rPr>
              <a:t>made </a:t>
            </a:r>
            <a:r>
              <a:rPr sz="2000" dirty="0">
                <a:latin typeface="Verdana"/>
                <a:cs typeface="Verdana"/>
              </a:rPr>
              <a:t>by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Google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797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Tuto</a:t>
            </a:r>
            <a:r>
              <a:rPr spc="5" dirty="0"/>
              <a:t>r</a:t>
            </a:r>
            <a:r>
              <a:rPr spc="-5" dirty="0"/>
              <a:t>i</a:t>
            </a:r>
            <a:r>
              <a:rPr spc="5" dirty="0"/>
              <a:t>a</a:t>
            </a:r>
            <a:r>
              <a:rPr spc="-5" dirty="0"/>
              <a:t>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56246"/>
            <a:ext cx="5289550" cy="22218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Dialogflow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5"/>
              </a:rPr>
              <a:t>Dialogflow</a:t>
            </a:r>
            <a:r>
              <a:rPr sz="2000" u="sng" spc="-2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5"/>
              </a:rPr>
              <a:t>Documentation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Setup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6"/>
              </a:rPr>
              <a:t>Required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6"/>
              </a:rPr>
              <a:t>setup</a:t>
            </a:r>
            <a:r>
              <a:rPr sz="2000" u="sng" spc="-10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6"/>
              </a:rPr>
              <a:t>steps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Build an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agent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7"/>
              </a:rPr>
              <a:t>Build an agent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7"/>
              </a:rPr>
              <a:t>using </a:t>
            </a:r>
            <a:r>
              <a:rPr sz="20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7"/>
              </a:rPr>
              <a:t>the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7"/>
              </a:rPr>
              <a:t>Dialogflow</a:t>
            </a:r>
            <a:r>
              <a:rPr sz="2000" u="sng" spc="-6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7"/>
              </a:rPr>
              <a:t>Console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49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</a:t>
            </a:r>
            <a:r>
              <a:rPr dirty="0"/>
              <a:t>e</a:t>
            </a:r>
            <a:r>
              <a:rPr spc="-10" dirty="0"/>
              <a:t>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730705"/>
            <a:ext cx="7011034" cy="2343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Intents </a:t>
            </a:r>
            <a:r>
              <a:rPr sz="2000" spc="-5" dirty="0">
                <a:latin typeface="Verdana"/>
                <a:cs typeface="Verdana"/>
              </a:rPr>
              <a:t>categorize </a:t>
            </a:r>
            <a:r>
              <a:rPr sz="2000" dirty="0">
                <a:latin typeface="Verdana"/>
                <a:cs typeface="Verdana"/>
              </a:rPr>
              <a:t>an end-user's </a:t>
            </a:r>
            <a:r>
              <a:rPr sz="2000" spc="-5" dirty="0">
                <a:latin typeface="Verdana"/>
                <a:cs typeface="Verdana"/>
              </a:rPr>
              <a:t>intention </a:t>
            </a:r>
            <a:r>
              <a:rPr sz="2000" dirty="0">
                <a:latin typeface="Verdana"/>
                <a:cs typeface="Verdana"/>
              </a:rPr>
              <a:t>for one  conversation </a:t>
            </a:r>
            <a:r>
              <a:rPr sz="2000" spc="-5" dirty="0">
                <a:latin typeface="Verdana"/>
                <a:cs typeface="Verdana"/>
              </a:rPr>
              <a:t>turn. </a:t>
            </a:r>
            <a:r>
              <a:rPr sz="2000" dirty="0">
                <a:latin typeface="Verdana"/>
                <a:cs typeface="Verdana"/>
              </a:rPr>
              <a:t>For </a:t>
            </a:r>
            <a:r>
              <a:rPr sz="2000" spc="-5" dirty="0">
                <a:latin typeface="Verdana"/>
                <a:cs typeface="Verdana"/>
              </a:rPr>
              <a:t>each agent, </a:t>
            </a:r>
            <a:r>
              <a:rPr sz="2000" dirty="0">
                <a:latin typeface="Verdana"/>
                <a:cs typeface="Verdana"/>
              </a:rPr>
              <a:t>you </a:t>
            </a:r>
            <a:r>
              <a:rPr sz="2000" spc="-5" dirty="0">
                <a:latin typeface="Verdana"/>
                <a:cs typeface="Verdana"/>
              </a:rPr>
              <a:t>define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many  </a:t>
            </a:r>
            <a:r>
              <a:rPr sz="2000" spc="-10" dirty="0">
                <a:latin typeface="Verdana"/>
                <a:cs typeface="Verdana"/>
              </a:rPr>
              <a:t>intents, </a:t>
            </a:r>
            <a:r>
              <a:rPr sz="2000" dirty="0">
                <a:latin typeface="Verdana"/>
                <a:cs typeface="Verdana"/>
              </a:rPr>
              <a:t>where your </a:t>
            </a:r>
            <a:r>
              <a:rPr sz="2000" spc="-5" dirty="0">
                <a:latin typeface="Verdana"/>
                <a:cs typeface="Verdana"/>
              </a:rPr>
              <a:t>combined </a:t>
            </a:r>
            <a:r>
              <a:rPr sz="2000" spc="-10" dirty="0">
                <a:latin typeface="Verdana"/>
                <a:cs typeface="Verdana"/>
              </a:rPr>
              <a:t>intents </a:t>
            </a:r>
            <a:r>
              <a:rPr sz="2000" dirty="0">
                <a:latin typeface="Verdana"/>
                <a:cs typeface="Verdana"/>
              </a:rPr>
              <a:t>can handle a  </a:t>
            </a:r>
            <a:r>
              <a:rPr sz="2000" spc="-5" dirty="0">
                <a:latin typeface="Verdana"/>
                <a:cs typeface="Verdana"/>
              </a:rPr>
              <a:t>complete conversation.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You </a:t>
            </a:r>
            <a:r>
              <a:rPr sz="2000" dirty="0">
                <a:latin typeface="Verdana"/>
                <a:cs typeface="Verdana"/>
              </a:rPr>
              <a:t>always start </a:t>
            </a:r>
            <a:r>
              <a:rPr sz="2000" spc="-5" dirty="0">
                <a:latin typeface="Verdana"/>
                <a:cs typeface="Verdana"/>
              </a:rPr>
              <a:t>with </a:t>
            </a:r>
            <a:r>
              <a:rPr sz="2000" dirty="0">
                <a:latin typeface="Verdana"/>
                <a:cs typeface="Verdana"/>
              </a:rPr>
              <a:t>two </a:t>
            </a:r>
            <a:r>
              <a:rPr sz="2000" spc="-5" dirty="0">
                <a:latin typeface="Verdana"/>
                <a:cs typeface="Verdana"/>
              </a:rPr>
              <a:t>default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intents: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Welcome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intent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Fallback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intent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535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Ent</a:t>
            </a:r>
            <a:r>
              <a:rPr dirty="0"/>
              <a:t>i</a:t>
            </a:r>
            <a:r>
              <a:rPr spc="-5" dirty="0"/>
              <a:t>ti</a:t>
            </a:r>
            <a:r>
              <a:rPr spc="-10" dirty="0"/>
              <a:t>e</a:t>
            </a:r>
            <a:r>
              <a:rPr spc="-5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730705"/>
            <a:ext cx="7502525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Each </a:t>
            </a:r>
            <a:r>
              <a:rPr sz="2000" spc="-5" dirty="0">
                <a:latin typeface="Verdana"/>
                <a:cs typeface="Verdana"/>
              </a:rPr>
              <a:t>intent parameter </a:t>
            </a:r>
            <a:r>
              <a:rPr sz="2000" dirty="0">
                <a:latin typeface="Verdana"/>
                <a:cs typeface="Verdana"/>
              </a:rPr>
              <a:t>has a </a:t>
            </a:r>
            <a:r>
              <a:rPr sz="2000" spc="-5" dirty="0">
                <a:latin typeface="Verdana"/>
                <a:cs typeface="Verdana"/>
              </a:rPr>
              <a:t>type, called </a:t>
            </a:r>
            <a:r>
              <a:rPr sz="2000" dirty="0">
                <a:latin typeface="Verdana"/>
                <a:cs typeface="Verdana"/>
              </a:rPr>
              <a:t>the entity  </a:t>
            </a:r>
            <a:r>
              <a:rPr sz="2000" spc="-5" dirty="0">
                <a:latin typeface="Verdana"/>
                <a:cs typeface="Verdana"/>
              </a:rPr>
              <a:t>type, which dictates </a:t>
            </a:r>
            <a:r>
              <a:rPr sz="2000" dirty="0">
                <a:latin typeface="Verdana"/>
                <a:cs typeface="Verdana"/>
              </a:rPr>
              <a:t>exactly how </a:t>
            </a:r>
            <a:r>
              <a:rPr sz="2000" spc="-5" dirty="0">
                <a:latin typeface="Verdana"/>
                <a:cs typeface="Verdana"/>
              </a:rPr>
              <a:t>data </a:t>
            </a:r>
            <a:r>
              <a:rPr sz="2000" dirty="0">
                <a:latin typeface="Verdana"/>
                <a:cs typeface="Verdana"/>
              </a:rPr>
              <a:t>from an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end-user  </a:t>
            </a:r>
            <a:r>
              <a:rPr sz="2000" spc="-5" dirty="0">
                <a:latin typeface="Verdana"/>
                <a:cs typeface="Verdana"/>
              </a:rPr>
              <a:t>expression is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extracted.</a:t>
            </a:r>
            <a:endParaRPr sz="2000">
              <a:latin typeface="Verdana"/>
              <a:cs typeface="Verdana"/>
            </a:endParaRPr>
          </a:p>
          <a:p>
            <a:pPr marL="355600" marR="282575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You </a:t>
            </a:r>
            <a:r>
              <a:rPr sz="2000" dirty="0">
                <a:latin typeface="Verdana"/>
                <a:cs typeface="Verdana"/>
              </a:rPr>
              <a:t>can find </a:t>
            </a:r>
            <a:r>
              <a:rPr sz="2000" spc="-5" dirty="0">
                <a:latin typeface="Verdana"/>
                <a:cs typeface="Verdana"/>
              </a:rPr>
              <a:t>predefined entities that </a:t>
            </a:r>
            <a:r>
              <a:rPr sz="2000" dirty="0">
                <a:latin typeface="Verdana"/>
                <a:cs typeface="Verdana"/>
              </a:rPr>
              <a:t>can </a:t>
            </a:r>
            <a:r>
              <a:rPr sz="2000" spc="-5" dirty="0">
                <a:latin typeface="Verdana"/>
                <a:cs typeface="Verdana"/>
              </a:rPr>
              <a:t>match </a:t>
            </a:r>
            <a:r>
              <a:rPr sz="2000" dirty="0">
                <a:latin typeface="Verdana"/>
                <a:cs typeface="Verdana"/>
              </a:rPr>
              <a:t>many  </a:t>
            </a:r>
            <a:r>
              <a:rPr sz="2000" spc="-5" dirty="0">
                <a:latin typeface="Verdana"/>
                <a:cs typeface="Verdana"/>
              </a:rPr>
              <a:t>common types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data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like: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dirty="0">
                <a:latin typeface="Verdana"/>
                <a:cs typeface="Verdana"/>
              </a:rPr>
              <a:t>Date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Time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Email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address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You </a:t>
            </a:r>
            <a:r>
              <a:rPr sz="2000" dirty="0">
                <a:latin typeface="Verdana"/>
                <a:cs typeface="Verdana"/>
              </a:rPr>
              <a:t>can create custom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entities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487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 </a:t>
            </a:r>
            <a:r>
              <a:rPr spc="-10" dirty="0"/>
              <a:t>for </a:t>
            </a:r>
            <a:r>
              <a:rPr dirty="0"/>
              <a:t>lab</a:t>
            </a:r>
            <a:r>
              <a:rPr spc="25" dirty="0"/>
              <a:t> </a:t>
            </a:r>
            <a:r>
              <a:rPr spc="-5" dirty="0"/>
              <a:t>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732229"/>
            <a:ext cx="749490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personalized welcome </a:t>
            </a:r>
            <a:r>
              <a:rPr sz="1800" dirty="0">
                <a:latin typeface="Verdana"/>
                <a:cs typeface="Verdana"/>
              </a:rPr>
              <a:t>intention: </a:t>
            </a:r>
            <a:r>
              <a:rPr sz="1800" spc="-5" dirty="0">
                <a:latin typeface="Verdana"/>
                <a:cs typeface="Verdana"/>
              </a:rPr>
              <a:t>Provide </a:t>
            </a:r>
            <a:r>
              <a:rPr sz="1800" dirty="0">
                <a:latin typeface="Verdana"/>
                <a:cs typeface="Verdana"/>
              </a:rPr>
              <a:t>at </a:t>
            </a:r>
            <a:r>
              <a:rPr sz="1800" spc="-5" dirty="0">
                <a:latin typeface="Verdana"/>
                <a:cs typeface="Verdana"/>
              </a:rPr>
              <a:t>least </a:t>
            </a:r>
            <a:r>
              <a:rPr sz="1800" dirty="0">
                <a:latin typeface="Verdana"/>
                <a:cs typeface="Verdana"/>
              </a:rPr>
              <a:t>3</a:t>
            </a:r>
            <a:r>
              <a:rPr sz="1800" spc="9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ways to </a:t>
            </a:r>
            <a:r>
              <a:rPr sz="1800" dirty="0">
                <a:latin typeface="Verdana"/>
                <a:cs typeface="Verdana"/>
              </a:rPr>
              <a:t>welcome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A custom fallback intention: </a:t>
            </a:r>
            <a:r>
              <a:rPr sz="1800" spc="-5" dirty="0">
                <a:latin typeface="Verdana"/>
                <a:cs typeface="Verdana"/>
              </a:rPr>
              <a:t>Provide </a:t>
            </a:r>
            <a:r>
              <a:rPr sz="1800" dirty="0">
                <a:latin typeface="Verdana"/>
                <a:cs typeface="Verdana"/>
              </a:rPr>
              <a:t>at least 7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responses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the chatbot to </a:t>
            </a:r>
            <a:r>
              <a:rPr sz="1800" dirty="0">
                <a:latin typeface="Verdana"/>
                <a:cs typeface="Verdana"/>
              </a:rPr>
              <a:t>say if </a:t>
            </a:r>
            <a:r>
              <a:rPr sz="1800" spc="5" dirty="0">
                <a:latin typeface="Verdana"/>
                <a:cs typeface="Verdana"/>
              </a:rPr>
              <a:t>it </a:t>
            </a:r>
            <a:r>
              <a:rPr sz="1800" spc="-5" dirty="0">
                <a:latin typeface="Verdana"/>
                <a:cs typeface="Verdana"/>
              </a:rPr>
              <a:t>didn’t understand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user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thank </a:t>
            </a:r>
            <a:r>
              <a:rPr sz="1800" dirty="0">
                <a:latin typeface="Verdana"/>
                <a:cs typeface="Verdana"/>
              </a:rPr>
              <a:t>you intention: </a:t>
            </a:r>
            <a:r>
              <a:rPr sz="1800" spc="-5" dirty="0">
                <a:latin typeface="Verdana"/>
                <a:cs typeface="Verdana"/>
              </a:rPr>
              <a:t>Provide </a:t>
            </a:r>
            <a:r>
              <a:rPr sz="1800" dirty="0">
                <a:latin typeface="Verdana"/>
                <a:cs typeface="Verdana"/>
              </a:rPr>
              <a:t>at </a:t>
            </a:r>
            <a:r>
              <a:rPr sz="1800" spc="-5" dirty="0">
                <a:latin typeface="Verdana"/>
                <a:cs typeface="Verdana"/>
              </a:rPr>
              <a:t>least </a:t>
            </a:r>
            <a:r>
              <a:rPr sz="1800" dirty="0">
                <a:latin typeface="Verdana"/>
                <a:cs typeface="Verdana"/>
              </a:rPr>
              <a:t>5 training </a:t>
            </a:r>
            <a:r>
              <a:rPr sz="1800" spc="-5" dirty="0">
                <a:latin typeface="Verdana"/>
                <a:cs typeface="Verdana"/>
              </a:rPr>
              <a:t>phrases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3 </a:t>
            </a:r>
            <a:r>
              <a:rPr sz="1800" spc="-5" dirty="0">
                <a:latin typeface="Verdana"/>
                <a:cs typeface="Verdana"/>
              </a:rPr>
              <a:t>possible responses when the user </a:t>
            </a:r>
            <a:r>
              <a:rPr sz="1800" dirty="0">
                <a:latin typeface="Verdana"/>
                <a:cs typeface="Verdana"/>
              </a:rPr>
              <a:t>says “thank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you”</a:t>
            </a:r>
            <a:endParaRPr sz="1800">
              <a:latin typeface="Verdana"/>
              <a:cs typeface="Verdana"/>
            </a:endParaRPr>
          </a:p>
          <a:p>
            <a:pPr marL="355600" marR="210185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A service intention: </a:t>
            </a:r>
            <a:r>
              <a:rPr sz="1800" spc="-5" dirty="0">
                <a:latin typeface="Verdana"/>
                <a:cs typeface="Verdana"/>
              </a:rPr>
              <a:t>Provide at least </a:t>
            </a:r>
            <a:r>
              <a:rPr sz="1800" dirty="0">
                <a:latin typeface="Verdana"/>
                <a:cs typeface="Verdana"/>
              </a:rPr>
              <a:t>15 training </a:t>
            </a:r>
            <a:r>
              <a:rPr sz="1800" spc="-5" dirty="0">
                <a:latin typeface="Verdana"/>
                <a:cs typeface="Verdana"/>
              </a:rPr>
              <a:t>phrases </a:t>
            </a:r>
            <a:r>
              <a:rPr sz="1800" dirty="0">
                <a:latin typeface="Verdana"/>
                <a:cs typeface="Verdana"/>
              </a:rPr>
              <a:t>for  this </a:t>
            </a:r>
            <a:r>
              <a:rPr sz="1800" spc="-5" dirty="0">
                <a:latin typeface="Verdana"/>
                <a:cs typeface="Verdana"/>
              </a:rPr>
              <a:t>intent </a:t>
            </a:r>
            <a:r>
              <a:rPr sz="1800" dirty="0">
                <a:latin typeface="Verdana"/>
                <a:cs typeface="Verdana"/>
              </a:rPr>
              <a:t>and you </a:t>
            </a:r>
            <a:r>
              <a:rPr sz="1800" spc="-5" dirty="0">
                <a:latin typeface="Verdana"/>
                <a:cs typeface="Verdana"/>
              </a:rPr>
              <a:t>need to create </a:t>
            </a:r>
            <a:r>
              <a:rPr sz="1800" dirty="0">
                <a:latin typeface="Verdana"/>
                <a:cs typeface="Verdana"/>
              </a:rPr>
              <a:t>at </a:t>
            </a:r>
            <a:r>
              <a:rPr sz="1800" spc="-5" dirty="0">
                <a:latin typeface="Verdana"/>
                <a:cs typeface="Verdana"/>
              </a:rPr>
              <a:t>least </a:t>
            </a:r>
            <a:r>
              <a:rPr sz="1800" dirty="0">
                <a:latin typeface="Verdana"/>
                <a:cs typeface="Verdana"/>
              </a:rPr>
              <a:t>3 custom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entities</a:t>
            </a:r>
            <a:endParaRPr sz="1800">
              <a:latin typeface="Verdana"/>
              <a:cs typeface="Verdana"/>
            </a:endParaRPr>
          </a:p>
          <a:p>
            <a:pPr marL="355600" marR="145415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Set </a:t>
            </a:r>
            <a:r>
              <a:rPr sz="1800" spc="-5" dirty="0">
                <a:latin typeface="Verdana"/>
                <a:cs typeface="Verdana"/>
              </a:rPr>
              <a:t>settings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service intention: </a:t>
            </a:r>
            <a:r>
              <a:rPr sz="1800" spc="-5" dirty="0">
                <a:latin typeface="Verdana"/>
                <a:cs typeface="Verdana"/>
              </a:rPr>
              <a:t>Provide </a:t>
            </a:r>
            <a:r>
              <a:rPr sz="1800" dirty="0">
                <a:latin typeface="Verdana"/>
                <a:cs typeface="Verdana"/>
              </a:rPr>
              <a:t>custom and  built-in </a:t>
            </a:r>
            <a:r>
              <a:rPr sz="1800" spc="-5" dirty="0">
                <a:latin typeface="Verdana"/>
                <a:cs typeface="Verdana"/>
              </a:rPr>
              <a:t>parameters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training </a:t>
            </a:r>
            <a:r>
              <a:rPr sz="1800" spc="-5" dirty="0">
                <a:latin typeface="Verdana"/>
                <a:cs typeface="Verdana"/>
              </a:rPr>
              <a:t>phrases </a:t>
            </a:r>
            <a:r>
              <a:rPr sz="1800" dirty="0">
                <a:latin typeface="Verdana"/>
                <a:cs typeface="Verdana"/>
              </a:rPr>
              <a:t>and set at </a:t>
            </a:r>
            <a:r>
              <a:rPr sz="1800" spc="-5" dirty="0">
                <a:latin typeface="Verdana"/>
                <a:cs typeface="Verdana"/>
              </a:rPr>
              <a:t>least </a:t>
            </a:r>
            <a:r>
              <a:rPr sz="1800" dirty="0">
                <a:latin typeface="Verdana"/>
                <a:cs typeface="Verdana"/>
              </a:rPr>
              <a:t>3  </a:t>
            </a:r>
            <a:r>
              <a:rPr sz="1800" spc="-5" dirty="0">
                <a:latin typeface="Verdana"/>
                <a:cs typeface="Verdana"/>
              </a:rPr>
              <a:t>prompts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each required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setting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795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Starting</a:t>
            </a:r>
            <a:r>
              <a:rPr spc="-15" dirty="0"/>
              <a:t> </a:t>
            </a:r>
            <a:r>
              <a:rPr spc="-10" dirty="0"/>
              <a:t>point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730705"/>
            <a:ext cx="7544434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No starting </a:t>
            </a:r>
            <a:r>
              <a:rPr sz="2000" spc="-5" dirty="0">
                <a:latin typeface="Verdana"/>
                <a:cs typeface="Verdana"/>
              </a:rPr>
              <a:t>point, </a:t>
            </a:r>
            <a:r>
              <a:rPr sz="2000" dirty="0">
                <a:latin typeface="Verdana"/>
                <a:cs typeface="Verdana"/>
              </a:rPr>
              <a:t>but </a:t>
            </a:r>
            <a:r>
              <a:rPr sz="2000" spc="-5" dirty="0">
                <a:latin typeface="Verdana"/>
                <a:cs typeface="Verdana"/>
              </a:rPr>
              <a:t>creating </a:t>
            </a:r>
            <a:r>
              <a:rPr sz="2000" dirty="0">
                <a:latin typeface="Verdana"/>
                <a:cs typeface="Verdana"/>
              </a:rPr>
              <a:t>a new </a:t>
            </a:r>
            <a:r>
              <a:rPr sz="2000" spc="-5" dirty="0">
                <a:latin typeface="Verdana"/>
                <a:cs typeface="Verdana"/>
              </a:rPr>
              <a:t>agent </a:t>
            </a:r>
            <a:r>
              <a:rPr sz="2000" dirty="0">
                <a:latin typeface="Verdana"/>
                <a:cs typeface="Verdana"/>
              </a:rPr>
              <a:t>on  </a:t>
            </a:r>
            <a:r>
              <a:rPr sz="2000" spc="-5" dirty="0">
                <a:latin typeface="Verdana"/>
                <a:cs typeface="Verdana"/>
              </a:rPr>
              <a:t>Dialogflow will give </a:t>
            </a:r>
            <a:r>
              <a:rPr sz="2000" dirty="0">
                <a:latin typeface="Verdana"/>
                <a:cs typeface="Verdana"/>
              </a:rPr>
              <a:t>you Defaults </a:t>
            </a:r>
            <a:r>
              <a:rPr sz="2000" spc="-5" dirty="0">
                <a:latin typeface="Verdana"/>
                <a:cs typeface="Verdana"/>
              </a:rPr>
              <a:t>intentions that </a:t>
            </a:r>
            <a:r>
              <a:rPr sz="2000" dirty="0">
                <a:latin typeface="Verdana"/>
                <a:cs typeface="Verdana"/>
              </a:rPr>
              <a:t>you can  </a:t>
            </a:r>
            <a:r>
              <a:rPr sz="2000" spc="-5" dirty="0">
                <a:latin typeface="Verdana"/>
                <a:cs typeface="Verdana"/>
              </a:rPr>
              <a:t>follow </a:t>
            </a:r>
            <a:r>
              <a:rPr sz="2000" dirty="0">
                <a:latin typeface="Verdana"/>
                <a:cs typeface="Verdana"/>
              </a:rPr>
              <a:t>and add more </a:t>
            </a:r>
            <a:r>
              <a:rPr sz="2000" spc="-5" dirty="0">
                <a:latin typeface="Verdana"/>
                <a:cs typeface="Verdana"/>
              </a:rPr>
              <a:t>intentions </a:t>
            </a:r>
            <a:r>
              <a:rPr sz="2000" dirty="0">
                <a:latin typeface="Verdana"/>
                <a:cs typeface="Verdana"/>
              </a:rPr>
              <a:t>on your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own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517</Words>
  <Application>Microsoft Macintosh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Carlito</vt:lpstr>
      <vt:lpstr>Verdana</vt:lpstr>
      <vt:lpstr>Office Theme</vt:lpstr>
      <vt:lpstr>SEG3125: Lab 10</vt:lpstr>
      <vt:lpstr>Deadlines</vt:lpstr>
      <vt:lpstr>Introduction</vt:lpstr>
      <vt:lpstr>Lab 10 Introduction</vt:lpstr>
      <vt:lpstr>Tutorials</vt:lpstr>
      <vt:lpstr>Intents</vt:lpstr>
      <vt:lpstr>Entities</vt:lpstr>
      <vt:lpstr>Requirements for lab 10</vt:lpstr>
      <vt:lpstr>Starting point</vt:lpstr>
      <vt:lpstr>Submission</vt:lpstr>
      <vt:lpstr>Video Submission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Farouk Ben nejma</dc:creator>
  <cp:lastModifiedBy>Gurdarshan Singh</cp:lastModifiedBy>
  <cp:revision>4</cp:revision>
  <dcterms:created xsi:type="dcterms:W3CDTF">2022-02-21T04:03:58Z</dcterms:created>
  <dcterms:modified xsi:type="dcterms:W3CDTF">2024-03-20T02:50:17Z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2022-02-21T00:00:00Z</vt:filetime>
  </property>
</Properties>
</file>