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buSzPts val="1800"/>
              <a:buChar char="-"/>
              <a:defRPr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buSzPts val="1400"/>
              <a:buChar char="-"/>
              <a:defRPr/>
            </a:lvl2pPr>
            <a:lvl3pPr lvl="2">
              <a:spcBef>
                <a:spcPts val="0"/>
              </a:spcBef>
              <a:buSzPts val="1400"/>
              <a:buChar char="-"/>
              <a:defRPr/>
            </a:lvl3pPr>
            <a:lvl4pPr lvl="3">
              <a:spcBef>
                <a:spcPts val="0"/>
              </a:spcBef>
              <a:buSzPts val="1400"/>
              <a:buChar char="-"/>
              <a:defRPr/>
            </a:lvl4pPr>
            <a:lvl5pPr lvl="4">
              <a:spcBef>
                <a:spcPts val="0"/>
              </a:spcBef>
              <a:buSzPts val="1400"/>
              <a:buChar char="-"/>
              <a:defRPr/>
            </a:lvl5pPr>
            <a:lvl6pPr lvl="5">
              <a:spcBef>
                <a:spcPts val="0"/>
              </a:spcBef>
              <a:buSzPts val="1400"/>
              <a:buChar char="-"/>
              <a:defRPr/>
            </a:lvl6pPr>
            <a:lvl7pPr lvl="6">
              <a:spcBef>
                <a:spcPts val="0"/>
              </a:spcBef>
              <a:buSzPts val="1400"/>
              <a:buChar char="-"/>
              <a:defRPr/>
            </a:lvl7pPr>
            <a:lvl8pPr lvl="7">
              <a:spcBef>
                <a:spcPts val="0"/>
              </a:spcBef>
              <a:buSzPts val="1400"/>
              <a:buChar char="-"/>
              <a:defRPr/>
            </a:lvl8pPr>
            <a:lvl9pPr lvl="8">
              <a:spcBef>
                <a:spcPts val="0"/>
              </a:spcBef>
              <a:buSzPts val="1400"/>
              <a:buChar char="-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29825" y="132875"/>
            <a:ext cx="9143999" cy="646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2. Orthodox: Improved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650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 relocator</a:t>
            </a:r>
            <a:br>
              <a:rPr lang="en" u="sng"/>
            </a:b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While(True):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Take a random house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Put it in a random position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 the position is invalid or the map is worse: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Try placing house again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the map is still invalid: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Revert map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2. </a:t>
            </a:r>
            <a:r>
              <a:rPr lang="en">
                <a:solidFill>
                  <a:schemeClr val="lt1"/>
                </a:solidFill>
              </a:rPr>
              <a:t>Orthodox: Swap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650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 two house-swapper</a:t>
            </a:r>
            <a:br>
              <a:rPr lang="en" u="sng"/>
            </a:b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While(True)</a:t>
            </a:r>
            <a:r>
              <a:rPr lang="en"/>
              <a:t>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Take a random house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Take another random house of another type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Switch both houses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While position is invalid or map is worse: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revert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map is valid and better: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Repeat with this map	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Orthodox algorithms results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695150" y="4449775"/>
            <a:ext cx="763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00"/>
              <a:t>meters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00" y="1246250"/>
            <a:ext cx="9681799" cy="389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9293500" y="3381125"/>
            <a:ext cx="990000" cy="14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Orthodox algorithms results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50" y="1084550"/>
            <a:ext cx="36600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3. U</a:t>
            </a:r>
            <a:r>
              <a:rPr lang="en"/>
              <a:t>northodox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437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</a:rPr>
              <a:t>Its purpose: create a map with a certain distribution of free space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</a:rPr>
              <a:t>Realised by: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</a:rPr>
              <a:t>Local constraint: “Minimal free space”</a:t>
            </a: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</a:rPr>
              <a:t>‘A third type of ring’</a:t>
            </a: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Gradually increasing this ring </a:t>
            </a: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Testing if it still leads to valid maps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Takes in different ring frequencies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Demo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Unorthodox Results: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4230300" cy="379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Manual insert ring distribution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(sadly, ) U.S.A. Types maps are the most valuable by a long shot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50" y="2773350"/>
            <a:ext cx="2118751" cy="21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94" y="2775543"/>
            <a:ext cx="2118750" cy="216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250" y="572325"/>
            <a:ext cx="2118751" cy="216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800" y="572325"/>
            <a:ext cx="2118749" cy="215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723750" y="630075"/>
            <a:ext cx="215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Russia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895125" y="606725"/>
            <a:ext cx="215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Europe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723750" y="2849175"/>
            <a:ext cx="215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Gr. Britain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948350" y="2849175"/>
            <a:ext cx="215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U.S.A.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275" y="1567650"/>
            <a:ext cx="3907299" cy="10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4351"/>
            <a:ext cx="8530852" cy="4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641675" y="4234075"/>
            <a:ext cx="215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 N rings increased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056500" y="1195925"/>
            <a:ext cx="8187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/>
              <a:t>US model</a:t>
            </a:r>
            <a:br>
              <a:rPr lang="en" sz="800"/>
            </a:br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UK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EU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USSR model</a:t>
            </a:r>
          </a:p>
        </p:txBody>
      </p:sp>
      <p:sp>
        <p:nvSpPr>
          <p:cNvPr id="169" name="Shape 169"/>
          <p:cNvSpPr txBox="1"/>
          <p:nvPr/>
        </p:nvSpPr>
        <p:spPr>
          <a:xfrm rot="-5400000">
            <a:off x="-104675" y="2070888"/>
            <a:ext cx="215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Map value [euro]</a:t>
            </a:r>
          </a:p>
        </p:txBody>
      </p:sp>
      <p:sp>
        <p:nvSpPr>
          <p:cNvPr id="170" name="Shape 170"/>
          <p:cNvSpPr/>
          <p:nvPr/>
        </p:nvSpPr>
        <p:spPr>
          <a:xfrm>
            <a:off x="7962450" y="1275400"/>
            <a:ext cx="111300" cy="111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962450" y="1504000"/>
            <a:ext cx="111300" cy="111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962450" y="1732600"/>
            <a:ext cx="111300" cy="111300"/>
          </a:xfrm>
          <a:prstGeom prst="rect">
            <a:avLst/>
          </a:prstGeom>
          <a:solidFill>
            <a:srgbClr val="3FD5C2"/>
          </a:solidFill>
          <a:ln cap="flat" cmpd="sng" w="9525">
            <a:solidFill>
              <a:srgbClr val="3FD5C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7962450" y="1961200"/>
            <a:ext cx="111300" cy="1113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028950" y="496325"/>
            <a:ext cx="4284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Comparison of different prioritization models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3. Unorthodox: joint effort 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TODO 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600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Geman &amp; Geman, simulated annealing</a:t>
            </a:r>
            <a:br>
              <a:rPr lang="en"/>
            </a:b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experimentation and making figures of it</a:t>
            </a:r>
            <a:br>
              <a:rPr lang="en"/>
            </a:b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Combine algorithms and compare sequences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Content: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4575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  	The Case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2.   	Current orthodox algorithms</a:t>
            </a:r>
          </a:p>
          <a:p>
            <a:pPr indent="-342900" lvl="0" marL="914400" rtl="0">
              <a:spcBef>
                <a:spcPts val="0"/>
              </a:spcBef>
              <a:buSzPts val="1800"/>
              <a:buChar char="-"/>
            </a:pPr>
            <a:r>
              <a:rPr lang="en"/>
              <a:t>Results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   Current Unorthodox algorithms</a:t>
            </a:r>
          </a:p>
          <a:p>
            <a:pPr indent="-342900" lvl="0" marL="914400">
              <a:spcBef>
                <a:spcPts val="0"/>
              </a:spcBef>
              <a:buSzPts val="1800"/>
              <a:buChar char="-"/>
            </a:pPr>
            <a:r>
              <a:rPr lang="en"/>
              <a:t>Results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	Joined effort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 </a:t>
            </a:r>
            <a:r>
              <a:rPr lang="en"/>
              <a:t>The case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283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map of 180*160(m) needs to be filled with 20, 40 or 60 houses </a:t>
            </a:r>
            <a:br>
              <a:rPr lang="en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Make the most valuable configuration</a:t>
            </a:r>
            <a:br>
              <a:rPr lang="en"/>
            </a:b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525" y="1797525"/>
            <a:ext cx="2907326" cy="150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525" y="217875"/>
            <a:ext cx="2907325" cy="15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525" y="3374950"/>
            <a:ext cx="2907323" cy="151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The case: details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6159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values of house types: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Family home 	€ 285.000, -	60 %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Bungalow  		€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399.000, -	25 %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Mansion 	   	€ 610.000, -	15 %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State space lower bound (minimum map value):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per house-type: ((total n houses * frequencies) * </a:t>
            </a:r>
            <a:r>
              <a:rPr lang="en">
                <a:solidFill>
                  <a:srgbClr val="FFFFFF"/>
                </a:solidFill>
              </a:rPr>
              <a:t>their</a:t>
            </a:r>
            <a:r>
              <a:rPr lang="en">
                <a:solidFill>
                  <a:srgbClr val="FFFFFF"/>
                </a:solidFill>
              </a:rPr>
              <a:t> values)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20 houses: 	€   7.245.000, -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40 houses: 	€ 14.490.000, -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60 houses: 	€ 21.735.000, -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1779" l="12692" r="8324" t="10520"/>
          <a:stretch/>
        </p:blipFill>
        <p:spPr>
          <a:xfrm>
            <a:off x="7429075" y="170375"/>
            <a:ext cx="1564550" cy="15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13374" r="10850" t="0"/>
          <a:stretch/>
        </p:blipFill>
        <p:spPr>
          <a:xfrm>
            <a:off x="7401800" y="1826250"/>
            <a:ext cx="1591826" cy="14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b="12219" l="27856" r="18971" t="23021"/>
          <a:stretch/>
        </p:blipFill>
        <p:spPr>
          <a:xfrm>
            <a:off x="7401800" y="3428175"/>
            <a:ext cx="1591826" cy="14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 The case: personal space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7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land value increases when the house gains “personal space”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Family home 	2 meter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Bungalow  		3 meter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Mansion 	   	6 meter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 meter: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Family home 	€ 285.000, -  * </a:t>
            </a:r>
            <a:r>
              <a:rPr lang="en">
                <a:solidFill>
                  <a:srgbClr val="FFFFFF"/>
                </a:solidFill>
              </a:rPr>
              <a:t>2 </a:t>
            </a:r>
            <a:r>
              <a:rPr lang="en" sz="1400">
                <a:solidFill>
                  <a:srgbClr val="FFFFFF"/>
                </a:solidFill>
              </a:rPr>
              <a:t>%  	=  </a:t>
            </a:r>
            <a:r>
              <a:rPr lang="en">
                <a:solidFill>
                  <a:srgbClr val="FFFFFF"/>
                </a:solidFill>
              </a:rPr>
              <a:t>€</a:t>
            </a:r>
            <a:r>
              <a:rPr lang="en" sz="1400">
                <a:solidFill>
                  <a:srgbClr val="FFFFFF"/>
                </a:solidFill>
              </a:rPr>
              <a:t>   8.550,-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Bungalow  		€ 399.000, </a:t>
            </a:r>
            <a:r>
              <a:rPr lang="en">
                <a:solidFill>
                  <a:srgbClr val="FFFFFF"/>
                </a:solidFill>
              </a:rPr>
              <a:t>-  * 3</a:t>
            </a:r>
            <a:r>
              <a:rPr lang="en" sz="1400">
                <a:solidFill>
                  <a:srgbClr val="FFFFFF"/>
                </a:solidFill>
              </a:rPr>
              <a:t> %  	=  </a:t>
            </a:r>
            <a:r>
              <a:rPr lang="en">
                <a:solidFill>
                  <a:srgbClr val="FFFFFF"/>
                </a:solidFill>
              </a:rPr>
              <a:t>€ 15.960,-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Mansion 	   	€ 610.000, -</a:t>
            </a:r>
            <a:r>
              <a:rPr lang="en">
                <a:solidFill>
                  <a:srgbClr val="FFFFFF"/>
                </a:solidFill>
              </a:rPr>
              <a:t>  * 6</a:t>
            </a:r>
            <a:r>
              <a:rPr lang="en" sz="1400">
                <a:solidFill>
                  <a:srgbClr val="FFFFFF"/>
                </a:solidFill>
              </a:rPr>
              <a:t> %  	=  </a:t>
            </a:r>
            <a:r>
              <a:rPr lang="en">
                <a:solidFill>
                  <a:srgbClr val="FFFFFF"/>
                </a:solidFill>
              </a:rPr>
              <a:t>€ 36.600,-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23615" l="11515" r="16557" t="17843"/>
          <a:stretch/>
        </p:blipFill>
        <p:spPr>
          <a:xfrm>
            <a:off x="5757026" y="1944325"/>
            <a:ext cx="3194775" cy="12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 The Case: </a:t>
            </a:r>
            <a:r>
              <a:rPr lang="en"/>
              <a:t>rings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Radius around houses, dubbed rings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25" y="257834"/>
            <a:ext cx="3053620" cy="147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850" y="1932330"/>
            <a:ext cx="3053619" cy="15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2. Orthodox algorithms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Algorithm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Hillclimber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>
                <a:solidFill>
                  <a:srgbClr val="B7B7B7"/>
                </a:solidFill>
              </a:rPr>
              <a:t>random relocater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>
                <a:solidFill>
                  <a:srgbClr val="B7B7B7"/>
                </a:solidFill>
              </a:rPr>
              <a:t>swap two houses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>
                <a:solidFill>
                  <a:srgbClr val="B7B7B7"/>
                </a:solidFill>
              </a:rPr>
              <a:t>wiggle through map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800">
                <a:solidFill>
                  <a:srgbClr val="B7B7B7"/>
                </a:solidFill>
              </a:rPr>
              <a:t>p</a:t>
            </a:r>
            <a:r>
              <a:rPr lang="en" sz="1800">
                <a:solidFill>
                  <a:srgbClr val="B7B7B7"/>
                </a:solidFill>
              </a:rPr>
              <a:t>rioritise house types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Simulated annealing (WIP)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2. Orthodox: Random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299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 algorithm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While(True):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Make a new random map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new map is better than old map: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Continue with new map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Else: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Continue old 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2. Orthodox: Wiggle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78752" y="1120675"/>
            <a:ext cx="5261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Wiggle Algorithm</a:t>
            </a:r>
            <a:br>
              <a:rPr lang="en" u="sng"/>
            </a:br>
            <a:br>
              <a:rPr lang="en" u="sng"/>
            </a:br>
            <a:r>
              <a:rPr lang="en" sz="1600"/>
              <a:t>While(True):</a:t>
            </a:r>
            <a:br>
              <a:rPr lang="en" sz="1600"/>
            </a:br>
            <a:r>
              <a:rPr lang="en" sz="1600"/>
              <a:t>	For each house on map:</a:t>
            </a:r>
            <a:br>
              <a:rPr lang="en" sz="1600"/>
            </a:br>
            <a:r>
              <a:rPr lang="en" sz="1600"/>
              <a:t>		increment = 32 meters</a:t>
            </a:r>
            <a:br>
              <a:rPr lang="en" sz="1600"/>
            </a:br>
            <a:r>
              <a:rPr lang="en" sz="1600"/>
              <a:t>		Move north/ east/ south/ west by increment:</a:t>
            </a:r>
            <a:br>
              <a:rPr lang="en" sz="1600"/>
            </a:br>
            <a:r>
              <a:rPr lang="en" sz="1600"/>
              <a:t>			If better map value &amp; legal move:</a:t>
            </a:r>
            <a:br>
              <a:rPr lang="en" sz="1600"/>
            </a:br>
            <a:r>
              <a:rPr lang="en" sz="1600"/>
              <a:t>				Update map</a:t>
            </a:r>
            <a:br>
              <a:rPr lang="en" sz="1600"/>
            </a:br>
            <a:r>
              <a:rPr lang="en" sz="1600"/>
              <a:t>				Repeat</a:t>
            </a:r>
            <a:br>
              <a:rPr lang="en" sz="1600"/>
            </a:br>
            <a:r>
              <a:rPr lang="en" sz="1600"/>
              <a:t>			Else:</a:t>
            </a:r>
            <a:br>
              <a:rPr lang="en" sz="1600"/>
            </a:br>
            <a:r>
              <a:rPr lang="en" sz="1600"/>
              <a:t>				Same_map_value += 1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If Same_map_value =&gt; house</a:t>
            </a:r>
            <a:br>
              <a:rPr lang="en" sz="1600"/>
            </a:br>
            <a:r>
              <a:rPr lang="en" sz="1600"/>
              <a:t>		Increment /= 2 		(until it is 0.5 m)</a:t>
            </a:r>
            <a:br>
              <a:rPr lang="en"/>
            </a:br>
            <a:r>
              <a:rPr lang="en"/>
              <a:t>	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