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3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3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60" r:id="rId2"/>
    <p:sldId id="261" r:id="rId3"/>
    <p:sldId id="309" r:id="rId4"/>
    <p:sldId id="265" r:id="rId5"/>
    <p:sldId id="401" r:id="rId6"/>
    <p:sldId id="402" r:id="rId7"/>
    <p:sldId id="403" r:id="rId8"/>
    <p:sldId id="429" r:id="rId9"/>
    <p:sldId id="404" r:id="rId10"/>
    <p:sldId id="405" r:id="rId11"/>
    <p:sldId id="407" r:id="rId12"/>
    <p:sldId id="409" r:id="rId13"/>
    <p:sldId id="408" r:id="rId14"/>
    <p:sldId id="410" r:id="rId15"/>
    <p:sldId id="361" r:id="rId16"/>
    <p:sldId id="257" r:id="rId17"/>
    <p:sldId id="263" r:id="rId18"/>
    <p:sldId id="310" r:id="rId19"/>
    <p:sldId id="426" r:id="rId20"/>
    <p:sldId id="419" r:id="rId21"/>
    <p:sldId id="420" r:id="rId22"/>
    <p:sldId id="311" r:id="rId23"/>
    <p:sldId id="313" r:id="rId24"/>
    <p:sldId id="345" r:id="rId25"/>
    <p:sldId id="346" r:id="rId26"/>
    <p:sldId id="320" r:id="rId27"/>
    <p:sldId id="292" r:id="rId28"/>
    <p:sldId id="322" r:id="rId29"/>
    <p:sldId id="423" r:id="rId30"/>
    <p:sldId id="424" r:id="rId31"/>
    <p:sldId id="294" r:id="rId32"/>
    <p:sldId id="321" r:id="rId33"/>
    <p:sldId id="427" r:id="rId34"/>
    <p:sldId id="376" r:id="rId35"/>
    <p:sldId id="377" r:id="rId36"/>
    <p:sldId id="378" r:id="rId37"/>
    <p:sldId id="381" r:id="rId38"/>
    <p:sldId id="387" r:id="rId39"/>
    <p:sldId id="388" r:id="rId40"/>
    <p:sldId id="389" r:id="rId41"/>
    <p:sldId id="296" r:id="rId42"/>
    <p:sldId id="392" r:id="rId43"/>
    <p:sldId id="393" r:id="rId44"/>
    <p:sldId id="394" r:id="rId45"/>
    <p:sldId id="391" r:id="rId46"/>
    <p:sldId id="299" r:id="rId47"/>
    <p:sldId id="431" r:id="rId48"/>
    <p:sldId id="430" r:id="rId49"/>
    <p:sldId id="433" r:id="rId50"/>
    <p:sldId id="434" r:id="rId51"/>
    <p:sldId id="428" r:id="rId52"/>
    <p:sldId id="33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baseline="0"/>
              <a:t>Throughput (Mbits/second) of Microbenchmarks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Sheet1!$A$1:$A$6</c:f>
              <c:strCache>
                <c:ptCount val="6"/>
                <c:pt idx="0">
                  <c:v>CPU + FPGA</c:v>
                </c:pt>
                <c:pt idx="1">
                  <c:v>VM + 1 FPGA</c:v>
                </c:pt>
                <c:pt idx="2">
                  <c:v>VM + 2 FPGA</c:v>
                </c:pt>
                <c:pt idx="3">
                  <c:v>VM +  3 FPGA</c:v>
                </c:pt>
                <c:pt idx="4">
                  <c:v>VM + VM</c:v>
                </c:pt>
                <c:pt idx="5">
                  <c:v>Internal FPGA B/W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948</c:v>
                </c:pt>
                <c:pt idx="1">
                  <c:v>248</c:v>
                </c:pt>
                <c:pt idx="2">
                  <c:v>249</c:v>
                </c:pt>
                <c:pt idx="3">
                  <c:v>247</c:v>
                </c:pt>
                <c:pt idx="4">
                  <c:v>132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B1-49B5-9A13-233410B35F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89329280"/>
        <c:axId val="589327968"/>
      </c:barChart>
      <c:catAx>
        <c:axId val="58932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327968"/>
        <c:crosses val="autoZero"/>
        <c:auto val="1"/>
        <c:lblAlgn val="ctr"/>
        <c:lblOffset val="100"/>
        <c:noMultiLvlLbl val="0"/>
      </c:catAx>
      <c:valAx>
        <c:axId val="58932796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32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baseline="0"/>
              <a:t>Throughput (Mbits/second) of Microbenchmarks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Sheet1!$A$1:$A$6</c:f>
              <c:strCache>
                <c:ptCount val="6"/>
                <c:pt idx="0">
                  <c:v>CPU + FPGA</c:v>
                </c:pt>
                <c:pt idx="1">
                  <c:v>VM + 1 FPGA</c:v>
                </c:pt>
                <c:pt idx="2">
                  <c:v>VM + 2 FPGA</c:v>
                </c:pt>
                <c:pt idx="3">
                  <c:v>VM +  3 FPGA</c:v>
                </c:pt>
                <c:pt idx="4">
                  <c:v>VM + VM</c:v>
                </c:pt>
                <c:pt idx="5">
                  <c:v>Internal FPGA B/W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948</c:v>
                </c:pt>
                <c:pt idx="1">
                  <c:v>248</c:v>
                </c:pt>
                <c:pt idx="2">
                  <c:v>249</c:v>
                </c:pt>
                <c:pt idx="3">
                  <c:v>247</c:v>
                </c:pt>
                <c:pt idx="4">
                  <c:v>132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20-440A-A0FD-73BEA5DD49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89329280"/>
        <c:axId val="589327968"/>
      </c:barChart>
      <c:catAx>
        <c:axId val="58932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327968"/>
        <c:crosses val="autoZero"/>
        <c:auto val="1"/>
        <c:lblAlgn val="ctr"/>
        <c:lblOffset val="100"/>
        <c:noMultiLvlLbl val="0"/>
      </c:catAx>
      <c:valAx>
        <c:axId val="58932796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32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baseline="0"/>
              <a:t>Throughput (Mbits/second) of Microbenchmarks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Sheet1!$A$1:$A$6</c:f>
              <c:strCache>
                <c:ptCount val="6"/>
                <c:pt idx="0">
                  <c:v>CPU + FPGA</c:v>
                </c:pt>
                <c:pt idx="1">
                  <c:v>VM + 1 FPGA</c:v>
                </c:pt>
                <c:pt idx="2">
                  <c:v>VM + 2 FPGA</c:v>
                </c:pt>
                <c:pt idx="3">
                  <c:v>VM +  3 FPGA</c:v>
                </c:pt>
                <c:pt idx="4">
                  <c:v>VM + VM</c:v>
                </c:pt>
                <c:pt idx="5">
                  <c:v>Internal FPGA B/W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948</c:v>
                </c:pt>
                <c:pt idx="1">
                  <c:v>248</c:v>
                </c:pt>
                <c:pt idx="2">
                  <c:v>249</c:v>
                </c:pt>
                <c:pt idx="3">
                  <c:v>247</c:v>
                </c:pt>
                <c:pt idx="4">
                  <c:v>132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77-44AD-AC98-BA6C6FD1DA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89329280"/>
        <c:axId val="589327968"/>
      </c:barChart>
      <c:catAx>
        <c:axId val="58932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327968"/>
        <c:crosses val="autoZero"/>
        <c:auto val="1"/>
        <c:lblAlgn val="ctr"/>
        <c:lblOffset val="100"/>
        <c:noMultiLvlLbl val="0"/>
      </c:catAx>
      <c:valAx>
        <c:axId val="58932796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32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baseline="0"/>
              <a:t>Throughput (Mbits/second) of Microbenchmarks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Sheet1!$A$1:$A$6</c:f>
              <c:strCache>
                <c:ptCount val="6"/>
                <c:pt idx="0">
                  <c:v>CPU + FPGA</c:v>
                </c:pt>
                <c:pt idx="1">
                  <c:v>VM + 1 FPGA</c:v>
                </c:pt>
                <c:pt idx="2">
                  <c:v>VM + 2 FPGA</c:v>
                </c:pt>
                <c:pt idx="3">
                  <c:v>VM +  3 FPGA</c:v>
                </c:pt>
                <c:pt idx="4">
                  <c:v>VM + VM</c:v>
                </c:pt>
                <c:pt idx="5">
                  <c:v>Internal FPGA B/W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948</c:v>
                </c:pt>
                <c:pt idx="1">
                  <c:v>248</c:v>
                </c:pt>
                <c:pt idx="2">
                  <c:v>249</c:v>
                </c:pt>
                <c:pt idx="3">
                  <c:v>247</c:v>
                </c:pt>
                <c:pt idx="4">
                  <c:v>132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11-4BEC-AAA7-9C1A128971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89329280"/>
        <c:axId val="589327968"/>
      </c:barChart>
      <c:catAx>
        <c:axId val="58932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327968"/>
        <c:crosses val="autoZero"/>
        <c:auto val="1"/>
        <c:lblAlgn val="ctr"/>
        <c:lblOffset val="100"/>
        <c:noMultiLvlLbl val="0"/>
      </c:catAx>
      <c:valAx>
        <c:axId val="58932796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32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Throughput (</a:t>
            </a:r>
            <a:r>
              <a:rPr lang="en-US" sz="2400" err="1"/>
              <a:t>Mbits</a:t>
            </a:r>
            <a:r>
              <a:rPr lang="en-US" sz="2400"/>
              <a:t>/Second) of Replications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Sheet2!$B$1:$B$6</c:f>
              <c:numCache>
                <c:formatCode>General</c:formatCode>
                <c:ptCount val="6"/>
                <c:pt idx="0">
                  <c:v>20</c:v>
                </c:pt>
                <c:pt idx="1">
                  <c:v>45</c:v>
                </c:pt>
                <c:pt idx="2">
                  <c:v>58</c:v>
                </c:pt>
                <c:pt idx="3">
                  <c:v>75</c:v>
                </c:pt>
                <c:pt idx="4">
                  <c:v>93</c:v>
                </c:pt>
                <c:pt idx="5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9C-4C99-B65B-4BF14F0CC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8257640"/>
        <c:axId val="588261904"/>
      </c:lineChart>
      <c:catAx>
        <c:axId val="588257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Number of Replications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261904"/>
        <c:crosses val="autoZero"/>
        <c:auto val="1"/>
        <c:lblAlgn val="ctr"/>
        <c:lblOffset val="100"/>
        <c:noMultiLvlLbl val="0"/>
      </c:catAx>
      <c:valAx>
        <c:axId val="588261904"/>
        <c:scaling>
          <c:orientation val="minMax"/>
        </c:scaling>
        <c:delete val="0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Throughput</a:t>
                </a:r>
                <a:r>
                  <a:rPr lang="en-US" sz="2000" baseline="0"/>
                  <a:t> (</a:t>
                </a:r>
                <a:r>
                  <a:rPr lang="en-US" sz="2000" baseline="0" err="1"/>
                  <a:t>Mbits</a:t>
                </a:r>
                <a:r>
                  <a:rPr lang="en-US" sz="2000" baseline="0"/>
                  <a:t>/Second)</a:t>
                </a:r>
                <a:endParaRPr 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257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0.09066</cdr:x>
      <cdr:y>0.71869</cdr:y>
    </cdr:from>
    <cdr:to>
      <cdr:x>1</cdr:x>
      <cdr:y>0.71903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CC70B21-2FED-4FFB-A091-4B101A00AD4F}"/>
            </a:ext>
          </a:extLst>
        </cdr:cNvPr>
        <cdr:cNvCxnSpPr/>
      </cdr:nvCxnSpPr>
      <cdr:spPr>
        <a:xfrm xmlns:a="http://schemas.openxmlformats.org/drawingml/2006/main" flipV="1">
          <a:off x="858604" y="3721015"/>
          <a:ext cx="8612456" cy="173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0.09066</cdr:x>
      <cdr:y>0.71869</cdr:y>
    </cdr:from>
    <cdr:to>
      <cdr:x>1</cdr:x>
      <cdr:y>0.71903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BE8DBF61-0BD0-4F6C-AAF9-4AFC7282B8D6}"/>
            </a:ext>
          </a:extLst>
        </cdr:cNvPr>
        <cdr:cNvCxnSpPr/>
      </cdr:nvCxnSpPr>
      <cdr:spPr>
        <a:xfrm xmlns:a="http://schemas.openxmlformats.org/drawingml/2006/main" flipV="1">
          <a:off x="858604" y="3721015"/>
          <a:ext cx="8612456" cy="173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0.09066</cdr:x>
      <cdr:y>0.71869</cdr:y>
    </cdr:from>
    <cdr:to>
      <cdr:x>1</cdr:x>
      <cdr:y>0.71903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E9ECCA8-F88D-4BCE-9F69-F9114BA8B142}"/>
            </a:ext>
          </a:extLst>
        </cdr:cNvPr>
        <cdr:cNvCxnSpPr/>
      </cdr:nvCxnSpPr>
      <cdr:spPr>
        <a:xfrm xmlns:a="http://schemas.openxmlformats.org/drawingml/2006/main" flipV="1">
          <a:off x="858604" y="3721015"/>
          <a:ext cx="8612456" cy="173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0.09066</cdr:x>
      <cdr:y>0.71869</cdr:y>
    </cdr:from>
    <cdr:to>
      <cdr:x>1</cdr:x>
      <cdr:y>0.71903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354CC7E8-69E9-4309-B55A-58B5D831E03B}"/>
            </a:ext>
          </a:extLst>
        </cdr:cNvPr>
        <cdr:cNvCxnSpPr/>
      </cdr:nvCxnSpPr>
      <cdr:spPr>
        <a:xfrm xmlns:a="http://schemas.openxmlformats.org/drawingml/2006/main" flipV="1">
          <a:off x="858604" y="3721015"/>
          <a:ext cx="8612456" cy="173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EC8BF-28A3-4651-8CE8-6CE8D2142C8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DC64A-2E68-4D5B-9056-920F57A33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5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0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36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01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53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64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71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33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7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66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77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8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7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5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00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71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7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58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6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5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20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64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65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486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4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293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59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99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69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9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65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45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344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93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93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3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62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4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54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DC64A-2E68-4D5B-9056-920F57A338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6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FDBA-9EFE-4F2B-826E-CB8699AFA4C9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61" y="0"/>
            <a:ext cx="1344739" cy="41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C8F6-1061-4E15-99C8-8E5661D6074F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61" y="0"/>
            <a:ext cx="1344739" cy="41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5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0CAB-788D-43D8-B9D1-01CB42307E7D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61" y="0"/>
            <a:ext cx="1344739" cy="41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1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6CF2-8FDB-498A-96F7-AE81DF42C9A6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61" y="0"/>
            <a:ext cx="1344739" cy="41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5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139-2AB3-4E37-A876-85BB4A024009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61" y="0"/>
            <a:ext cx="1344739" cy="41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254B-E425-4C7D-9369-F833CF510712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61" y="0"/>
            <a:ext cx="1344739" cy="41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1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D404-8CD6-48E9-BEE0-D9C6A2667DDF}" type="datetime1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61" y="0"/>
            <a:ext cx="1344739" cy="41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7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2C1F-6B87-43EA-93A3-9192F5F6A2F8}" type="datetime1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61" y="0"/>
            <a:ext cx="1344739" cy="41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5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8AD5-BE4C-48D9-AF3C-BF1FEEB89A1A}" type="datetime1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61" y="0"/>
            <a:ext cx="1344739" cy="41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9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AE0-9FDD-4038-8923-16B505E483A6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61" y="0"/>
            <a:ext cx="1344739" cy="41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7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FD07-B233-4CA3-A047-099CA0F535FD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61" y="0"/>
            <a:ext cx="1344739" cy="41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7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07B44-DA9C-414E-A812-3D58EB02F427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41049-45C5-4929-A93F-3EDA9BCE0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1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Enabling Flexible Network FPGA Clusters in a Heterogeneous Cloud Data Center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Naif Tarafdar, Thomas Lin, Eric Fukuda, </a:t>
            </a:r>
          </a:p>
          <a:p>
            <a:r>
              <a:rPr lang="en-US" err="1"/>
              <a:t>Hadi</a:t>
            </a:r>
            <a:r>
              <a:rPr lang="en-US"/>
              <a:t> </a:t>
            </a:r>
            <a:r>
              <a:rPr lang="en-US" err="1"/>
              <a:t>Bannazadeh</a:t>
            </a:r>
            <a:r>
              <a:rPr lang="en-US"/>
              <a:t>, Alberto Leon-Garcia, Paul Chow</a:t>
            </a:r>
          </a:p>
          <a:p>
            <a:r>
              <a:rPr lang="en-US"/>
              <a:t>University of Toronto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1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We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Large multi-FPGA systems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Create abstraction between FPGAs in multi-FPGA systems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Easy scalability of system</a:t>
            </a:r>
          </a:p>
          <a:p>
            <a:r>
              <a:rPr lang="en-US"/>
              <a:t>Network capabilities</a:t>
            </a:r>
          </a:p>
          <a:p>
            <a:pPr lvl="1"/>
            <a:r>
              <a:rPr lang="en-US"/>
              <a:t>FPGA cluster directly accessible by any other network device in the datacenter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Overall System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 descr="Image result for homer at a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85" y="1390315"/>
            <a:ext cx="2309297" cy="146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/>
          <p:cNvSpPr/>
          <p:nvPr/>
        </p:nvSpPr>
        <p:spPr>
          <a:xfrm>
            <a:off x="4374292" y="2177827"/>
            <a:ext cx="2594919" cy="704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FPGA Mapping File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313140" y="2187918"/>
            <a:ext cx="2594919" cy="70433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Logical Cluster Description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950309" y="3628420"/>
            <a:ext cx="8031891" cy="102561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FPGA Cluster Generator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4575" y="1390315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61249" y="1468900"/>
            <a:ext cx="3234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Input From User</a:t>
            </a:r>
          </a:p>
        </p:txBody>
      </p:sp>
      <p:sp>
        <p:nvSpPr>
          <p:cNvPr id="13" name="Arrow: Down 12"/>
          <p:cNvSpPr/>
          <p:nvPr/>
        </p:nvSpPr>
        <p:spPr>
          <a:xfrm>
            <a:off x="6759147" y="2793873"/>
            <a:ext cx="716692" cy="864031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2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Overall System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 descr="Image result for homer at a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85" y="1390315"/>
            <a:ext cx="2309297" cy="146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/>
          <p:cNvSpPr/>
          <p:nvPr/>
        </p:nvSpPr>
        <p:spPr>
          <a:xfrm>
            <a:off x="1950309" y="3628420"/>
            <a:ext cx="8031891" cy="102561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FPGA Cluster Generator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4575" y="1390315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4785" y="4928879"/>
            <a:ext cx="589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Output to VM with FPGA Tools</a:t>
            </a:r>
          </a:p>
        </p:txBody>
      </p:sp>
      <p:sp>
        <p:nvSpPr>
          <p:cNvPr id="14" name="Arrow: Down 13"/>
          <p:cNvSpPr/>
          <p:nvPr/>
        </p:nvSpPr>
        <p:spPr>
          <a:xfrm>
            <a:off x="7154562" y="4703609"/>
            <a:ext cx="716692" cy="864031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>
            <a:off x="8130747" y="4777230"/>
            <a:ext cx="2594919" cy="704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Individual FPGA Projects</a:t>
            </a:r>
          </a:p>
        </p:txBody>
      </p:sp>
    </p:spTree>
    <p:extLst>
      <p:ext uri="{BB962C8B-B14F-4D97-AF65-F5344CB8AC3E}">
        <p14:creationId xmlns:p14="http://schemas.microsoft.com/office/powerpoint/2010/main" val="24678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Overall System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 descr="Image result for homer at a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85" y="1390315"/>
            <a:ext cx="2309297" cy="146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/>
          <p:cNvSpPr/>
          <p:nvPr/>
        </p:nvSpPr>
        <p:spPr>
          <a:xfrm>
            <a:off x="1950309" y="3628420"/>
            <a:ext cx="8031891" cy="102561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FPGA Cluster Generator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4575" y="1390315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4785" y="4928879"/>
            <a:ext cx="499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Output to Cloud Manager</a:t>
            </a:r>
          </a:p>
        </p:txBody>
      </p:sp>
      <p:sp>
        <p:nvSpPr>
          <p:cNvPr id="13" name="Arrow: Down 12"/>
          <p:cNvSpPr/>
          <p:nvPr/>
        </p:nvSpPr>
        <p:spPr>
          <a:xfrm>
            <a:off x="6771501" y="4703609"/>
            <a:ext cx="716692" cy="864031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7685902" y="4789587"/>
            <a:ext cx="2594919" cy="704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Command For Resource Allocation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7488194" y="5597385"/>
            <a:ext cx="2792628" cy="7589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Commands For Connecting FPGAs to Network</a:t>
            </a:r>
          </a:p>
        </p:txBody>
      </p:sp>
    </p:spTree>
    <p:extLst>
      <p:ext uri="{BB962C8B-B14F-4D97-AF65-F5344CB8AC3E}">
        <p14:creationId xmlns:p14="http://schemas.microsoft.com/office/powerpoint/2010/main" val="14497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Overall System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2" descr="Image result for homer at a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85" y="1390315"/>
            <a:ext cx="2309297" cy="146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/>
          <p:cNvSpPr/>
          <p:nvPr/>
        </p:nvSpPr>
        <p:spPr>
          <a:xfrm>
            <a:off x="1950309" y="3628420"/>
            <a:ext cx="8031891" cy="102561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FPGA Cluster Generator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4575" y="1390315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6027" y="972424"/>
            <a:ext cx="3027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Output To User</a:t>
            </a:r>
          </a:p>
        </p:txBody>
      </p:sp>
      <p:sp>
        <p:nvSpPr>
          <p:cNvPr id="5" name="Arrow: Down 4"/>
          <p:cNvSpPr/>
          <p:nvPr/>
        </p:nvSpPr>
        <p:spPr>
          <a:xfrm rot="10800000">
            <a:off x="6672649" y="2651972"/>
            <a:ext cx="753763" cy="93974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7426412" y="1683785"/>
            <a:ext cx="2088298" cy="91440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MAC addresses of FPGAs in Multi-FPGA Cluster</a:t>
            </a:r>
          </a:p>
        </p:txBody>
      </p:sp>
    </p:spTree>
    <p:extLst>
      <p:ext uri="{BB962C8B-B14F-4D97-AF65-F5344CB8AC3E}">
        <p14:creationId xmlns:p14="http://schemas.microsoft.com/office/powerpoint/2010/main" val="170585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Baseline Infrastructure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SAVI (Smart Applications on Virtualized Infrastructure)</a:t>
            </a:r>
          </a:p>
          <a:p>
            <a:r>
              <a:rPr lang="en-US"/>
              <a:t>OpenStack (Cloud Managing Software)</a:t>
            </a:r>
          </a:p>
          <a:p>
            <a:r>
              <a:rPr lang="en-US"/>
              <a:t>Xilinx </a:t>
            </a:r>
            <a:r>
              <a:rPr lang="en-US" err="1"/>
              <a:t>SDAccel</a:t>
            </a:r>
            <a:r>
              <a:rPr lang="en-US"/>
              <a:t> (FPGA Hypervisor)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SAVI (Smart Applications on Virtualized Infrastructure)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38" y="2085122"/>
            <a:ext cx="7722973" cy="45902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Managing Software: OpenStack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36" y="2134392"/>
            <a:ext cx="9235002" cy="4008993"/>
          </a:xfrm>
        </p:spPr>
      </p:pic>
    </p:spTree>
    <p:extLst>
      <p:ext uri="{BB962C8B-B14F-4D97-AF65-F5344CB8AC3E}">
        <p14:creationId xmlns:p14="http://schemas.microsoft.com/office/powerpoint/2010/main" val="1202652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FPGA Hypervisor: Xilinx </a:t>
            </a:r>
            <a:r>
              <a:rPr lang="en-US" err="1"/>
              <a:t>SDAccel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Abstracts physical hardware on FPGA and provides software interface for these modules</a:t>
            </a:r>
          </a:p>
          <a:p>
            <a:r>
              <a:rPr lang="en-US"/>
              <a:t>Publicly available through Xilinx</a:t>
            </a:r>
          </a:p>
          <a:p>
            <a:r>
              <a:rPr lang="en-US"/>
              <a:t>No network interface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041049-45C5-4929-A93F-3EDA9BCE0E92}" type="slidenum">
              <a:rPr lang="en-US" smtClean="0"/>
              <a:t>18</a:t>
            </a:fld>
            <a:endParaRPr lang="en-US"/>
          </a:p>
        </p:txBody>
      </p:sp>
      <p:pic>
        <p:nvPicPr>
          <p:cNvPr id="8" name="Content Placeholder 7" descr="sdaccel_base_fpga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11033" y="1825625"/>
            <a:ext cx="3703934" cy="4351338"/>
          </a:xfrm>
        </p:spPr>
      </p:pic>
    </p:spTree>
    <p:extLst>
      <p:ext uri="{BB962C8B-B14F-4D97-AF65-F5344CB8AC3E}">
        <p14:creationId xmlns:p14="http://schemas.microsoft.com/office/powerpoint/2010/main" val="3666072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Non-network FPGA from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Cloudy with a </a:t>
            </a:r>
            <a:r>
              <a:rPr lang="en-US"/>
              <a:t>c</a:t>
            </a:r>
            <a:r>
              <a:rPr lang="EN-US"/>
              <a:t>hance of FPGAs?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598773" cy="47358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Big data needs more compute</a:t>
            </a:r>
            <a:r>
              <a:rPr lang="en-US">
                <a:solidFill>
                  <a:srgbClr val="000000"/>
                </a:solidFill>
                <a:latin typeface="Calibri"/>
              </a:rPr>
              <a:t> power</a:t>
            </a:r>
            <a:r>
              <a:rPr lang="EN-US">
                <a:solidFill>
                  <a:srgbClr val="000000"/>
                </a:solidFill>
                <a:latin typeface="Calibri"/>
              </a:rPr>
              <a:t>: How about FPGAs in datacenters?</a:t>
            </a:r>
          </a:p>
          <a:p>
            <a:r>
              <a:rPr lang="EN-US"/>
              <a:t>Datacenters </a:t>
            </a:r>
            <a:r>
              <a:rPr lang="en-US"/>
              <a:t>are </a:t>
            </a:r>
            <a:r>
              <a:rPr lang="EN-US"/>
              <a:t>approximately 200 </a:t>
            </a:r>
            <a:r>
              <a:rPr lang="en-US"/>
              <a:t>b</a:t>
            </a:r>
            <a:r>
              <a:rPr lang="EN-US"/>
              <a:t>illion dollar industry</a:t>
            </a:r>
          </a:p>
          <a:p>
            <a:r>
              <a:rPr lang="EN-US"/>
              <a:t>Datacenter applications are large </a:t>
            </a:r>
            <a:endParaRPr lang="en-US"/>
          </a:p>
          <a:p>
            <a:r>
              <a:rPr lang="EN-US"/>
              <a:t>No large scale datacenter multi-FPGA fabric deployed until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12" y="1991605"/>
            <a:ext cx="5955956" cy="41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86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Non-network FPGA from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Networking infrastructure for FPGAs to communicate in heterogeneous network</a:t>
            </a:r>
          </a:p>
          <a:p>
            <a:pPr lvl="1"/>
            <a:r>
              <a:rPr lang="en-US"/>
              <a:t>Modified FPGA hypervisor for networking support</a:t>
            </a:r>
          </a:p>
          <a:p>
            <a:pPr lvl="1"/>
            <a:r>
              <a:rPr lang="en-US"/>
              <a:t>FPGAs MAC addresses, accessible by any network device in datacenter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Non-network FPGA from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Networking infrastructure for FPGAs to communicate in heterogeneous network</a:t>
            </a:r>
          </a:p>
          <a:p>
            <a:pPr lvl="1"/>
            <a:r>
              <a:rPr lang="en-US">
                <a:solidFill>
                  <a:schemeClr val="bg2">
                    <a:lumMod val="75000"/>
                  </a:schemeClr>
                </a:solidFill>
              </a:rPr>
              <a:t>Modified FPGA hypervisor for networking support</a:t>
            </a:r>
          </a:p>
          <a:p>
            <a:pPr lvl="1"/>
            <a:r>
              <a:rPr lang="en-US">
                <a:solidFill>
                  <a:schemeClr val="bg2">
                    <a:lumMod val="75000"/>
                  </a:schemeClr>
                </a:solidFill>
              </a:rPr>
              <a:t>FPGAs MAC addresses, accessible by any network device in datacenter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FPGA cluster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14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Non-network FPGA from Cloud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57" y="1825625"/>
            <a:ext cx="4276885" cy="435133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Deployment Flow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User develops their application on a VM without an FPGA.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 Save VM snapshot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Upload VM snapshot to OpenStack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Create new VM with snapshot and FPGA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7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FPGA Hypervisor: Networking Hypervisor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Customized shell with:</a:t>
            </a:r>
          </a:p>
          <a:p>
            <a:pPr lvl="1"/>
            <a:r>
              <a:rPr lang="en-US" err="1"/>
              <a:t>PCIe</a:t>
            </a:r>
            <a:r>
              <a:rPr lang="en-US"/>
              <a:t> module</a:t>
            </a:r>
          </a:p>
          <a:p>
            <a:pPr lvl="1"/>
            <a:r>
              <a:rPr lang="en-US"/>
              <a:t>Off Chip Memory controller</a:t>
            </a:r>
          </a:p>
          <a:p>
            <a:pPr lvl="1"/>
            <a:r>
              <a:rPr lang="en-US"/>
              <a:t>1 GB Ethernet</a:t>
            </a:r>
          </a:p>
          <a:p>
            <a:r>
              <a:rPr lang="en-US"/>
              <a:t>Note: No partial reconfiguration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6" descr="sdaccel_bas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2998" y="1825625"/>
            <a:ext cx="4880004" cy="4351338"/>
          </a:xfrm>
        </p:spPr>
      </p:pic>
    </p:spTree>
    <p:extLst>
      <p:ext uri="{BB962C8B-B14F-4D97-AF65-F5344CB8AC3E}">
        <p14:creationId xmlns:p14="http://schemas.microsoft.com/office/powerpoint/2010/main" val="3634492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Cluster Description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41" y="1825625"/>
            <a:ext cx="6566422" cy="35122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950887" y="3614953"/>
          <a:ext cx="361503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519">
                  <a:extLst>
                    <a:ext uri="{9D8B030D-6E8A-4147-A177-3AD203B41FA5}">
                      <a16:colId xmlns:a16="http://schemas.microsoft.com/office/drawing/2014/main" val="3004698412"/>
                    </a:ext>
                  </a:extLst>
                </a:gridCol>
                <a:gridCol w="1807519">
                  <a:extLst>
                    <a:ext uri="{9D8B030D-6E8A-4147-A177-3AD203B41FA5}">
                      <a16:colId xmlns:a16="http://schemas.microsoft.com/office/drawing/2014/main" val="1264243372"/>
                    </a:ext>
                  </a:extLst>
                </a:gridCol>
              </a:tblGrid>
              <a:tr h="356086">
                <a:tc gridSpan="2">
                  <a:txBody>
                    <a:bodyPr/>
                    <a:lstStyle/>
                    <a:p>
                      <a:r>
                        <a:rPr lang="en-US"/>
                        <a:t>FPGA Mapping File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087168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/>
                        <a:t>Kernel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FPGA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95380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/>
                        <a:t>Kernel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FPGA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2798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/>
                        <a:t>Kernel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FPGA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0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742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25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230" y="1825625"/>
            <a:ext cx="6597539" cy="4351338"/>
          </a:xfrm>
        </p:spPr>
      </p:pic>
    </p:spTree>
    <p:extLst>
      <p:ext uri="{BB962C8B-B14F-4D97-AF65-F5344CB8AC3E}">
        <p14:creationId xmlns:p14="http://schemas.microsoft.com/office/powerpoint/2010/main" val="1916903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to FPGAs in Cluster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Input 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202770"/>
            <a:ext cx="4350050" cy="2802614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20994"/>
            <a:ext cx="5183188" cy="25743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02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Up the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75" y="2497755"/>
            <a:ext cx="6439276" cy="3051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0278"/>
            <a:ext cx="3378375" cy="42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32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Networking Backend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2193217" y="4273859"/>
            <a:ext cx="3220994" cy="16277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OpenStack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7105136" y="4574941"/>
            <a:ext cx="4073610" cy="102561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SAVI  Network Manager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080054" y="1350880"/>
            <a:ext cx="8031891" cy="102561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FPGA Cluster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6628" y="2503668"/>
            <a:ext cx="2557738" cy="12582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Network Port Request</a:t>
            </a:r>
          </a:p>
        </p:txBody>
      </p:sp>
      <p:sp>
        <p:nvSpPr>
          <p:cNvPr id="3" name="Arrow: Down 2"/>
          <p:cNvSpPr/>
          <p:nvPr/>
        </p:nvSpPr>
        <p:spPr>
          <a:xfrm>
            <a:off x="3459892" y="2503668"/>
            <a:ext cx="815546" cy="1770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2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Networking Backend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2193217" y="4273859"/>
            <a:ext cx="3220994" cy="16277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OpenStack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7105136" y="4574941"/>
            <a:ext cx="4073610" cy="102561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SAVI  Network Manager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080054" y="1350880"/>
            <a:ext cx="8031891" cy="102561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FPGA Cluster Generator</a:t>
            </a:r>
          </a:p>
        </p:txBody>
      </p:sp>
      <p:sp>
        <p:nvSpPr>
          <p:cNvPr id="3" name="Arrow: Down 2"/>
          <p:cNvSpPr/>
          <p:nvPr/>
        </p:nvSpPr>
        <p:spPr>
          <a:xfrm rot="10800000">
            <a:off x="3459892" y="2503668"/>
            <a:ext cx="815546" cy="1770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618" y="2831732"/>
            <a:ext cx="2557738" cy="12582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Network MAC address</a:t>
            </a:r>
          </a:p>
        </p:txBody>
      </p:sp>
    </p:spTree>
    <p:extLst>
      <p:ext uri="{BB962C8B-B14F-4D97-AF65-F5344CB8AC3E}">
        <p14:creationId xmlns:p14="http://schemas.microsoft.com/office/powerpoint/2010/main" val="389709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Cloudy with a Chance of FPGAs?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33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Microsoft Catapult</a:t>
            </a:r>
          </a:p>
          <a:p>
            <a:pPr lvl="1"/>
            <a:r>
              <a:rPr lang="EN-US"/>
              <a:t>1</a:t>
            </a:r>
            <a:r>
              <a:rPr lang="en-US"/>
              <a:t>6</a:t>
            </a:r>
            <a:r>
              <a:rPr lang="EN-US"/>
              <a:t>32 Servers</a:t>
            </a:r>
          </a:p>
          <a:p>
            <a:pPr lvl="1"/>
            <a:r>
              <a:rPr lang="EN-US"/>
              <a:t>Bing search engine</a:t>
            </a:r>
          </a:p>
          <a:p>
            <a:pPr lvl="1"/>
            <a:r>
              <a:rPr lang="EN-US"/>
              <a:t>10 % more power, 95 % more throughput</a:t>
            </a:r>
          </a:p>
          <a:p>
            <a:r>
              <a:rPr lang="EN-US"/>
              <a:t>Intel acquisition of Altera in December 2015</a:t>
            </a:r>
          </a:p>
          <a:p>
            <a:r>
              <a:rPr lang="en-US"/>
              <a:t>More than just a </a:t>
            </a:r>
            <a:r>
              <a:rPr lang="en-US" i="1"/>
              <a:t>chance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Bing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2171700"/>
            <a:ext cx="2743200" cy="1223724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588595" y="1039975"/>
            <a:ext cx="2836919" cy="1035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61664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Networking Backend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2193217" y="4273859"/>
            <a:ext cx="3220994" cy="16277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OpenStack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7105136" y="4574941"/>
            <a:ext cx="4073610" cy="102561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SAVI  Network Manager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080054" y="1350880"/>
            <a:ext cx="8031891" cy="102561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FPGA Cluster Generator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9440" y="2217422"/>
            <a:ext cx="2557738" cy="12582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Network MAC address</a:t>
            </a:r>
          </a:p>
        </p:txBody>
      </p:sp>
      <p:sp>
        <p:nvSpPr>
          <p:cNvPr id="6" name="Arrow: Down 5"/>
          <p:cNvSpPr/>
          <p:nvPr/>
        </p:nvSpPr>
        <p:spPr>
          <a:xfrm>
            <a:off x="8007178" y="2376491"/>
            <a:ext cx="716692" cy="2096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2894" y="2217422"/>
            <a:ext cx="2693670" cy="14983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FPGA Port on Physical Switch</a:t>
            </a:r>
          </a:p>
        </p:txBody>
      </p:sp>
    </p:spTree>
    <p:extLst>
      <p:ext uri="{BB962C8B-B14F-4D97-AF65-F5344CB8AC3E}">
        <p14:creationId xmlns:p14="http://schemas.microsoft.com/office/powerpoint/2010/main" val="594581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14112"/>
              </p:ext>
            </p:extLst>
          </p:nvPr>
        </p:nvGraphicFramePr>
        <p:xfrm>
          <a:off x="673768" y="1393174"/>
          <a:ext cx="10356784" cy="434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196">
                  <a:extLst>
                    <a:ext uri="{9D8B030D-6E8A-4147-A177-3AD203B41FA5}">
                      <a16:colId xmlns:a16="http://schemas.microsoft.com/office/drawing/2014/main" val="404401874"/>
                    </a:ext>
                  </a:extLst>
                </a:gridCol>
                <a:gridCol w="2589196">
                  <a:extLst>
                    <a:ext uri="{9D8B030D-6E8A-4147-A177-3AD203B41FA5}">
                      <a16:colId xmlns:a16="http://schemas.microsoft.com/office/drawing/2014/main" val="2025525337"/>
                    </a:ext>
                  </a:extLst>
                </a:gridCol>
                <a:gridCol w="2589196">
                  <a:extLst>
                    <a:ext uri="{9D8B030D-6E8A-4147-A177-3AD203B41FA5}">
                      <a16:colId xmlns:a16="http://schemas.microsoft.com/office/drawing/2014/main" val="973010586"/>
                    </a:ext>
                  </a:extLst>
                </a:gridCol>
                <a:gridCol w="2589196">
                  <a:extLst>
                    <a:ext uri="{9D8B030D-6E8A-4147-A177-3AD203B41FA5}">
                      <a16:colId xmlns:a16="http://schemas.microsoft.com/office/drawing/2014/main" val="3698405846"/>
                    </a:ext>
                  </a:extLst>
                </a:gridCol>
              </a:tblGrid>
              <a:tr h="337410">
                <a:tc>
                  <a:txBody>
                    <a:bodyPr/>
                    <a:lstStyle/>
                    <a:p>
                      <a:r>
                        <a:rPr lang="en-US" sz="3600"/>
                        <a:t>Hardware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LUTS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Flip-Flops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BRAM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384450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r>
                        <a:rPr lang="en-US" sz="2800" err="1"/>
                        <a:t>SDAccel</a:t>
                      </a:r>
                      <a:r>
                        <a:rPr lang="en-US" sz="2800"/>
                        <a:t>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53346  (12.3 %)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64550 (7.45 %)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228 (15.5 %)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51999"/>
                  </a:ext>
                </a:extLst>
              </a:tr>
              <a:tr h="534232">
                <a:tc>
                  <a:txBody>
                    <a:bodyPr/>
                    <a:lstStyle/>
                    <a:p>
                      <a:r>
                        <a:rPr lang="en-US" sz="2800"/>
                        <a:t>Ethernet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8998 (2.1 %)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11574 (1.34 %)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 (0 %)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08299"/>
                  </a:ext>
                </a:extLst>
              </a:tr>
              <a:tr h="659269">
                <a:tc>
                  <a:txBody>
                    <a:bodyPr/>
                    <a:lstStyle/>
                    <a:p>
                      <a:r>
                        <a:rPr lang="en-US" sz="2800"/>
                        <a:t>Input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169 (0.039 %)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294 (0.033 %)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 (1.36 %)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34049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r>
                        <a:rPr lang="en-US" sz="2800"/>
                        <a:t>Output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773(0.178 %)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402 (0.059%)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4 (2.72 %)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07648"/>
                  </a:ext>
                </a:extLst>
              </a:tr>
              <a:tr h="309292">
                <a:tc>
                  <a:txBody>
                    <a:bodyPr/>
                    <a:lstStyle/>
                    <a:p>
                      <a:r>
                        <a:rPr lang="en-US" sz="2800"/>
                        <a:t>Total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233200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866400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751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841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Latency and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7429" y="1825625"/>
            <a:ext cx="5686168" cy="4351338"/>
          </a:xfrm>
        </p:spPr>
        <p:txBody>
          <a:bodyPr/>
          <a:lstStyle/>
          <a:p>
            <a:r>
              <a:rPr lang="en-US"/>
              <a:t>Directly Connected CPU to FPGA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VM to one FPGA in SAVI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7" y="4699460"/>
            <a:ext cx="7615356" cy="1532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1" y="2410271"/>
            <a:ext cx="7800707" cy="15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38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Latency and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33</a:t>
            </a:fld>
            <a:endParaRPr lang="en-US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29946" y="1825625"/>
            <a:ext cx="5686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VM to two FPGA chain in SAVI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VM to three FPGA chain in SAVI</a:t>
            </a:r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8" y="2553829"/>
            <a:ext cx="9279924" cy="11253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8" y="4917068"/>
            <a:ext cx="11677135" cy="103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5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Round-trip Latency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4425416"/>
              </p:ext>
            </p:extLst>
          </p:nvPr>
        </p:nvGraphicFramePr>
        <p:xfrm>
          <a:off x="838199" y="1825624"/>
          <a:ext cx="6464644" cy="4687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585">
                  <a:extLst>
                    <a:ext uri="{9D8B030D-6E8A-4147-A177-3AD203B41FA5}">
                      <a16:colId xmlns:a16="http://schemas.microsoft.com/office/drawing/2014/main" val="2772901650"/>
                    </a:ext>
                  </a:extLst>
                </a:gridCol>
                <a:gridCol w="2669059">
                  <a:extLst>
                    <a:ext uri="{9D8B030D-6E8A-4147-A177-3AD203B41FA5}">
                      <a16:colId xmlns:a16="http://schemas.microsoft.com/office/drawing/2014/main" val="3693019113"/>
                    </a:ext>
                  </a:extLst>
                </a:gridCol>
              </a:tblGrid>
              <a:tr h="777948">
                <a:tc>
                  <a:txBody>
                    <a:bodyPr/>
                    <a:lstStyle/>
                    <a:p>
                      <a:r>
                        <a:rPr lang="en-US" sz="400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/>
                        <a:t>Latency (</a:t>
                      </a:r>
                      <a:r>
                        <a:rPr lang="en-US" sz="4000" err="1"/>
                        <a:t>ms</a:t>
                      </a:r>
                      <a:r>
                        <a:rPr lang="en-US" sz="4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571491"/>
                  </a:ext>
                </a:extLst>
              </a:tr>
              <a:tr h="1043253">
                <a:tc>
                  <a:txBody>
                    <a:bodyPr/>
                    <a:lstStyle/>
                    <a:p>
                      <a:r>
                        <a:rPr lang="en-US" sz="4400"/>
                        <a:t>CPU + 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0.0650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043242"/>
                  </a:ext>
                </a:extLst>
              </a:tr>
              <a:tr h="777948">
                <a:tc>
                  <a:txBody>
                    <a:bodyPr/>
                    <a:lstStyle/>
                    <a:p>
                      <a:r>
                        <a:rPr lang="en-US" sz="4400"/>
                        <a:t>VM + 1 FPGA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441936"/>
                  </a:ext>
                </a:extLst>
              </a:tr>
              <a:tr h="777948">
                <a:tc>
                  <a:txBody>
                    <a:bodyPr/>
                    <a:lstStyle/>
                    <a:p>
                      <a:r>
                        <a:rPr lang="en-US" sz="4400"/>
                        <a:t>VM + 2 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0.645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74074"/>
                  </a:ext>
                </a:extLst>
              </a:tr>
              <a:tr h="777948">
                <a:tc>
                  <a:txBody>
                    <a:bodyPr/>
                    <a:lstStyle/>
                    <a:p>
                      <a:r>
                        <a:rPr lang="en-US" sz="4400"/>
                        <a:t>VM + 3 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0.790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73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23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Round-trip Latency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35</a:t>
            </a:fld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7451124" y="3249828"/>
            <a:ext cx="481914" cy="1470454"/>
          </a:xfrm>
          <a:prstGeom prst="rightBrace">
            <a:avLst>
              <a:gd name="adj1" fmla="val 8333"/>
              <a:gd name="adj2" fmla="val 48412"/>
            </a:avLst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81319" y="2743203"/>
            <a:ext cx="35023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/>
              <a:t>CPU &gt;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/>
              <a:t>Extra network </a:t>
            </a:r>
            <a:br>
              <a:rPr lang="en-US" sz="4000"/>
            </a:br>
            <a:r>
              <a:rPr lang="en-US" sz="4000"/>
              <a:t>Hop</a:t>
            </a:r>
          </a:p>
          <a:p>
            <a:endParaRPr lang="en-US" sz="400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9741095"/>
              </p:ext>
            </p:extLst>
          </p:nvPr>
        </p:nvGraphicFramePr>
        <p:xfrm>
          <a:off x="838199" y="1825624"/>
          <a:ext cx="6464644" cy="4687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585">
                  <a:extLst>
                    <a:ext uri="{9D8B030D-6E8A-4147-A177-3AD203B41FA5}">
                      <a16:colId xmlns:a16="http://schemas.microsoft.com/office/drawing/2014/main" val="2772901650"/>
                    </a:ext>
                  </a:extLst>
                </a:gridCol>
                <a:gridCol w="2669059">
                  <a:extLst>
                    <a:ext uri="{9D8B030D-6E8A-4147-A177-3AD203B41FA5}">
                      <a16:colId xmlns:a16="http://schemas.microsoft.com/office/drawing/2014/main" val="3693019113"/>
                    </a:ext>
                  </a:extLst>
                </a:gridCol>
              </a:tblGrid>
              <a:tr h="777948">
                <a:tc>
                  <a:txBody>
                    <a:bodyPr/>
                    <a:lstStyle/>
                    <a:p>
                      <a:r>
                        <a:rPr lang="en-US" sz="400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/>
                        <a:t>Latency (</a:t>
                      </a:r>
                      <a:r>
                        <a:rPr lang="en-US" sz="4000" err="1"/>
                        <a:t>ms</a:t>
                      </a:r>
                      <a:r>
                        <a:rPr lang="en-US" sz="4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571491"/>
                  </a:ext>
                </a:extLst>
              </a:tr>
              <a:tr h="1043253">
                <a:tc>
                  <a:txBody>
                    <a:bodyPr/>
                    <a:lstStyle/>
                    <a:p>
                      <a:r>
                        <a:rPr lang="en-US" sz="4400"/>
                        <a:t>CPU + 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0.0650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043242"/>
                  </a:ext>
                </a:extLst>
              </a:tr>
              <a:tr h="777948">
                <a:tc>
                  <a:txBody>
                    <a:bodyPr/>
                    <a:lstStyle/>
                    <a:p>
                      <a:r>
                        <a:rPr lang="en-US" sz="4400"/>
                        <a:t>VM + 1 FPGA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441936"/>
                  </a:ext>
                </a:extLst>
              </a:tr>
              <a:tr h="777948">
                <a:tc>
                  <a:txBody>
                    <a:bodyPr/>
                    <a:lstStyle/>
                    <a:p>
                      <a:r>
                        <a:rPr lang="en-US" sz="4400"/>
                        <a:t>VM + 2 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0.645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74074"/>
                  </a:ext>
                </a:extLst>
              </a:tr>
              <a:tr h="777948">
                <a:tc>
                  <a:txBody>
                    <a:bodyPr/>
                    <a:lstStyle/>
                    <a:p>
                      <a:r>
                        <a:rPr lang="en-US" sz="4400"/>
                        <a:t>VM + 3 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0.790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73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23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Round-trip Latency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36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7451124" y="4287795"/>
            <a:ext cx="877330" cy="2225565"/>
          </a:xfrm>
          <a:prstGeom prst="rightBrace">
            <a:avLst>
              <a:gd name="adj1" fmla="val 8333"/>
              <a:gd name="adj2" fmla="val 48412"/>
            </a:avLst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10600" y="4485508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Linear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9741095"/>
              </p:ext>
            </p:extLst>
          </p:nvPr>
        </p:nvGraphicFramePr>
        <p:xfrm>
          <a:off x="838199" y="1825624"/>
          <a:ext cx="6464644" cy="4687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585">
                  <a:extLst>
                    <a:ext uri="{9D8B030D-6E8A-4147-A177-3AD203B41FA5}">
                      <a16:colId xmlns:a16="http://schemas.microsoft.com/office/drawing/2014/main" val="2772901650"/>
                    </a:ext>
                  </a:extLst>
                </a:gridCol>
                <a:gridCol w="2669059">
                  <a:extLst>
                    <a:ext uri="{9D8B030D-6E8A-4147-A177-3AD203B41FA5}">
                      <a16:colId xmlns:a16="http://schemas.microsoft.com/office/drawing/2014/main" val="3693019113"/>
                    </a:ext>
                  </a:extLst>
                </a:gridCol>
              </a:tblGrid>
              <a:tr h="777948">
                <a:tc>
                  <a:txBody>
                    <a:bodyPr/>
                    <a:lstStyle/>
                    <a:p>
                      <a:r>
                        <a:rPr lang="en-US" sz="400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/>
                        <a:t>Latency (</a:t>
                      </a:r>
                      <a:r>
                        <a:rPr lang="en-US" sz="4000" err="1"/>
                        <a:t>ms</a:t>
                      </a:r>
                      <a:r>
                        <a:rPr lang="en-US" sz="4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571491"/>
                  </a:ext>
                </a:extLst>
              </a:tr>
              <a:tr h="1043253">
                <a:tc>
                  <a:txBody>
                    <a:bodyPr/>
                    <a:lstStyle/>
                    <a:p>
                      <a:r>
                        <a:rPr lang="en-US" sz="4400"/>
                        <a:t>CPU + 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0.0650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043242"/>
                  </a:ext>
                </a:extLst>
              </a:tr>
              <a:tr h="777948">
                <a:tc>
                  <a:txBody>
                    <a:bodyPr/>
                    <a:lstStyle/>
                    <a:p>
                      <a:r>
                        <a:rPr lang="en-US" sz="4400"/>
                        <a:t>VM + 1 FPGA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441936"/>
                  </a:ext>
                </a:extLst>
              </a:tr>
              <a:tr h="777948">
                <a:tc>
                  <a:txBody>
                    <a:bodyPr/>
                    <a:lstStyle/>
                    <a:p>
                      <a:r>
                        <a:rPr lang="en-US" sz="4400"/>
                        <a:t>VM + 2 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0.645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74074"/>
                  </a:ext>
                </a:extLst>
              </a:tr>
              <a:tr h="777948">
                <a:tc>
                  <a:txBody>
                    <a:bodyPr/>
                    <a:lstStyle/>
                    <a:p>
                      <a:r>
                        <a:rPr lang="en-US" sz="4400"/>
                        <a:t>VM + 3 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0.790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73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290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Microbenchmark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366249"/>
              </p:ext>
            </p:extLst>
          </p:nvPr>
        </p:nvGraphicFramePr>
        <p:xfrm>
          <a:off x="838200" y="1361870"/>
          <a:ext cx="9471060" cy="517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66173" y="4893276"/>
            <a:ext cx="166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Physical Limit </a:t>
            </a:r>
            <a:br>
              <a:rPr lang="en-US"/>
            </a:br>
            <a:r>
              <a:rPr lang="en-US"/>
              <a:t>of Network Link</a:t>
            </a:r>
          </a:p>
        </p:txBody>
      </p:sp>
    </p:spTree>
    <p:extLst>
      <p:ext uri="{BB962C8B-B14F-4D97-AF65-F5344CB8AC3E}">
        <p14:creationId xmlns:p14="http://schemas.microsoft.com/office/powerpoint/2010/main" val="478267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Microbenchmark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34836" y="4544291"/>
            <a:ext cx="1468582" cy="1676400"/>
          </a:xfrm>
          <a:prstGeom prst="rect">
            <a:avLst/>
          </a:pr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058058"/>
              </p:ext>
            </p:extLst>
          </p:nvPr>
        </p:nvGraphicFramePr>
        <p:xfrm>
          <a:off x="838200" y="1361870"/>
          <a:ext cx="9471060" cy="517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466173" y="4893276"/>
            <a:ext cx="166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Physical Limit </a:t>
            </a:r>
            <a:br>
              <a:rPr lang="en-US"/>
            </a:br>
            <a:r>
              <a:rPr lang="en-US"/>
              <a:t>of Network Link</a:t>
            </a:r>
          </a:p>
        </p:txBody>
      </p:sp>
    </p:spTree>
    <p:extLst>
      <p:ext uri="{BB962C8B-B14F-4D97-AF65-F5344CB8AC3E}">
        <p14:creationId xmlns:p14="http://schemas.microsoft.com/office/powerpoint/2010/main" val="3675107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Microbenchmark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9564" y="5306291"/>
            <a:ext cx="4184072" cy="1233054"/>
          </a:xfrm>
          <a:prstGeom prst="rect">
            <a:avLst/>
          </a:pr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780158"/>
              </p:ext>
            </p:extLst>
          </p:nvPr>
        </p:nvGraphicFramePr>
        <p:xfrm>
          <a:off x="838200" y="1361870"/>
          <a:ext cx="9471060" cy="517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466173" y="4893276"/>
            <a:ext cx="166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Physical Limit </a:t>
            </a:r>
            <a:br>
              <a:rPr lang="en-US"/>
            </a:br>
            <a:r>
              <a:rPr lang="en-US"/>
              <a:t>of Network Link</a:t>
            </a:r>
          </a:p>
        </p:txBody>
      </p:sp>
    </p:spTree>
    <p:extLst>
      <p:ext uri="{BB962C8B-B14F-4D97-AF65-F5344CB8AC3E}">
        <p14:creationId xmlns:p14="http://schemas.microsoft.com/office/powerpoint/2010/main" val="369249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Large Clusters Difficult To Manage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Large resources of clusters difficult to manage</a:t>
            </a:r>
          </a:p>
          <a:p>
            <a:r>
              <a:rPr lang="en-US"/>
              <a:t>Expensive</a:t>
            </a:r>
          </a:p>
          <a:p>
            <a:r>
              <a:rPr lang="en-US"/>
              <a:t>Solution: </a:t>
            </a:r>
          </a:p>
          <a:p>
            <a:pPr lvl="1"/>
            <a:r>
              <a:rPr lang="en-US"/>
              <a:t>Allow users framework to create their own clusters from a pool of available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80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Microbenchmark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36873" y="2347784"/>
            <a:ext cx="2772386" cy="4191561"/>
          </a:xfrm>
          <a:prstGeom prst="rect">
            <a:avLst/>
          </a:pr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66173" y="4893276"/>
            <a:ext cx="166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Physical Limit </a:t>
            </a:r>
            <a:br>
              <a:rPr lang="en-US"/>
            </a:br>
            <a:r>
              <a:rPr lang="en-US"/>
              <a:t>of Network Link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193920"/>
              </p:ext>
            </p:extLst>
          </p:nvPr>
        </p:nvGraphicFramePr>
        <p:xfrm>
          <a:off x="838200" y="1361870"/>
          <a:ext cx="9471060" cy="517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1271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Scalability of  Query Processing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036" y="2187574"/>
            <a:ext cx="4606636" cy="4351338"/>
          </a:xfrm>
        </p:spPr>
        <p:txBody>
          <a:bodyPr/>
          <a:lstStyle/>
          <a:p>
            <a:r>
              <a:rPr lang="en-US"/>
              <a:t>Representative Case study: Database Streaming Query Processing Engine</a:t>
            </a:r>
          </a:p>
          <a:p>
            <a:pPr lvl="1"/>
            <a:r>
              <a:rPr lang="en-US"/>
              <a:t>Size</a:t>
            </a:r>
          </a:p>
          <a:p>
            <a:pPr lvl="1"/>
            <a:r>
              <a:rPr lang="en-US"/>
              <a:t>Streaming</a:t>
            </a:r>
          </a:p>
          <a:p>
            <a:r>
              <a:rPr lang="en-US"/>
              <a:t>Scalable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41" y="2573771"/>
            <a:ext cx="3831917" cy="22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91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Scalability of  Query Processing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42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42509" y="1403061"/>
            <a:ext cx="4073236" cy="20882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05" y="1860262"/>
            <a:ext cx="2671032" cy="1576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48382" y="1490930"/>
            <a:ext cx="24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Query Processing Engine</a:t>
            </a:r>
          </a:p>
        </p:txBody>
      </p:sp>
    </p:spTree>
    <p:extLst>
      <p:ext uri="{BB962C8B-B14F-4D97-AF65-F5344CB8AC3E}">
        <p14:creationId xmlns:p14="http://schemas.microsoft.com/office/powerpoint/2010/main" val="1278294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Scalability of  Query Processing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43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42509" y="1403061"/>
            <a:ext cx="4073236" cy="20882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05" y="1860262"/>
            <a:ext cx="2671032" cy="1576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48382" y="1490930"/>
            <a:ext cx="24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Query Processing Engine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54182" y="2701636"/>
            <a:ext cx="2313709" cy="1579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Scheduler</a:t>
            </a:r>
          </a:p>
        </p:txBody>
      </p:sp>
      <p:cxnSp>
        <p:nvCxnSpPr>
          <p:cNvPr id="9" name="Straight Arrow Connector 8"/>
          <p:cNvCxnSpPr>
            <a:stCxn id="3" idx="3"/>
            <a:endCxn id="5" idx="1"/>
          </p:cNvCxnSpPr>
          <p:nvPr/>
        </p:nvCxnSpPr>
        <p:spPr>
          <a:xfrm flipV="1">
            <a:off x="2867891" y="2447203"/>
            <a:ext cx="1274618" cy="104414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419600" y="4529280"/>
            <a:ext cx="4073236" cy="20882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96" y="4986481"/>
            <a:ext cx="2671032" cy="15763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25473" y="4617149"/>
            <a:ext cx="24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Query Processing Engine</a:t>
            </a:r>
          </a:p>
        </p:txBody>
      </p:sp>
      <p:cxnSp>
        <p:nvCxnSpPr>
          <p:cNvPr id="14" name="Straight Arrow Connector 13"/>
          <p:cNvCxnSpPr>
            <a:stCxn id="3" idx="3"/>
            <a:endCxn id="11" idx="1"/>
          </p:cNvCxnSpPr>
          <p:nvPr/>
        </p:nvCxnSpPr>
        <p:spPr>
          <a:xfrm>
            <a:off x="2867891" y="3491346"/>
            <a:ext cx="1551709" cy="208207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7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Scalability of  Query Processing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44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42509" y="1403061"/>
            <a:ext cx="4073236" cy="20882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05" y="1860262"/>
            <a:ext cx="2671032" cy="1576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48382" y="1490930"/>
            <a:ext cx="24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Query Processing Engine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54182" y="2701636"/>
            <a:ext cx="2313709" cy="1579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Scheduler</a:t>
            </a:r>
          </a:p>
        </p:txBody>
      </p:sp>
      <p:cxnSp>
        <p:nvCxnSpPr>
          <p:cNvPr id="9" name="Straight Arrow Connector 8"/>
          <p:cNvCxnSpPr>
            <a:stCxn id="3" idx="3"/>
            <a:endCxn id="5" idx="1"/>
          </p:cNvCxnSpPr>
          <p:nvPr/>
        </p:nvCxnSpPr>
        <p:spPr>
          <a:xfrm flipV="1">
            <a:off x="2867891" y="2447203"/>
            <a:ext cx="1274618" cy="104414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419600" y="4529280"/>
            <a:ext cx="4073236" cy="20882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96" y="4986481"/>
            <a:ext cx="2671032" cy="15763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25473" y="4617149"/>
            <a:ext cx="24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Query Processing Engine</a:t>
            </a:r>
          </a:p>
        </p:txBody>
      </p:sp>
      <p:cxnSp>
        <p:nvCxnSpPr>
          <p:cNvPr id="14" name="Straight Arrow Connector 13"/>
          <p:cNvCxnSpPr>
            <a:stCxn id="3" idx="3"/>
            <a:endCxn id="11" idx="1"/>
          </p:cNvCxnSpPr>
          <p:nvPr/>
        </p:nvCxnSpPr>
        <p:spPr>
          <a:xfrm>
            <a:off x="2867891" y="3491346"/>
            <a:ext cx="1551709" cy="208207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8492837" y="1403061"/>
            <a:ext cx="917592" cy="5053157"/>
          </a:xfrm>
          <a:prstGeom prst="rightBrace">
            <a:avLst>
              <a:gd name="adj1" fmla="val 8333"/>
              <a:gd name="adj2" fmla="val 52193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7189" y="4323088"/>
            <a:ext cx="27494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-Replicated 6 </a:t>
            </a:r>
            <a:br>
              <a:rPr lang="en-US" sz="3200"/>
            </a:br>
            <a:r>
              <a:rPr lang="en-US" sz="3200"/>
              <a:t>times</a:t>
            </a:r>
          </a:p>
          <a:p>
            <a:pPr marL="285750" indent="-285750">
              <a:buFontTx/>
              <a:buChar char="-"/>
            </a:pPr>
            <a:r>
              <a:rPr lang="en-US" sz="3200"/>
              <a:t>3 FPGAs</a:t>
            </a:r>
          </a:p>
          <a:p>
            <a:pPr marL="285750" indent="-285750">
              <a:buFontTx/>
              <a:buChar char="-"/>
            </a:pPr>
            <a:r>
              <a:rPr lang="en-US" sz="3200"/>
              <a:t>2 units /FPGA</a:t>
            </a:r>
          </a:p>
        </p:txBody>
      </p:sp>
    </p:spTree>
    <p:extLst>
      <p:ext uri="{BB962C8B-B14F-4D97-AF65-F5344CB8AC3E}">
        <p14:creationId xmlns:p14="http://schemas.microsoft.com/office/powerpoint/2010/main" val="99098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Scalability of  Query Processing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243822"/>
              </p:ext>
            </p:extLst>
          </p:nvPr>
        </p:nvGraphicFramePr>
        <p:xfrm>
          <a:off x="942109" y="1949677"/>
          <a:ext cx="9227127" cy="477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9483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Users can create elastic FPGA clusters from cloud easily</a:t>
            </a:r>
          </a:p>
          <a:p>
            <a:pPr lvl="1"/>
            <a:r>
              <a:rPr lang="en-US"/>
              <a:t>Inter-FPGA fabric automatically generated</a:t>
            </a:r>
          </a:p>
          <a:p>
            <a:pPr lvl="1"/>
            <a:r>
              <a:rPr lang="en-US"/>
              <a:t>FPGAs provided network interface </a:t>
            </a:r>
          </a:p>
          <a:p>
            <a:r>
              <a:rPr lang="en-US"/>
              <a:t>Little overhead</a:t>
            </a:r>
          </a:p>
          <a:p>
            <a:r>
              <a:rPr lang="en-US"/>
              <a:t>Easy to scale </a:t>
            </a:r>
          </a:p>
          <a:p>
            <a:pPr marL="457200" lvl="1" indent="0">
              <a:buNone/>
            </a:pPr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6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Infrastructure Upgrade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10G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Partial Reconfiguration</a:t>
            </a:r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469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AEABAB"/>
                </a:solidFill>
              </a:rPr>
              <a:t>Infrastructure Upgrade</a:t>
            </a:r>
          </a:p>
          <a:p>
            <a:pPr lvl="1"/>
            <a:r>
              <a:rPr lang="en-US">
                <a:solidFill>
                  <a:srgbClr val="AEABAB"/>
                </a:solidFill>
              </a:rPr>
              <a:t>10G</a:t>
            </a:r>
          </a:p>
          <a:p>
            <a:pPr lvl="1"/>
            <a:r>
              <a:rPr lang="en-US">
                <a:solidFill>
                  <a:srgbClr val="AEABAB"/>
                </a:solidFill>
              </a:rPr>
              <a:t>Partial Reconfiguration</a:t>
            </a:r>
          </a:p>
          <a:p>
            <a:r>
              <a:rPr lang="en-US">
                <a:solidFill>
                  <a:srgbClr val="000000"/>
                </a:solidFill>
              </a:rPr>
              <a:t>Automatic Partitioning/Scheduling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HLS Model (Scheduler): Behavioral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Circuit Partitioning</a:t>
            </a:r>
          </a:p>
          <a:p>
            <a:endParaRPr lang="en-US"/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32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AEABAB"/>
                </a:solidFill>
              </a:rPr>
              <a:t>Infrastructure Upgrade</a:t>
            </a:r>
          </a:p>
          <a:p>
            <a:pPr lvl="1"/>
            <a:r>
              <a:rPr lang="en-US">
                <a:solidFill>
                  <a:srgbClr val="AEABAB"/>
                </a:solidFill>
              </a:rPr>
              <a:t>10G</a:t>
            </a:r>
          </a:p>
          <a:p>
            <a:pPr lvl="1"/>
            <a:r>
              <a:rPr lang="en-US">
                <a:solidFill>
                  <a:srgbClr val="AEABAB"/>
                </a:solidFill>
              </a:rPr>
              <a:t>Partial Reconfiguration</a:t>
            </a:r>
          </a:p>
          <a:p>
            <a:r>
              <a:rPr lang="en-US">
                <a:solidFill>
                  <a:srgbClr val="AEABAB"/>
                </a:solidFill>
              </a:rPr>
              <a:t>Automatic Partitioning/Scheduling</a:t>
            </a:r>
          </a:p>
          <a:p>
            <a:pPr lvl="1"/>
            <a:r>
              <a:rPr lang="en-US">
                <a:solidFill>
                  <a:srgbClr val="AEABAB"/>
                </a:solidFill>
              </a:rPr>
              <a:t>HLS Model (Scheduler): Behavioral</a:t>
            </a:r>
          </a:p>
          <a:p>
            <a:pPr lvl="1"/>
            <a:r>
              <a:rPr lang="en-US">
                <a:solidFill>
                  <a:srgbClr val="AEABAB"/>
                </a:solidFill>
              </a:rPr>
              <a:t>Circuit Partitioning</a:t>
            </a:r>
          </a:p>
          <a:p>
            <a:r>
              <a:rPr lang="en-US">
                <a:solidFill>
                  <a:srgbClr val="000000"/>
                </a:solidFill>
              </a:rPr>
              <a:t>Debugging of Large clusters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Combine individual debug environments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Monitor health</a:t>
            </a:r>
          </a:p>
          <a:p>
            <a:endParaRPr lang="en-US"/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9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Byma</a:t>
            </a:r>
            <a:r>
              <a:rPr lang="en-US"/>
              <a:t> et al:</a:t>
            </a:r>
          </a:p>
          <a:p>
            <a:pPr lvl="1"/>
            <a:r>
              <a:rPr lang="en-US"/>
              <a:t>FPGA broke into partial FPGAs</a:t>
            </a:r>
          </a:p>
          <a:p>
            <a:pPr lvl="1"/>
            <a:r>
              <a:rPr lang="en-US"/>
              <a:t>Multiple users share portion of FPGA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solidFill>
                  <a:srgbClr val="AEABAB"/>
                </a:solidFill>
              </a:rPr>
              <a:t>Infrastructure Upgrade</a:t>
            </a:r>
          </a:p>
          <a:p>
            <a:pPr lvl="1"/>
            <a:r>
              <a:rPr lang="en-US">
                <a:solidFill>
                  <a:srgbClr val="AEABAB"/>
                </a:solidFill>
              </a:rPr>
              <a:t>10G</a:t>
            </a:r>
          </a:p>
          <a:p>
            <a:pPr lvl="1"/>
            <a:r>
              <a:rPr lang="en-US">
                <a:solidFill>
                  <a:srgbClr val="AEABAB"/>
                </a:solidFill>
              </a:rPr>
              <a:t>Partial Reconfiguration</a:t>
            </a:r>
          </a:p>
          <a:p>
            <a:r>
              <a:rPr lang="en-US">
                <a:solidFill>
                  <a:srgbClr val="AEABAB"/>
                </a:solidFill>
              </a:rPr>
              <a:t>Automatic Partitioning/Scheduling</a:t>
            </a:r>
          </a:p>
          <a:p>
            <a:pPr lvl="1"/>
            <a:r>
              <a:rPr lang="en-US">
                <a:solidFill>
                  <a:srgbClr val="AEABAB"/>
                </a:solidFill>
              </a:rPr>
              <a:t>HLS Model (Scheduler): Behavioral</a:t>
            </a:r>
          </a:p>
          <a:p>
            <a:pPr lvl="1"/>
            <a:r>
              <a:rPr lang="en-US">
                <a:solidFill>
                  <a:srgbClr val="AEABAB"/>
                </a:solidFill>
              </a:rPr>
              <a:t>Circuit Partitioning</a:t>
            </a:r>
          </a:p>
          <a:p>
            <a:r>
              <a:rPr lang="en-US">
                <a:solidFill>
                  <a:srgbClr val="AEABAB"/>
                </a:solidFill>
              </a:rPr>
              <a:t>Debugging of Large clusters</a:t>
            </a:r>
          </a:p>
          <a:p>
            <a:pPr lvl="1"/>
            <a:r>
              <a:rPr lang="en-US">
                <a:solidFill>
                  <a:srgbClr val="AEABAB"/>
                </a:solidFill>
              </a:rPr>
              <a:t>Combine individual debug environments</a:t>
            </a:r>
          </a:p>
          <a:p>
            <a:pPr lvl="1"/>
            <a:r>
              <a:rPr lang="en-US">
                <a:solidFill>
                  <a:srgbClr val="AEABAB"/>
                </a:solidFill>
              </a:rPr>
              <a:t>Monitor health</a:t>
            </a:r>
          </a:p>
          <a:p>
            <a:r>
              <a:rPr lang="en-US"/>
              <a:t>Large Scale Applications</a:t>
            </a:r>
          </a:p>
          <a:p>
            <a:pPr lvl="1"/>
            <a:r>
              <a:rPr lang="en-US"/>
              <a:t>Networking Applications (NFV)</a:t>
            </a:r>
          </a:p>
          <a:p>
            <a:pPr lvl="1"/>
            <a:r>
              <a:rPr lang="en-US"/>
              <a:t>Distributed Applications (Web-search)</a:t>
            </a:r>
          </a:p>
          <a:p>
            <a:pPr lvl="1"/>
            <a:r>
              <a:rPr lang="en-US"/>
              <a:t>Heterogeneous IOT Applications</a:t>
            </a:r>
          </a:p>
          <a:p>
            <a:endParaRPr lang="en-US"/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7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51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1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2852737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52</a:t>
            </a:fld>
            <a:endParaRPr lang="en-US"/>
          </a:p>
        </p:txBody>
      </p:sp>
      <p:pic>
        <p:nvPicPr>
          <p:cNvPr id="1026" name="Picture 2" descr="Image result for simpsons ralph ques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68" y="2809875"/>
            <a:ext cx="3060068" cy="31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97013" y="3876675"/>
            <a:ext cx="608147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/>
              <a:t>Email: naif.tarafdar@mail.utoronto.ca</a:t>
            </a:r>
          </a:p>
        </p:txBody>
      </p:sp>
    </p:spTree>
    <p:extLst>
      <p:ext uri="{BB962C8B-B14F-4D97-AF65-F5344CB8AC3E}">
        <p14:creationId xmlns:p14="http://schemas.microsoft.com/office/powerpoint/2010/main" val="395271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bg1">
                    <a:lumMod val="75000"/>
                  </a:schemeClr>
                </a:solidFill>
              </a:rPr>
              <a:t>Byma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 et al:</a:t>
            </a:r>
          </a:p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</a:rPr>
              <a:t>FPGA broke into partial FPGAs</a:t>
            </a:r>
          </a:p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</a:rPr>
              <a:t>Multiple users share portion of FPGA</a:t>
            </a:r>
          </a:p>
          <a:p>
            <a:r>
              <a:rPr lang="en-US"/>
              <a:t>IBM </a:t>
            </a:r>
            <a:r>
              <a:rPr lang="en-US" err="1"/>
              <a:t>Supervessel</a:t>
            </a:r>
            <a:r>
              <a:rPr lang="en-US"/>
              <a:t>:</a:t>
            </a:r>
          </a:p>
          <a:p>
            <a:pPr lvl="1"/>
            <a:r>
              <a:rPr lang="en-US"/>
              <a:t>FPGA tightly coupled with virtual machine CPU</a:t>
            </a:r>
          </a:p>
          <a:p>
            <a:pPr lvl="1"/>
            <a:r>
              <a:rPr lang="en-US"/>
              <a:t>Connected to CPU via shared memory</a:t>
            </a:r>
          </a:p>
          <a:p>
            <a:pPr lvl="1"/>
            <a:r>
              <a:rPr lang="en-US"/>
              <a:t>Network connection through CPU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4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bg1">
                    <a:lumMod val="75000"/>
                  </a:schemeClr>
                </a:solidFill>
              </a:rPr>
              <a:t>Byma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 et al:</a:t>
            </a:r>
          </a:p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</a:rPr>
              <a:t>FPGA broke into partial FPGAs</a:t>
            </a:r>
          </a:p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</a:rPr>
              <a:t>Multiple users share portion of FPGA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IBM 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</a:rPr>
              <a:t>Supervessel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</a:rPr>
              <a:t>FPGA tightly coupled with Virtual Machine CPU</a:t>
            </a:r>
          </a:p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Connected to CPU via shared memory</a:t>
            </a:r>
          </a:p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</a:rPr>
              <a:t>Network connection through CPU</a:t>
            </a:r>
          </a:p>
          <a:p>
            <a:r>
              <a:rPr lang="en-US"/>
              <a:t>Amazon:</a:t>
            </a:r>
          </a:p>
          <a:p>
            <a:pPr lvl="1"/>
            <a:r>
              <a:rPr lang="en-US"/>
              <a:t>FPGA(s) tightly coupled with virtual machine CPU</a:t>
            </a:r>
          </a:p>
          <a:p>
            <a:pPr lvl="1"/>
            <a:r>
              <a:rPr lang="en-US"/>
              <a:t>Up to 8 FPGAs connected via high performance network link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6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err="1">
                <a:solidFill>
                  <a:schemeClr val="bg1">
                    <a:lumMod val="75000"/>
                  </a:schemeClr>
                </a:solidFill>
              </a:rPr>
              <a:t>Byma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 et al:</a:t>
            </a:r>
          </a:p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</a:rPr>
              <a:t>FPGA broke into partial FPGAs</a:t>
            </a:r>
          </a:p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</a:rPr>
              <a:t>Multiple users share portion of FPGA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IBM 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</a:rPr>
              <a:t>Supervessel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</a:rPr>
              <a:t>FPGA tightly coupled with Virtual Machine CPU</a:t>
            </a:r>
          </a:p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Connected to CPU via shared memory</a:t>
            </a:r>
          </a:p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</a:rPr>
              <a:t>Network connection through CPU</a:t>
            </a:r>
          </a:p>
          <a:p>
            <a:r>
              <a:rPr lang="en-US">
                <a:solidFill>
                  <a:srgbClr val="AEABAB"/>
                </a:solidFill>
              </a:rPr>
              <a:t>Amazon:</a:t>
            </a:r>
          </a:p>
          <a:p>
            <a:pPr lvl="1"/>
            <a:r>
              <a:rPr lang="en-US">
                <a:solidFill>
                  <a:srgbClr val="AEABAB"/>
                </a:solidFill>
              </a:rPr>
              <a:t>FPGA(s) tightly coupled with virtual machine CPU</a:t>
            </a:r>
          </a:p>
          <a:p>
            <a:pPr lvl="1"/>
            <a:r>
              <a:rPr lang="en-US">
                <a:solidFill>
                  <a:srgbClr val="AEABAB"/>
                </a:solidFill>
              </a:rPr>
              <a:t>Up to 8 FPGAs connected via high performance network link</a:t>
            </a:r>
          </a:p>
          <a:p>
            <a:r>
              <a:rPr lang="en-US"/>
              <a:t>IBM </a:t>
            </a:r>
            <a:r>
              <a:rPr lang="en-US" err="1"/>
              <a:t>Hyperscale</a:t>
            </a:r>
          </a:p>
          <a:p>
            <a:pPr lvl="1"/>
            <a:r>
              <a:rPr lang="en-US"/>
              <a:t>Network connected FPGAs</a:t>
            </a:r>
          </a:p>
          <a:p>
            <a:pPr lvl="1"/>
            <a:r>
              <a:rPr lang="en-US"/>
              <a:t>Modified </a:t>
            </a:r>
            <a:r>
              <a:rPr lang="en-US" err="1"/>
              <a:t>Openstack</a:t>
            </a:r>
            <a:r>
              <a:rPr lang="en-US"/>
              <a:t> to accept bitstream and then returns IP address and programmed FPGA to user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2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We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Large multi-FPGA systems</a:t>
            </a:r>
          </a:p>
          <a:p>
            <a:pPr lvl="1"/>
            <a:r>
              <a:rPr lang="en-US"/>
              <a:t>Create abstraction between FPGAs in multi-FPGA systems</a:t>
            </a:r>
          </a:p>
          <a:p>
            <a:pPr lvl="1"/>
            <a:r>
              <a:rPr lang="en-US"/>
              <a:t>Easy scalability of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049-45C5-4929-A93F-3EDA9BCE0E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0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52</Slides>
  <Notes>44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Enabling Flexible Network FPGA Clusters in a Heterogeneous Cloud Data Center</vt:lpstr>
      <vt:lpstr>Cloudy with a chance of FPGAs?</vt:lpstr>
      <vt:lpstr>Cloudy with a Chance of FPGAs?</vt:lpstr>
      <vt:lpstr>Large Clusters Difficult To Manage</vt:lpstr>
      <vt:lpstr>Related Work </vt:lpstr>
      <vt:lpstr>Related Work </vt:lpstr>
      <vt:lpstr>Related Work </vt:lpstr>
      <vt:lpstr>Related Work </vt:lpstr>
      <vt:lpstr>Problems We Target</vt:lpstr>
      <vt:lpstr>Problems We Target</vt:lpstr>
      <vt:lpstr>Overall System View</vt:lpstr>
      <vt:lpstr>Overall System View</vt:lpstr>
      <vt:lpstr>Overall System View</vt:lpstr>
      <vt:lpstr>Overall System View</vt:lpstr>
      <vt:lpstr>Baseline Infrastructure</vt:lpstr>
      <vt:lpstr>SAVI (Smart Applications on Virtualized Infrastructure)</vt:lpstr>
      <vt:lpstr>Cloud Managing Software: OpenStack</vt:lpstr>
      <vt:lpstr>FPGA Hypervisor: Xilinx SDAccel</vt:lpstr>
      <vt:lpstr>Contributions</vt:lpstr>
      <vt:lpstr>Contributions</vt:lpstr>
      <vt:lpstr>Contributions</vt:lpstr>
      <vt:lpstr>Non-network FPGA from Cloud</vt:lpstr>
      <vt:lpstr>FPGA Hypervisor: Networking Hypervisor</vt:lpstr>
      <vt:lpstr>Logical Cluster Description</vt:lpstr>
      <vt:lpstr>Physical Mapping</vt:lpstr>
      <vt:lpstr>I/O to FPGAs in Cluster</vt:lpstr>
      <vt:lpstr>Scaling Up the Clusters</vt:lpstr>
      <vt:lpstr>Networking Backend</vt:lpstr>
      <vt:lpstr>Networking Backend</vt:lpstr>
      <vt:lpstr>Networking Backend</vt:lpstr>
      <vt:lpstr>Resource Utilization</vt:lpstr>
      <vt:lpstr>Testing Latency and Throughput</vt:lpstr>
      <vt:lpstr>Testing Latency and Throughput</vt:lpstr>
      <vt:lpstr>Round-trip Latency</vt:lpstr>
      <vt:lpstr>Round-trip Latency</vt:lpstr>
      <vt:lpstr>Round-trip Latency</vt:lpstr>
      <vt:lpstr>Microbenchmark Throughput</vt:lpstr>
      <vt:lpstr>Microbenchmark Throughput</vt:lpstr>
      <vt:lpstr>Microbenchmark Throughput</vt:lpstr>
      <vt:lpstr>Microbenchmark Throughput</vt:lpstr>
      <vt:lpstr>Case Study: Scalability of  Query Processing Engine</vt:lpstr>
      <vt:lpstr>Case Study: Scalability of  Query Processing Engine</vt:lpstr>
      <vt:lpstr>Case Study: Scalability of  Query Processing Engine</vt:lpstr>
      <vt:lpstr>Case Study: Scalability of  Query Processing Engine</vt:lpstr>
      <vt:lpstr>Case Study: Scalability of  Query Processing Engine</vt:lpstr>
      <vt:lpstr>Conclusion and Summary</vt:lpstr>
      <vt:lpstr>Future Work</vt:lpstr>
      <vt:lpstr>Future Work</vt:lpstr>
      <vt:lpstr>Future Work</vt:lpstr>
      <vt:lpstr>Future Work</vt:lpstr>
      <vt:lpstr>Thank You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Flexible Network FPGA Clusters in a Heterogeneous Cloud Data Center</dc:title>
  <cp:revision>2</cp:revision>
  <dcterms:modified xsi:type="dcterms:W3CDTF">2019-02-19T01:24:20Z</dcterms:modified>
</cp:coreProperties>
</file>