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69" r:id="rId3"/>
    <p:sldId id="333" r:id="rId4"/>
    <p:sldId id="344" r:id="rId5"/>
    <p:sldId id="371" r:id="rId6"/>
    <p:sldId id="370" r:id="rId7"/>
    <p:sldId id="373" r:id="rId8"/>
    <p:sldId id="374" r:id="rId9"/>
    <p:sldId id="376" r:id="rId10"/>
    <p:sldId id="302" r:id="rId11"/>
    <p:sldId id="377" r:id="rId12"/>
    <p:sldId id="346" r:id="rId13"/>
    <p:sldId id="304" r:id="rId14"/>
    <p:sldId id="368" r:id="rId15"/>
    <p:sldId id="378" r:id="rId16"/>
    <p:sldId id="258" r:id="rId17"/>
    <p:sldId id="579" r:id="rId18"/>
    <p:sldId id="580" r:id="rId19"/>
    <p:sldId id="581" r:id="rId20"/>
    <p:sldId id="424" r:id="rId21"/>
    <p:sldId id="264" r:id="rId22"/>
    <p:sldId id="380" r:id="rId23"/>
    <p:sldId id="358" r:id="rId24"/>
    <p:sldId id="381" r:id="rId25"/>
    <p:sldId id="359" r:id="rId26"/>
    <p:sldId id="336" r:id="rId27"/>
    <p:sldId id="275" r:id="rId28"/>
    <p:sldId id="351" r:id="rId29"/>
    <p:sldId id="260" r:id="rId30"/>
    <p:sldId id="352" r:id="rId31"/>
    <p:sldId id="329" r:id="rId32"/>
    <p:sldId id="282" r:id="rId33"/>
    <p:sldId id="420" r:id="rId34"/>
    <p:sldId id="421" r:id="rId35"/>
    <p:sldId id="324" r:id="rId36"/>
    <p:sldId id="419" r:id="rId37"/>
    <p:sldId id="321" r:id="rId38"/>
    <p:sldId id="287" r:id="rId39"/>
    <p:sldId id="413" r:id="rId40"/>
    <p:sldId id="414" r:id="rId41"/>
    <p:sldId id="415" r:id="rId42"/>
    <p:sldId id="416" r:id="rId43"/>
    <p:sldId id="417" r:id="rId44"/>
    <p:sldId id="328" r:id="rId45"/>
    <p:sldId id="283" r:id="rId46"/>
    <p:sldId id="353" r:id="rId47"/>
    <p:sldId id="339" r:id="rId48"/>
    <p:sldId id="423" r:id="rId49"/>
    <p:sldId id="410" r:id="rId50"/>
    <p:sldId id="411" r:id="rId51"/>
    <p:sldId id="412" r:id="rId52"/>
    <p:sldId id="322" r:id="rId53"/>
    <p:sldId id="367" r:id="rId54"/>
    <p:sldId id="323" r:id="rId55"/>
    <p:sldId id="291" r:id="rId56"/>
    <p:sldId id="422" r:id="rId57"/>
    <p:sldId id="292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18" r:id="rId66"/>
    <p:sldId id="331" r:id="rId67"/>
    <p:sldId id="332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0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if Tarafdar" initials="NT" lastIdx="1" clrIdx="0">
    <p:extLst>
      <p:ext uri="{19B8F6BF-5375-455C-9EA6-DF929625EA0E}">
        <p15:presenceInfo xmlns:p15="http://schemas.microsoft.com/office/powerpoint/2012/main" userId="Naif Taraf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E1B4"/>
    <a:srgbClr val="F8CBAD"/>
    <a:srgbClr val="3B6BC1"/>
    <a:srgbClr val="5B9BD5"/>
    <a:srgbClr val="EE7A2D"/>
    <a:srgbClr val="FFC003"/>
    <a:srgbClr val="FFE69A"/>
    <a:srgbClr val="FFE082"/>
    <a:srgbClr val="FDD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85191" autoAdjust="0"/>
  </p:normalViewPr>
  <p:slideViewPr>
    <p:cSldViewPr>
      <p:cViewPr>
        <p:scale>
          <a:sx n="66" d="100"/>
          <a:sy n="66" d="100"/>
        </p:scale>
        <p:origin x="656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F8BF8-A411-40C2-A1D3-1CB24B10171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7B1D1-A2DE-4470-A77B-69DB5B33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Hi, welcome to my talk on a modular heterogeneous stack for deploying </a:t>
            </a:r>
            <a:r>
              <a:rPr lang="en-US" baseline="0" dirty="0" err="1"/>
              <a:t>fpgas</a:t>
            </a:r>
            <a:r>
              <a:rPr lang="en-US" baseline="0" dirty="0"/>
              <a:t> and </a:t>
            </a:r>
            <a:r>
              <a:rPr lang="en-US" baseline="0" dirty="0" err="1"/>
              <a:t>cpus</a:t>
            </a:r>
            <a:r>
              <a:rPr lang="en-US" baseline="0" dirty="0"/>
              <a:t> in the data center.</a:t>
            </a:r>
          </a:p>
          <a:p>
            <a:r>
              <a:rPr lang="en-US" baseline="0" dirty="0"/>
              <a:t>I am naif Tarafdar and I will be presenting on behalf of Nariman </a:t>
            </a:r>
            <a:r>
              <a:rPr lang="en-US" baseline="0" dirty="0" err="1"/>
              <a:t>eskandari</a:t>
            </a:r>
            <a:r>
              <a:rPr lang="en-US" baseline="0" dirty="0"/>
              <a:t> who could not make it due to visa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reliability to not explain, new architecture with a focus on modularity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Animate, show modular contributions (animate show hum and Galapagos, and old monolithic)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Animate, show modular contributions (animate show hum and Galapagos, and old monolithic)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numbers</a:t>
            </a:r>
            <a:r>
              <a:rPr lang="en-US" baseline="0" dirty="0"/>
              <a:t> for FPGAs, talk about kernels when orchestrating!!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numbers</a:t>
            </a:r>
            <a:r>
              <a:rPr lang="en-US" baseline="0" dirty="0"/>
              <a:t> for FPGAs, talk about kernels when orchestrating!!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2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numbers</a:t>
            </a:r>
            <a:r>
              <a:rPr lang="en-US" baseline="0" dirty="0"/>
              <a:t> for FPGAs, talk about kernels when orchestrating!!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5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numbers</a:t>
            </a:r>
            <a:r>
              <a:rPr lang="en-US" baseline="0" dirty="0"/>
              <a:t> for FPGAs, talk about kernels when orchestrating!!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Details!!!!!!!!!!</a:t>
            </a:r>
          </a:p>
          <a:p>
            <a:r>
              <a:rPr lang="en-US" dirty="0"/>
              <a:t>One slide</a:t>
            </a:r>
            <a:r>
              <a:rPr lang="en-US" baseline="0" dirty="0"/>
              <a:t> for these three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Details!!!!!!!!!!</a:t>
            </a:r>
          </a:p>
          <a:p>
            <a:r>
              <a:rPr lang="en-US" dirty="0"/>
              <a:t>One slide</a:t>
            </a:r>
            <a:r>
              <a:rPr lang="en-US" baseline="0" dirty="0"/>
              <a:t> for these three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6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Details!!!!!!!!!!</a:t>
            </a:r>
          </a:p>
          <a:p>
            <a:r>
              <a:rPr lang="en-US" dirty="0"/>
              <a:t>One slide</a:t>
            </a:r>
            <a:r>
              <a:rPr lang="en-US" baseline="0" dirty="0"/>
              <a:t> for these three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is a question that has been quite definitively answered but do FPGAs belong in clouds and data centers.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Well in 2014 Microsoft has launched catapult v1 where at scale they deployed </a:t>
            </a:r>
            <a:r>
              <a:rPr lang="en-US" baseline="0" dirty="0" err="1"/>
              <a:t>fpgas</a:t>
            </a:r>
            <a:r>
              <a:rPr lang="en-US" baseline="0" dirty="0"/>
              <a:t> in their </a:t>
            </a:r>
            <a:r>
              <a:rPr lang="en-US" baseline="0" dirty="0" err="1"/>
              <a:t>bing</a:t>
            </a:r>
            <a:r>
              <a:rPr lang="en-US" baseline="0" dirty="0"/>
              <a:t> search engine and observed 95 % more throughput with only 10 % more power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They further continued targeting scalability in v2 by connecting </a:t>
            </a:r>
            <a:r>
              <a:rPr lang="en-US" baseline="0" dirty="0" err="1"/>
              <a:t>fpgas</a:t>
            </a:r>
            <a:r>
              <a:rPr lang="en-US" baseline="0" dirty="0"/>
              <a:t> directly on the network as </a:t>
            </a:r>
            <a:r>
              <a:rPr lang="en-US" baseline="0" dirty="0" err="1"/>
              <a:t>abump</a:t>
            </a:r>
            <a:r>
              <a:rPr lang="en-US" baseline="0" dirty="0"/>
              <a:t> on the wire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2014, Microsoft introduced the new servers that FPGAs are deployed in them.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By only 10% more power consumption, the servers almost double the performance of </a:t>
            </a:r>
            <a:r>
              <a:rPr lang="en-US" baseline="0" dirty="0" err="1"/>
              <a:t>bing</a:t>
            </a:r>
            <a:r>
              <a:rPr lang="en-US" baseline="0" dirty="0"/>
              <a:t> search engine.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 years later it introduced catapult v2 that is a cloud infrastructure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And in the year they released the machine learning platform that is built on top of catapult v2 called brainwave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0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number? Highlight, Scalability and Modularity Improvements for Galapagos, Show box of app region in shell, remove all base </a:t>
            </a:r>
            <a:r>
              <a:rPr lang="en-US" dirty="0" err="1"/>
              <a:t>infrastructe</a:t>
            </a:r>
            <a:r>
              <a:rPr lang="en-US" dirty="0"/>
              <a:t>, </a:t>
            </a:r>
            <a:r>
              <a:rPr lang="en-US" dirty="0" err="1"/>
              <a:t>vsn</a:t>
            </a:r>
            <a:r>
              <a:rPr lang="en-US" dirty="0"/>
              <a:t> 1,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7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number? Highlight, Scalability and Modularity Improvements for Galapagos, Show box of app region in shell, remove all base </a:t>
            </a:r>
            <a:r>
              <a:rPr lang="en-US" dirty="0" err="1"/>
              <a:t>infrastructe</a:t>
            </a:r>
            <a:r>
              <a:rPr lang="en-US" dirty="0"/>
              <a:t>, </a:t>
            </a:r>
            <a:r>
              <a:rPr lang="en-US" dirty="0" err="1"/>
              <a:t>vsn</a:t>
            </a:r>
            <a:r>
              <a:rPr lang="en-US" dirty="0"/>
              <a:t> 1,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2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animate around app region, remove and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13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laser pointer a lot over figures. Point to one, then talk and move on, just talk with animation rather than depending on laser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63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that</a:t>
            </a:r>
          </a:p>
          <a:p>
            <a:r>
              <a:rPr lang="en-US" dirty="0"/>
              <a:t>Have</a:t>
            </a:r>
            <a:r>
              <a:rPr lang="en-US" baseline="0" dirty="0"/>
              <a:t> a summery of Galapagos</a:t>
            </a:r>
          </a:p>
          <a:p>
            <a:r>
              <a:rPr lang="en-US" baseline="0" dirty="0"/>
              <a:t>Why we transit to </a:t>
            </a:r>
            <a:r>
              <a:rPr lang="en-US" baseline="0" dirty="0" err="1"/>
              <a:t>HUMbolt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1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</a:t>
            </a:r>
            <a:r>
              <a:rPr lang="en-US" dirty="0" err="1"/>
              <a:t>HUMboldt</a:t>
            </a:r>
            <a:r>
              <a:rPr lang="en-US" dirty="0"/>
              <a:t> name earlier and define it,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source code works for both 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sw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3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HLS library,</a:t>
            </a:r>
          </a:p>
          <a:p>
            <a:endParaRPr lang="en-US" dirty="0"/>
          </a:p>
          <a:p>
            <a:r>
              <a:rPr lang="en-US" dirty="0"/>
              <a:t>Show animation of on chip and off chip. Box highlighting the fact that they are all on one </a:t>
            </a:r>
            <a:r>
              <a:rPr lang="en-US" dirty="0" err="1"/>
              <a:t>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figure for </a:t>
            </a:r>
            <a:r>
              <a:rPr lang="en-US" dirty="0" err="1"/>
              <a:t>sw</a:t>
            </a:r>
            <a:r>
              <a:rPr lang="en-US" baseline="0" dirty="0"/>
              <a:t> to </a:t>
            </a:r>
            <a:r>
              <a:rPr lang="en-US" baseline="0" dirty="0" err="1"/>
              <a:t>sw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7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here</a:t>
            </a:r>
            <a:r>
              <a:rPr lang="en-US" baseline="0" dirty="0"/>
              <a:t> is necessary </a:t>
            </a:r>
          </a:p>
          <a:p>
            <a:r>
              <a:rPr lang="en-US" baseline="0" dirty="0"/>
              <a:t>Hard to follow</a:t>
            </a:r>
          </a:p>
          <a:p>
            <a:r>
              <a:rPr lang="en-US" baseline="0" dirty="0"/>
              <a:t>Change hardware library to </a:t>
            </a:r>
            <a:r>
              <a:rPr lang="en-US" baseline="0" dirty="0" err="1"/>
              <a:t>HUMboldt</a:t>
            </a:r>
            <a:r>
              <a:rPr lang="en-US" baseline="0" dirty="0"/>
              <a:t>!</a:t>
            </a:r>
          </a:p>
          <a:p>
            <a:endParaRPr lang="en-US" baseline="0" dirty="0"/>
          </a:p>
          <a:p>
            <a:r>
              <a:rPr lang="en-US" baseline="0" dirty="0"/>
              <a:t>MPICH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36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here</a:t>
            </a:r>
            <a:r>
              <a:rPr lang="en-US" baseline="0" dirty="0"/>
              <a:t> is necessary </a:t>
            </a:r>
          </a:p>
          <a:p>
            <a:r>
              <a:rPr lang="en-US" baseline="0" dirty="0"/>
              <a:t>Hard to follow</a:t>
            </a:r>
          </a:p>
          <a:p>
            <a:r>
              <a:rPr lang="en-US" baseline="0" dirty="0"/>
              <a:t>Change hardware library to </a:t>
            </a:r>
            <a:r>
              <a:rPr lang="en-US" baseline="0" dirty="0" err="1"/>
              <a:t>HUMboldt</a:t>
            </a:r>
            <a:r>
              <a:rPr lang="en-US" baseline="0" dirty="0"/>
              <a:t>!</a:t>
            </a:r>
          </a:p>
          <a:p>
            <a:endParaRPr lang="en-US" baseline="0" dirty="0"/>
          </a:p>
          <a:p>
            <a:r>
              <a:rPr lang="en-US" baseline="0" dirty="0"/>
              <a:t>MPICH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0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popularity of FPGAs for scale applications can be seen as they are now also deployed in cloud compute services such as amazon f1.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1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here</a:t>
            </a:r>
            <a:r>
              <a:rPr lang="en-US" baseline="0" dirty="0"/>
              <a:t> is necessary </a:t>
            </a:r>
          </a:p>
          <a:p>
            <a:r>
              <a:rPr lang="en-US" baseline="0" dirty="0"/>
              <a:t>Hard to follow</a:t>
            </a:r>
          </a:p>
          <a:p>
            <a:r>
              <a:rPr lang="en-US" baseline="0" dirty="0"/>
              <a:t>Change hardware library to </a:t>
            </a:r>
            <a:r>
              <a:rPr lang="en-US" baseline="0" dirty="0" err="1"/>
              <a:t>HUMboldt</a:t>
            </a:r>
            <a:r>
              <a:rPr lang="en-US" baseline="0" dirty="0"/>
              <a:t>!</a:t>
            </a:r>
          </a:p>
          <a:p>
            <a:endParaRPr lang="en-US" baseline="0" dirty="0"/>
          </a:p>
          <a:p>
            <a:r>
              <a:rPr lang="en-US" baseline="0" dirty="0"/>
              <a:t>MPICH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</a:t>
            </a:r>
            <a:r>
              <a:rPr lang="en-US" baseline="0" dirty="0"/>
              <a:t> less time</a:t>
            </a:r>
          </a:p>
          <a:p>
            <a:r>
              <a:rPr lang="en-US" baseline="0" dirty="0" err="1"/>
              <a:t>HUMboldt</a:t>
            </a:r>
            <a:r>
              <a:rPr lang="en-US" baseline="0" dirty="0"/>
              <a:t> bridge</a:t>
            </a:r>
          </a:p>
          <a:p>
            <a:endParaRPr lang="en-US" baseline="0" dirty="0"/>
          </a:p>
          <a:p>
            <a:r>
              <a:rPr lang="en-US" baseline="0" dirty="0"/>
              <a:t>Cluster Description File )title)</a:t>
            </a:r>
          </a:p>
          <a:p>
            <a:endParaRPr lang="en-US" baseline="0" dirty="0"/>
          </a:p>
          <a:p>
            <a:r>
              <a:rPr lang="en-US" baseline="0" dirty="0"/>
              <a:t>Change red on black, include text and make it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0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</a:t>
            </a:r>
            <a:r>
              <a:rPr lang="en-US" baseline="0" dirty="0"/>
              <a:t> less time</a:t>
            </a:r>
          </a:p>
          <a:p>
            <a:r>
              <a:rPr lang="en-US" baseline="0" dirty="0" err="1"/>
              <a:t>HUMboldt</a:t>
            </a:r>
            <a:r>
              <a:rPr lang="en-US" baseline="0" dirty="0"/>
              <a:t> bridge</a:t>
            </a:r>
          </a:p>
          <a:p>
            <a:endParaRPr lang="en-US" baseline="0" dirty="0"/>
          </a:p>
          <a:p>
            <a:r>
              <a:rPr lang="en-US" baseline="0" dirty="0"/>
              <a:t>Cluster Description File )title)</a:t>
            </a:r>
          </a:p>
          <a:p>
            <a:endParaRPr lang="en-US" baseline="0" dirty="0"/>
          </a:p>
          <a:p>
            <a:r>
              <a:rPr lang="en-US" baseline="0" dirty="0"/>
              <a:t>Change red on black, include text and make it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9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 point</a:t>
            </a:r>
          </a:p>
          <a:p>
            <a:r>
              <a:rPr lang="en-US" dirty="0"/>
              <a:t>Instead of part number</a:t>
            </a:r>
            <a:r>
              <a:rPr lang="en-US" baseline="0" dirty="0"/>
              <a:t> just mention family</a:t>
            </a:r>
          </a:p>
          <a:p>
            <a:endParaRPr lang="en-US" baseline="0" dirty="0"/>
          </a:p>
          <a:p>
            <a:r>
              <a:rPr lang="en-US" baseline="0" dirty="0"/>
              <a:t>Be specific when </a:t>
            </a:r>
            <a:r>
              <a:rPr lang="en-US" baseline="0" dirty="0" err="1"/>
              <a:t>mentioninc</a:t>
            </a:r>
            <a:r>
              <a:rPr lang="en-US" baseline="0" dirty="0"/>
              <a:t> CPU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3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second point (table?) mention what resource. LUTS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4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second point (table?) mention what resource. LUTS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5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second point (table?) mention what resource. LUTS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4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second point (table?) mention what resource. LUTS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4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second point (table?) mention what resource. LUTS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51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MPICH last row, investigate </a:t>
            </a:r>
            <a:r>
              <a:rPr lang="en-US" dirty="0" err="1"/>
              <a:t>colour</a:t>
            </a:r>
            <a:r>
              <a:rPr lang="en-US" dirty="0"/>
              <a:t>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quickly gone over some motivation to show that heterogeneous devices belong in the data center, I’d like to cover some background.</a:t>
            </a:r>
          </a:p>
          <a:p>
            <a:r>
              <a:rPr lang="en-US" dirty="0"/>
              <a:t>Firstly I will cover communication models.</a:t>
            </a:r>
          </a:p>
          <a:p>
            <a:endParaRPr lang="en-US" dirty="0"/>
          </a:p>
          <a:p>
            <a:r>
              <a:rPr lang="en-US" dirty="0"/>
              <a:t>On the left hand side we have </a:t>
            </a:r>
          </a:p>
          <a:p>
            <a:endParaRPr lang="en-US" dirty="0"/>
          </a:p>
          <a:p>
            <a:r>
              <a:rPr lang="en-US" dirty="0"/>
              <a:t>As</a:t>
            </a:r>
            <a:r>
              <a:rPr lang="en-US" baseline="0" dirty="0"/>
              <a:t> background I want to define some term</a:t>
            </a:r>
          </a:p>
          <a:p>
            <a:r>
              <a:rPr lang="en-US" baseline="0" dirty="0"/>
              <a:t>There are to models for architecture of CPUs and FPGAs</a:t>
            </a:r>
          </a:p>
          <a:p>
            <a:r>
              <a:rPr lang="en-US" baseline="0" dirty="0"/>
              <a:t>Slave model: that CPUs are connected to FPGAs through </a:t>
            </a:r>
            <a:r>
              <a:rPr lang="en-US" baseline="0" dirty="0" err="1"/>
              <a:t>PCIe</a:t>
            </a:r>
            <a:r>
              <a:rPr lang="en-US" baseline="0" dirty="0"/>
              <a:t> or other links but CPUs are connected to the network</a:t>
            </a:r>
          </a:p>
          <a:p>
            <a:r>
              <a:rPr lang="en-US" baseline="0" dirty="0"/>
              <a:t>So if a FPGA wants to send data to another FPGA it should go through </a:t>
            </a:r>
            <a:r>
              <a:rPr lang="en-US" baseline="0" dirty="0" err="1"/>
              <a:t>cpus</a:t>
            </a:r>
            <a:r>
              <a:rPr lang="en-US" baseline="0" dirty="0"/>
              <a:t> and network</a:t>
            </a:r>
          </a:p>
          <a:p>
            <a:endParaRPr lang="en-US" baseline="0" dirty="0"/>
          </a:p>
          <a:p>
            <a:r>
              <a:rPr lang="en-US" baseline="0" dirty="0"/>
              <a:t>In standalone model, FPGAs and CPUs are accessible though the network as standalone node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12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Gap</a:t>
            </a:r>
            <a:r>
              <a:rPr lang="en-US" baseline="0" dirty="0"/>
              <a:t> draw an arrow</a:t>
            </a:r>
          </a:p>
          <a:p>
            <a:r>
              <a:rPr lang="en-US" baseline="0" dirty="0"/>
              <a:t>Where the limit is for TCP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8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Gap</a:t>
            </a:r>
            <a:r>
              <a:rPr lang="en-US" baseline="0" dirty="0"/>
              <a:t> draw an arrow</a:t>
            </a:r>
          </a:p>
          <a:p>
            <a:r>
              <a:rPr lang="en-US" baseline="0" dirty="0"/>
              <a:t>Where the limit is for TCP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Highlight we are not the bottleneck (animate point?)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12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Gap</a:t>
            </a:r>
            <a:r>
              <a:rPr lang="en-US" baseline="0" dirty="0"/>
              <a:t> draw an arrow</a:t>
            </a:r>
          </a:p>
          <a:p>
            <a:r>
              <a:rPr lang="en-US" baseline="0" dirty="0"/>
              <a:t>Where the limit is for TCP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7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Gap</a:t>
            </a:r>
            <a:r>
              <a:rPr lang="en-US" baseline="0" dirty="0"/>
              <a:t> draw an arrow</a:t>
            </a:r>
          </a:p>
          <a:p>
            <a:r>
              <a:rPr lang="en-US" baseline="0" dirty="0"/>
              <a:t>Where the limit is for TCP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4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node, no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37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Comparable round trip latency as Humboldt sends 4 packets instead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423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 lot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7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57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and summary not just conclusion</a:t>
            </a:r>
          </a:p>
          <a:p>
            <a:endParaRPr lang="en-US" dirty="0"/>
          </a:p>
          <a:p>
            <a:r>
              <a:rPr lang="en-US" dirty="0"/>
              <a:t>Layering! – abstraction overhead minimal but easier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35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abstractions, remove </a:t>
            </a:r>
            <a:r>
              <a:rPr lang="en-US" dirty="0" err="1"/>
              <a:t>mpi</a:t>
            </a:r>
            <a:r>
              <a:rPr lang="en-US" dirty="0"/>
              <a:t> stuff,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background I want to define some term</a:t>
            </a:r>
          </a:p>
          <a:p>
            <a:r>
              <a:rPr lang="en-US" baseline="0" dirty="0"/>
              <a:t>There are to models for architecture of CPUs and FPGAs</a:t>
            </a:r>
          </a:p>
          <a:p>
            <a:r>
              <a:rPr lang="en-US" baseline="0" dirty="0"/>
              <a:t>Slave model: that CPUs are connected to FPGAs through </a:t>
            </a:r>
            <a:r>
              <a:rPr lang="en-US" baseline="0" dirty="0" err="1"/>
              <a:t>PCIe</a:t>
            </a:r>
            <a:r>
              <a:rPr lang="en-US" baseline="0" dirty="0"/>
              <a:t> or other links but CPUs are connected to the network</a:t>
            </a:r>
          </a:p>
          <a:p>
            <a:r>
              <a:rPr lang="en-US" baseline="0" dirty="0"/>
              <a:t>So if a FPGA wants to send data to another FPGA it should go through </a:t>
            </a:r>
            <a:r>
              <a:rPr lang="en-US" baseline="0" dirty="0" err="1"/>
              <a:t>cpus</a:t>
            </a:r>
            <a:r>
              <a:rPr lang="en-US" baseline="0" dirty="0"/>
              <a:t> and network</a:t>
            </a:r>
          </a:p>
          <a:p>
            <a:endParaRPr lang="en-US" baseline="0" dirty="0"/>
          </a:p>
          <a:p>
            <a:r>
              <a:rPr lang="en-US" baseline="0" dirty="0"/>
              <a:t>In standalone model, FPGAs and CPUs are accessible though the network as standalone node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16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email, and repos, move repos to </a:t>
            </a:r>
            <a:r>
              <a:rPr lang="en-US" dirty="0" err="1"/>
              <a:t>uofthprc</a:t>
            </a:r>
            <a:r>
              <a:rPr lang="en-US" dirty="0"/>
              <a:t>, add acknowledgements, Xilinx , Huawei, </a:t>
            </a:r>
            <a:r>
              <a:rPr lang="en-US" dirty="0" err="1"/>
              <a:t>nserc</a:t>
            </a:r>
            <a:r>
              <a:rPr lang="en-US" dirty="0"/>
              <a:t>, </a:t>
            </a:r>
            <a:r>
              <a:rPr lang="en-US" dirty="0" err="1"/>
              <a:t>cmc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23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69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55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the detail</a:t>
            </a:r>
          </a:p>
          <a:p>
            <a:r>
              <a:rPr lang="en-US" dirty="0"/>
              <a:t>List of many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3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packet is good</a:t>
            </a:r>
          </a:p>
          <a:p>
            <a:r>
              <a:rPr lang="en-US" dirty="0"/>
              <a:t>Make it</a:t>
            </a:r>
            <a:r>
              <a:rPr lang="en-US" baseline="0" dirty="0"/>
              <a:t> more clear for a packet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95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packet is good</a:t>
            </a:r>
          </a:p>
          <a:p>
            <a:r>
              <a:rPr lang="en-US" dirty="0"/>
              <a:t>Make it</a:t>
            </a:r>
            <a:r>
              <a:rPr lang="en-US" baseline="0" dirty="0"/>
              <a:t> more clear for a packet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5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switch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conectefd</a:t>
            </a:r>
            <a:r>
              <a:rPr lang="en-US" baseline="0" dirty="0"/>
              <a:t> in the cluster </a:t>
            </a:r>
            <a:r>
              <a:rPr lang="en-US" baseline="0" dirty="0" err="1"/>
              <a:t>whather</a:t>
            </a:r>
            <a:r>
              <a:rPr lang="en-US" baseline="0" dirty="0"/>
              <a:t> in same or </a:t>
            </a:r>
            <a:r>
              <a:rPr lang="en-US" baseline="0" dirty="0" err="1"/>
              <a:t>differetn</a:t>
            </a:r>
            <a:endParaRPr lang="en-US" dirty="0"/>
          </a:p>
          <a:p>
            <a:r>
              <a:rPr lang="en-US" dirty="0"/>
              <a:t>Same </a:t>
            </a:r>
            <a:r>
              <a:rPr lang="en-US" dirty="0" err="1"/>
              <a:t>fpga</a:t>
            </a:r>
            <a:r>
              <a:rPr lang="en-US" baseline="0" dirty="0"/>
              <a:t> </a:t>
            </a:r>
            <a:r>
              <a:rPr lang="en-US" baseline="0" dirty="0" err="1"/>
              <a:t>dicrect</a:t>
            </a:r>
            <a:r>
              <a:rPr lang="en-US" baseline="0" dirty="0"/>
              <a:t> connection</a:t>
            </a:r>
          </a:p>
          <a:p>
            <a:r>
              <a:rPr lang="en-US" baseline="0" dirty="0" err="1"/>
              <a:t>Diffent</a:t>
            </a:r>
            <a:r>
              <a:rPr lang="en-US" baseline="0" dirty="0"/>
              <a:t> </a:t>
            </a:r>
            <a:r>
              <a:rPr lang="en-US" baseline="0" dirty="0" err="1"/>
              <a:t>fpga</a:t>
            </a:r>
            <a:r>
              <a:rPr lang="en-US" baseline="0" dirty="0"/>
              <a:t> go through packet formatter</a:t>
            </a:r>
          </a:p>
          <a:p>
            <a:r>
              <a:rPr lang="en-US" baseline="0" dirty="0"/>
              <a:t>Pf: Adds a network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4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implementation of</a:t>
            </a:r>
            <a:r>
              <a:rPr lang="en-US" baseline="0" dirty="0"/>
              <a:t> application layer or communication layer is independent from network protocol</a:t>
            </a:r>
          </a:p>
          <a:p>
            <a:r>
              <a:rPr lang="en-US" baseline="0" dirty="0"/>
              <a:t>For example </a:t>
            </a:r>
          </a:p>
          <a:p>
            <a:r>
              <a:rPr lang="en-US" baseline="0" dirty="0"/>
              <a:t>MPI as communication not related to what is the type of network </a:t>
            </a:r>
            <a:r>
              <a:rPr lang="en-US" baseline="0" dirty="0" err="1"/>
              <a:t>brge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73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23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switch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conectefd</a:t>
            </a:r>
            <a:r>
              <a:rPr lang="en-US" baseline="0" dirty="0"/>
              <a:t> in the cluster </a:t>
            </a:r>
            <a:r>
              <a:rPr lang="en-US" baseline="0" dirty="0" err="1"/>
              <a:t>whather</a:t>
            </a:r>
            <a:r>
              <a:rPr lang="en-US" baseline="0" dirty="0"/>
              <a:t> in same or </a:t>
            </a:r>
            <a:r>
              <a:rPr lang="en-US" baseline="0" dirty="0" err="1"/>
              <a:t>differetn</a:t>
            </a:r>
            <a:endParaRPr lang="en-US" dirty="0"/>
          </a:p>
          <a:p>
            <a:r>
              <a:rPr lang="en-US" dirty="0"/>
              <a:t>Same </a:t>
            </a:r>
            <a:r>
              <a:rPr lang="en-US" dirty="0" err="1"/>
              <a:t>fpga</a:t>
            </a:r>
            <a:r>
              <a:rPr lang="en-US" baseline="0" dirty="0"/>
              <a:t> </a:t>
            </a:r>
            <a:r>
              <a:rPr lang="en-US" baseline="0" dirty="0" err="1"/>
              <a:t>dicrect</a:t>
            </a:r>
            <a:r>
              <a:rPr lang="en-US" baseline="0" dirty="0"/>
              <a:t> connection</a:t>
            </a:r>
          </a:p>
          <a:p>
            <a:r>
              <a:rPr lang="en-US" baseline="0" dirty="0" err="1"/>
              <a:t>Diffent</a:t>
            </a:r>
            <a:r>
              <a:rPr lang="en-US" baseline="0" dirty="0"/>
              <a:t> </a:t>
            </a:r>
            <a:r>
              <a:rPr lang="en-US" baseline="0" dirty="0" err="1"/>
              <a:t>fpga</a:t>
            </a:r>
            <a:r>
              <a:rPr lang="en-US" baseline="0" dirty="0"/>
              <a:t> go through packet formatter</a:t>
            </a:r>
          </a:p>
          <a:p>
            <a:r>
              <a:rPr lang="en-US" baseline="0" dirty="0"/>
              <a:t>Pf: Adds a network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background I want to define some term</a:t>
            </a:r>
          </a:p>
          <a:p>
            <a:r>
              <a:rPr lang="en-US" baseline="0" dirty="0"/>
              <a:t>There are to models for architecture of CPUs and FPGAs</a:t>
            </a:r>
          </a:p>
          <a:p>
            <a:r>
              <a:rPr lang="en-US" baseline="0" dirty="0"/>
              <a:t>Slave model: that CPUs are connected to FPGAs through </a:t>
            </a:r>
            <a:r>
              <a:rPr lang="en-US" baseline="0" dirty="0" err="1"/>
              <a:t>PCIe</a:t>
            </a:r>
            <a:r>
              <a:rPr lang="en-US" baseline="0" dirty="0"/>
              <a:t> or other links but CPUs are connected to the network</a:t>
            </a:r>
          </a:p>
          <a:p>
            <a:r>
              <a:rPr lang="en-US" baseline="0" dirty="0"/>
              <a:t>So if a FPGA wants to send data to another FPGA it should go through </a:t>
            </a:r>
            <a:r>
              <a:rPr lang="en-US" baseline="0" dirty="0" err="1"/>
              <a:t>cpus</a:t>
            </a:r>
            <a:r>
              <a:rPr lang="en-US" baseline="0" dirty="0"/>
              <a:t> and network</a:t>
            </a:r>
          </a:p>
          <a:p>
            <a:endParaRPr lang="en-US" baseline="0" dirty="0"/>
          </a:p>
          <a:p>
            <a:r>
              <a:rPr lang="en-US" baseline="0" dirty="0"/>
              <a:t>In standalone model, FPGAs and CPUs are accessible though the network as standalone node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12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8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background I want to define some term</a:t>
            </a:r>
          </a:p>
          <a:p>
            <a:r>
              <a:rPr lang="en-US" baseline="0" dirty="0"/>
              <a:t>There are to models for architecture of CPUs and FPGAs</a:t>
            </a:r>
          </a:p>
          <a:p>
            <a:r>
              <a:rPr lang="en-US" baseline="0" dirty="0"/>
              <a:t>Slave model: that CPUs are connected to FPGAs through </a:t>
            </a:r>
            <a:r>
              <a:rPr lang="en-US" baseline="0" dirty="0" err="1"/>
              <a:t>PCIe</a:t>
            </a:r>
            <a:r>
              <a:rPr lang="en-US" baseline="0" dirty="0"/>
              <a:t> or other links but CPUs are connected to the network</a:t>
            </a:r>
          </a:p>
          <a:p>
            <a:r>
              <a:rPr lang="en-US" baseline="0" dirty="0"/>
              <a:t>So if a FPGA wants to send data to another FPGA it should go through </a:t>
            </a:r>
            <a:r>
              <a:rPr lang="en-US" baseline="0" dirty="0" err="1"/>
              <a:t>cpus</a:t>
            </a:r>
            <a:r>
              <a:rPr lang="en-US" baseline="0" dirty="0"/>
              <a:t> and network</a:t>
            </a:r>
          </a:p>
          <a:p>
            <a:endParaRPr lang="en-US" baseline="0" dirty="0"/>
          </a:p>
          <a:p>
            <a:r>
              <a:rPr lang="en-US" baseline="0" dirty="0"/>
              <a:t>In standalone model, FPGAs and CPUs are accessible though the network as standalone node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en-US" baseline="0" dirty="0"/>
              <a:t> background I want to define some term</a:t>
            </a:r>
          </a:p>
          <a:p>
            <a:r>
              <a:rPr lang="en-US" baseline="0" dirty="0"/>
              <a:t>There are to models for architecture of CPUs and FPGAs</a:t>
            </a:r>
          </a:p>
          <a:p>
            <a:r>
              <a:rPr lang="en-US" baseline="0" dirty="0"/>
              <a:t>Slave model: that CPUs are connected to FPGAs through </a:t>
            </a:r>
            <a:r>
              <a:rPr lang="en-US" baseline="0" dirty="0" err="1"/>
              <a:t>PCIe</a:t>
            </a:r>
            <a:r>
              <a:rPr lang="en-US" baseline="0" dirty="0"/>
              <a:t> or other links but CPUs are connected to the network</a:t>
            </a:r>
          </a:p>
          <a:p>
            <a:r>
              <a:rPr lang="en-US" baseline="0" dirty="0"/>
              <a:t>So if a FPGA wants to send data to another FPGA it should go through </a:t>
            </a:r>
            <a:r>
              <a:rPr lang="en-US" baseline="0" dirty="0" err="1"/>
              <a:t>cpus</a:t>
            </a:r>
            <a:r>
              <a:rPr lang="en-US" baseline="0" dirty="0"/>
              <a:t> and network</a:t>
            </a:r>
          </a:p>
          <a:p>
            <a:endParaRPr lang="en-US" baseline="0" dirty="0"/>
          </a:p>
          <a:p>
            <a:r>
              <a:rPr lang="en-US" baseline="0" dirty="0"/>
              <a:t>In standalone model, FPGAs and CPUs are accessible though the network as standalone node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5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reliability to not explain, new architecture with a focus on modularity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7B1D1-A2DE-4470-A77B-69DB5B3310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4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28801"/>
            <a:ext cx="10363200" cy="201622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3717032"/>
            <a:ext cx="10369152" cy="55091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1426" y="5373216"/>
            <a:ext cx="10369151" cy="432048"/>
          </a:xfrm>
        </p:spPr>
        <p:txBody>
          <a:bodyPr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CFCB421-819B-4DBB-837F-78F555CF1356}" type="datetime4">
              <a:rPr lang="en-CA" smtClean="0"/>
              <a:t>February 25, 2019</a:t>
            </a:fld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11424" y="4365104"/>
            <a:ext cx="1036915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High-Performance Reconfigurable</a:t>
            </a:r>
            <a:r>
              <a:rPr lang="en-US" sz="2200" baseline="0" dirty="0">
                <a:solidFill>
                  <a:schemeClr val="bg1">
                    <a:lumMod val="50000"/>
                  </a:schemeClr>
                </a:solidFill>
              </a:rPr>
              <a:t> Computing Group</a:t>
            </a:r>
          </a:p>
          <a:p>
            <a:r>
              <a:rPr lang="de-DE" sz="2200" baseline="0" dirty="0">
                <a:solidFill>
                  <a:schemeClr val="bg1">
                    <a:lumMod val="50000"/>
                  </a:schemeClr>
                </a:solidFill>
              </a:rPr>
              <a:t>University of Toronto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6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701C-61D8-4792-9A19-2F99DDE58B87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8AC3-FCCB-411F-8B14-AC986D6926B6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7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F17-B19C-4B09-9180-3B2F7F3A8143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4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34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5E8F-FCE7-439B-AD12-B69BAA7EAAA9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381" y="1600201"/>
            <a:ext cx="51845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3979" y="1600201"/>
            <a:ext cx="51845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75B5-1DE1-4B07-98A3-21A0FC9E0E89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381" y="1535113"/>
            <a:ext cx="5184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381" y="2174875"/>
            <a:ext cx="5184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3980" y="1535113"/>
            <a:ext cx="5184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3980" y="2174875"/>
            <a:ext cx="5184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B6D3-5537-4B6D-8F98-538212CB89D0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76E9-D85D-4E1F-B861-DF794E37C3E8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0B5-3368-4A68-97E4-5134CA75A55C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73050"/>
            <a:ext cx="3744417" cy="1162050"/>
          </a:xfrm>
        </p:spPr>
        <p:txBody>
          <a:bodyPr anchor="b"/>
          <a:lstStyle>
            <a:lvl1pPr algn="l">
              <a:defRPr sz="2000" b="1">
                <a:latin typeface="Franklin Gothic Medium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819" y="273051"/>
            <a:ext cx="662473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381" y="1435101"/>
            <a:ext cx="3744417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F66B-F089-4ED5-8895-623EF3842916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Franklin Gothic Medium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F368-7BB1-4FB7-BD05-0FDAF5BDD85B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403" y="274638"/>
            <a:ext cx="10561173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403" y="1412777"/>
            <a:ext cx="10561173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356351"/>
            <a:ext cx="1920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3A7AAA-1853-49A9-8CDE-895BFC2C2E21}" type="datetime4">
              <a:rPr lang="en-CA" smtClean="0"/>
              <a:t>February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638" y="6356351"/>
            <a:ext cx="825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4619" y="3212976"/>
            <a:ext cx="431371" cy="1224137"/>
          </a:xfrm>
          <a:prstGeom prst="rect">
            <a:avLst/>
          </a:prstGeom>
        </p:spPr>
        <p:txBody>
          <a:bodyPr vert="wordArtVert" lIns="91440" tIns="45720" rIns="91440" bIns="45720" rtlCol="0" anchor="ctr" anchorCtr="1"/>
          <a:lstStyle>
            <a:lvl1pPr algn="r">
              <a:defRPr sz="1700" b="0" spc="-7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435C6B6-4FC9-4B43-A126-E37C8CA8CD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2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10582200" cy="2232248"/>
          </a:xfrm>
        </p:spPr>
        <p:txBody>
          <a:bodyPr/>
          <a:lstStyle/>
          <a:p>
            <a:r>
              <a:rPr lang="en-US" dirty="0"/>
              <a:t>A Modular Heterogeneous Stack for Deploying FPGAs and CPUs in the Data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Nariman </a:t>
            </a:r>
            <a:r>
              <a:rPr lang="en-US" dirty="0" err="1"/>
              <a:t>Eskandari</a:t>
            </a:r>
            <a:r>
              <a:rPr lang="en-US" dirty="0"/>
              <a:t>, </a:t>
            </a:r>
            <a:r>
              <a:rPr lang="en-US" u="sng" dirty="0"/>
              <a:t>Naif Tarafdar</a:t>
            </a:r>
            <a:r>
              <a:rPr lang="en-US" dirty="0"/>
              <a:t>, Daniel Ly-Ma, Paul Chow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8B76-E03B-4D8F-951B-6F00794F69B2}" type="datetime4">
              <a:rPr lang="en-CA" smtClean="0"/>
              <a:t>February 25,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4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Galapagos: Rearchitected work in [FPGA 2017] to focus on modularity </a:t>
            </a:r>
          </a:p>
          <a:p>
            <a:pPr lvl="1"/>
            <a:r>
              <a:rPr lang="en-US" sz="2000" dirty="0"/>
              <a:t>Previously large monolithic layer</a:t>
            </a:r>
          </a:p>
          <a:p>
            <a:pPr lvl="1"/>
            <a:r>
              <a:rPr lang="en-US" sz="2000" dirty="0"/>
              <a:t>Modularity allows users to experiment with design space for heterogeneous clusters</a:t>
            </a:r>
          </a:p>
          <a:p>
            <a:pPr lvl="1"/>
            <a:r>
              <a:rPr lang="en-US" sz="2000" dirty="0"/>
              <a:t>Also addressed scalability issues in [FPGA 2017]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69EC-E27F-437B-AE66-7691CE9EDFC6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3446" y="5713403"/>
            <a:ext cx="103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Naif</a:t>
            </a:r>
            <a:r>
              <a:rPr lang="en-US" sz="1600" dirty="0"/>
              <a:t> </a:t>
            </a:r>
            <a:r>
              <a:rPr lang="en-US" sz="1600" dirty="0" err="1"/>
              <a:t>Tarafdar</a:t>
            </a:r>
            <a:r>
              <a:rPr lang="en-US" sz="1600" dirty="0"/>
              <a:t> et al. Enabling Flexible Network FPGA Clusters in a Heterogeneous Cloud Data Center, FPGA 2017.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EB774E-4B50-4446-BDF4-B0A6DE81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Galapagos: Rearchitected work in [FPGA 2017] to focus on modularity </a:t>
            </a:r>
          </a:p>
          <a:p>
            <a:pPr lvl="1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Previously large monolithic layer</a:t>
            </a:r>
          </a:p>
          <a:p>
            <a:pPr lvl="1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Modularity allows users to experiment with design space for heterogeneous clusters</a:t>
            </a:r>
          </a:p>
          <a:p>
            <a:pPr lvl="1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Also addressed scalability issues in [FPGA 2017]</a:t>
            </a:r>
          </a:p>
          <a:p>
            <a:r>
              <a:rPr lang="en-US" sz="2400" dirty="0" err="1"/>
              <a:t>HUMboldt</a:t>
            </a:r>
            <a:r>
              <a:rPr lang="en-US" sz="2400" dirty="0"/>
              <a:t> (Heterogeneous Uniform Messaging) :  A Communication Layer</a:t>
            </a:r>
          </a:p>
          <a:p>
            <a:pPr lvl="1"/>
            <a:r>
              <a:rPr lang="en-US" sz="2000" dirty="0"/>
              <a:t>Heterogeneous (multi-FPGA and CPU)</a:t>
            </a:r>
            <a:endParaRPr lang="en-US" sz="1600" dirty="0"/>
          </a:p>
          <a:p>
            <a:pPr lvl="1"/>
            <a:r>
              <a:rPr lang="en-US" sz="2000" dirty="0"/>
              <a:t>Same high-level code for software and hardware (portable)</a:t>
            </a:r>
          </a:p>
          <a:p>
            <a:pPr lvl="1"/>
            <a:r>
              <a:rPr lang="en-US" sz="2000" dirty="0"/>
              <a:t>Easy to use in order to make scalable applications for CPU/FPGA Cluster.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4D89-3B9E-4216-8793-F07BC86D3C00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3446" y="5713403"/>
            <a:ext cx="103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/>
              <a:t> </a:t>
            </a:r>
            <a:r>
              <a:rPr lang="en-US" sz="1600" dirty="0" err="1"/>
              <a:t>Naif</a:t>
            </a:r>
            <a:r>
              <a:rPr lang="en-US" sz="1600" dirty="0"/>
              <a:t> </a:t>
            </a:r>
            <a:r>
              <a:rPr lang="en-US" sz="1600" dirty="0" err="1"/>
              <a:t>Tarafdar</a:t>
            </a:r>
            <a:r>
              <a:rPr lang="en-US" sz="1600" dirty="0"/>
              <a:t> et al. Enabling Flexible Network FPGA Clusters in a Heterogeneous Cloud Data Center, FPGA 2017.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C4A273-1DC1-4702-AF2A-7EDFCA7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Galapagos</a:t>
            </a:r>
            <a:endParaRPr lang="en-US" sz="2200" b="1" dirty="0"/>
          </a:p>
          <a:p>
            <a:r>
              <a:rPr lang="en-US" sz="2200" b="1" dirty="0"/>
              <a:t>HUMboldt</a:t>
            </a:r>
          </a:p>
          <a:p>
            <a:r>
              <a:rPr lang="en-US" sz="2200" b="1" dirty="0"/>
              <a:t>Results</a:t>
            </a:r>
          </a:p>
          <a:p>
            <a:r>
              <a:rPr lang="en-US" sz="2200" b="1" dirty="0"/>
              <a:t>Conclusion </a:t>
            </a:r>
          </a:p>
          <a:p>
            <a:r>
              <a:rPr lang="en-US" sz="2200" b="1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A73A-7206-4144-A931-CE10679B56BC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74787-9F07-4FAA-8A9F-82F5602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Galapagos</a:t>
            </a:r>
            <a:endParaRPr lang="en-US" sz="2200" b="1" dirty="0"/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HUMboldt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Conclusion 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A81-2BA1-4826-B676-8105F6E6062F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A60A-1C25-4E61-8C7F-8C37AAF1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EDA1-4B33-48A8-9808-80FEDFB4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Heterogeneous Abstraction Stack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F630EB-9DBD-4DD2-B010-7D724C00B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87" y="1417275"/>
            <a:ext cx="8421293" cy="40999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6AE7-B212-4C13-965F-92E2F80C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A398-6358-41BF-9029-469B1C4A376A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87C53-E068-4FA6-985E-29AFD2351A78}"/>
              </a:ext>
            </a:extLst>
          </p:cNvPr>
          <p:cNvSpPr/>
          <p:nvPr/>
        </p:nvSpPr>
        <p:spPr>
          <a:xfrm>
            <a:off x="1995187" y="3068960"/>
            <a:ext cx="3956797" cy="2088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Monolithic Orchestration Layer</a:t>
            </a:r>
          </a:p>
          <a:p>
            <a:pPr algn="ctr"/>
            <a:r>
              <a:rPr lang="en-US" sz="3200" dirty="0"/>
              <a:t>[FPGA 2017]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0B2F7-DBA6-4700-914A-0896B4B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EDA1-4B33-48A8-9808-80FEDFB4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Heterogeneous Abstraction Stack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F630EB-9DBD-4DD2-B010-7D724C00B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27" y="1417275"/>
            <a:ext cx="8421293" cy="40999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6AE7-B212-4C13-965F-92E2F80C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E5B8-97EE-4412-A4F7-FA571126CE57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967AA54-EADA-4B0C-BC2F-4138C090DC39}"/>
              </a:ext>
            </a:extLst>
          </p:cNvPr>
          <p:cNvSpPr/>
          <p:nvPr/>
        </p:nvSpPr>
        <p:spPr>
          <a:xfrm>
            <a:off x="1991544" y="3068960"/>
            <a:ext cx="216024" cy="208823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5E071-F19F-44CB-973E-1B5F4716347E}"/>
              </a:ext>
            </a:extLst>
          </p:cNvPr>
          <p:cNvSpPr txBox="1"/>
          <p:nvPr/>
        </p:nvSpPr>
        <p:spPr>
          <a:xfrm>
            <a:off x="65121" y="4078813"/>
            <a:ext cx="2070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Galapagos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7B858-8FE9-4CCF-8803-D6124958CCF3}"/>
              </a:ext>
            </a:extLst>
          </p:cNvPr>
          <p:cNvSpPr txBox="1"/>
          <p:nvPr/>
        </p:nvSpPr>
        <p:spPr>
          <a:xfrm>
            <a:off x="26374" y="242262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HUMboldt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70085-A1FF-4430-94CD-E7B6F4A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368773" y="4277384"/>
            <a:ext cx="580169" cy="320377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2334" y="4275709"/>
            <a:ext cx="580169" cy="320377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60592" y="1922162"/>
            <a:ext cx="580169" cy="320377"/>
          </a:xfrm>
          <a:prstGeom prst="rect">
            <a:avLst/>
          </a:prstGeom>
          <a:solidFill>
            <a:srgbClr val="FFE69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Middleware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4" y="1412778"/>
            <a:ext cx="6096677" cy="1343175"/>
          </a:xfrm>
        </p:spPr>
        <p:txBody>
          <a:bodyPr>
            <a:noAutofit/>
          </a:bodyPr>
          <a:lstStyle/>
          <a:p>
            <a:r>
              <a:rPr lang="en-US" sz="2400" dirty="0"/>
              <a:t>User can define a FPGA cluster using cluster description files and AXI-Stream kernels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27,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3290" y="6391080"/>
            <a:ext cx="8256917" cy="365125"/>
          </a:xfrm>
        </p:spPr>
        <p:txBody>
          <a:bodyPr/>
          <a:lstStyle/>
          <a:p>
            <a:r>
              <a:rPr lang="en-US"/>
              <a:t>Xilinx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95503" y="3425140"/>
            <a:ext cx="1011440" cy="11709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Tool Flow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487701" y="3752045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04112" y="4596086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8399684" y="3375746"/>
            <a:ext cx="1612515" cy="908349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16082" y="1556792"/>
            <a:ext cx="4608511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160551" y="4597761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52369" y="2242539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9078667" y="3035582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293449" y="3754345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213927" y="3752044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2700000">
            <a:off x="8128443" y="4083355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-2700000">
            <a:off x="9988195" y="4076251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19640" y="42980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Kernel</a:t>
            </a: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>
            <a:off x="2596418" y="48691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0330" y="48691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91545" y="5246141"/>
            <a:ext cx="124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AXI-Stream</a:t>
            </a:r>
          </a:p>
        </p:txBody>
      </p:sp>
      <p:sp>
        <p:nvSpPr>
          <p:cNvPr id="7" name="Rounded Rectangle 6"/>
          <p:cNvSpPr/>
          <p:nvPr/>
        </p:nvSpPr>
        <p:spPr>
          <a:xfrm rot="16200000">
            <a:off x="7702240" y="4902221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16200000">
            <a:off x="7225663" y="4906757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7470012" y="4903887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0339417" y="4903885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6200000">
            <a:off x="10734308" y="4890668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 rot="16200000">
            <a:off x="9006659" y="2523465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5525" y="528387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99867" y="529191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2673" y="242278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172040" y="44504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Kernel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48818" y="50215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92730" y="50215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324440" y="46028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Kernel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01218" y="51739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45130" y="51739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27375" y="5249596"/>
            <a:ext cx="124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AXI-Stream</a:t>
            </a:r>
          </a:p>
        </p:txBody>
      </p:sp>
      <p:sp>
        <p:nvSpPr>
          <p:cNvPr id="17" name="Card 16"/>
          <p:cNvSpPr/>
          <p:nvPr/>
        </p:nvSpPr>
        <p:spPr>
          <a:xfrm>
            <a:off x="2999658" y="24208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rd 64"/>
          <p:cNvSpPr/>
          <p:nvPr/>
        </p:nvSpPr>
        <p:spPr>
          <a:xfrm>
            <a:off x="3152058" y="25732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rd 65"/>
          <p:cNvSpPr/>
          <p:nvPr/>
        </p:nvSpPr>
        <p:spPr>
          <a:xfrm>
            <a:off x="3304458" y="27256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DED68B-EF76-884C-BC11-782EC308D10F}"/>
              </a:ext>
            </a:extLst>
          </p:cNvPr>
          <p:cNvGrpSpPr/>
          <p:nvPr/>
        </p:nvGrpSpPr>
        <p:grpSpPr>
          <a:xfrm>
            <a:off x="889863" y="3527608"/>
            <a:ext cx="1157152" cy="1140477"/>
            <a:chOff x="565708" y="2429682"/>
            <a:chExt cx="867864" cy="85535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F739D39-99E9-E549-A5E3-D1CD25A519F5}"/>
                </a:ext>
              </a:extLst>
            </p:cNvPr>
            <p:cNvSpPr/>
            <p:nvPr/>
          </p:nvSpPr>
          <p:spPr>
            <a:xfrm rot="16200000">
              <a:off x="511702" y="2483688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955A641-282F-8E4E-A67F-9CB72DD0A63D}"/>
                </a:ext>
              </a:extLst>
            </p:cNvPr>
            <p:cNvSpPr/>
            <p:nvPr/>
          </p:nvSpPr>
          <p:spPr>
            <a:xfrm rot="16200000">
              <a:off x="898757" y="2660507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76C2D24-7162-E14C-875F-273B70B36C65}"/>
                </a:ext>
              </a:extLst>
            </p:cNvPr>
            <p:cNvSpPr/>
            <p:nvPr/>
          </p:nvSpPr>
          <p:spPr>
            <a:xfrm rot="16200000">
              <a:off x="667063" y="2994432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F341B4A-66A9-694E-8FD4-55320B0F420D}"/>
                </a:ext>
              </a:extLst>
            </p:cNvPr>
            <p:cNvSpPr/>
            <p:nvPr/>
          </p:nvSpPr>
          <p:spPr>
            <a:xfrm rot="16200000">
              <a:off x="1271554" y="2483688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C7D7845-2649-7D42-8840-973F5606C383}"/>
                </a:ext>
              </a:extLst>
            </p:cNvPr>
            <p:cNvSpPr/>
            <p:nvPr/>
          </p:nvSpPr>
          <p:spPr>
            <a:xfrm rot="16200000">
              <a:off x="1075274" y="3123022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B95CB9C-16E4-6A4A-A042-C1ABF3D236DA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670372" y="2531809"/>
              <a:ext cx="655188" cy="588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F5FCC2D-3ECD-1349-BE9B-AEA49D8F4ECD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848060" y="2822525"/>
              <a:ext cx="158709" cy="22591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62C11AD-8BB6-3A4C-BBA2-E6B4B282BFB9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68956" y="2606501"/>
              <a:ext cx="283807" cy="10801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B013-10C5-6F41-923A-9F98DB3D036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220857" y="2645706"/>
              <a:ext cx="158709" cy="42331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63FCB8-F03E-C54F-9F45-DDAC2D450B85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>
              <a:off x="1077167" y="2724022"/>
              <a:ext cx="106119" cy="34499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38A2F70-18BC-2E48-9BCD-2771A812E9DA}"/>
              </a:ext>
            </a:extLst>
          </p:cNvPr>
          <p:cNvSpPr/>
          <p:nvPr/>
        </p:nvSpPr>
        <p:spPr>
          <a:xfrm>
            <a:off x="568296" y="3297745"/>
            <a:ext cx="1767005" cy="1600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368773" y="4277384"/>
            <a:ext cx="580169" cy="320377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2334" y="4275709"/>
            <a:ext cx="580169" cy="320377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60592" y="1922162"/>
            <a:ext cx="580169" cy="320377"/>
          </a:xfrm>
          <a:prstGeom prst="rect">
            <a:avLst/>
          </a:prstGeom>
          <a:solidFill>
            <a:srgbClr val="FFE69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Middleware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4" y="1412778"/>
            <a:ext cx="6096677" cy="1343175"/>
          </a:xfrm>
        </p:spPr>
        <p:txBody>
          <a:bodyPr>
            <a:noAutofit/>
          </a:bodyPr>
          <a:lstStyle/>
          <a:p>
            <a:r>
              <a:rPr lang="en-US" sz="2400" dirty="0"/>
              <a:t>User can define a FPGA cluster using cluster description files and AXI-Stream kernels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27,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3290" y="6391080"/>
            <a:ext cx="8256917" cy="365125"/>
          </a:xfrm>
        </p:spPr>
        <p:txBody>
          <a:bodyPr/>
          <a:lstStyle/>
          <a:p>
            <a:r>
              <a:rPr lang="en-US"/>
              <a:t>Xilinx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95503" y="3425140"/>
            <a:ext cx="1011440" cy="11709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Tool Flow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487701" y="3752045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04112" y="4596086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8399684" y="3375746"/>
            <a:ext cx="1612515" cy="908349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16082" y="1556792"/>
            <a:ext cx="4608511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160551" y="4597761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52369" y="2242539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9078667" y="3035582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293449" y="3754345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213927" y="3752044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2700000">
            <a:off x="8128443" y="4083355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-2700000">
            <a:off x="9988195" y="4076251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19640" y="42980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Kernel</a:t>
            </a: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>
            <a:off x="2596418" y="48691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0330" y="48691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91545" y="5246141"/>
            <a:ext cx="124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AXI-Stream</a:t>
            </a:r>
          </a:p>
        </p:txBody>
      </p:sp>
      <p:sp>
        <p:nvSpPr>
          <p:cNvPr id="7" name="Rounded Rectangle 6"/>
          <p:cNvSpPr/>
          <p:nvPr/>
        </p:nvSpPr>
        <p:spPr>
          <a:xfrm rot="16200000">
            <a:off x="7702240" y="4902221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16200000">
            <a:off x="7225663" y="4906757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7470012" y="4903887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0339417" y="4903885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6200000">
            <a:off x="10734308" y="4890668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 rot="16200000">
            <a:off x="9006659" y="2523465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5525" y="528387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99867" y="529191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2673" y="242278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172040" y="44504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Kernel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48818" y="50215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92730" y="50215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324440" y="46028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Kernel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01218" y="51739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45130" y="51739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27375" y="5249596"/>
            <a:ext cx="124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AXI-Stream</a:t>
            </a:r>
          </a:p>
        </p:txBody>
      </p:sp>
      <p:sp>
        <p:nvSpPr>
          <p:cNvPr id="17" name="Card 16"/>
          <p:cNvSpPr/>
          <p:nvPr/>
        </p:nvSpPr>
        <p:spPr>
          <a:xfrm>
            <a:off x="2999658" y="24208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rd 64"/>
          <p:cNvSpPr/>
          <p:nvPr/>
        </p:nvSpPr>
        <p:spPr>
          <a:xfrm>
            <a:off x="3152058" y="25732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rd 65"/>
          <p:cNvSpPr/>
          <p:nvPr/>
        </p:nvSpPr>
        <p:spPr>
          <a:xfrm>
            <a:off x="3304458" y="27256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DED68B-EF76-884C-BC11-782EC308D10F}"/>
              </a:ext>
            </a:extLst>
          </p:cNvPr>
          <p:cNvGrpSpPr/>
          <p:nvPr/>
        </p:nvGrpSpPr>
        <p:grpSpPr>
          <a:xfrm>
            <a:off x="889863" y="3527608"/>
            <a:ext cx="1157152" cy="1140477"/>
            <a:chOff x="565708" y="2429682"/>
            <a:chExt cx="867864" cy="85535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F739D39-99E9-E549-A5E3-D1CD25A519F5}"/>
                </a:ext>
              </a:extLst>
            </p:cNvPr>
            <p:cNvSpPr/>
            <p:nvPr/>
          </p:nvSpPr>
          <p:spPr>
            <a:xfrm rot="16200000">
              <a:off x="511702" y="2483688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955A641-282F-8E4E-A67F-9CB72DD0A63D}"/>
                </a:ext>
              </a:extLst>
            </p:cNvPr>
            <p:cNvSpPr/>
            <p:nvPr/>
          </p:nvSpPr>
          <p:spPr>
            <a:xfrm rot="16200000">
              <a:off x="898757" y="2660507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76C2D24-7162-E14C-875F-273B70B36C65}"/>
                </a:ext>
              </a:extLst>
            </p:cNvPr>
            <p:cNvSpPr/>
            <p:nvPr/>
          </p:nvSpPr>
          <p:spPr>
            <a:xfrm rot="16200000">
              <a:off x="667063" y="2994432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F341B4A-66A9-694E-8FD4-55320B0F420D}"/>
                </a:ext>
              </a:extLst>
            </p:cNvPr>
            <p:cNvSpPr/>
            <p:nvPr/>
          </p:nvSpPr>
          <p:spPr>
            <a:xfrm rot="16200000">
              <a:off x="1271554" y="2483688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C7D7845-2649-7D42-8840-973F5606C383}"/>
                </a:ext>
              </a:extLst>
            </p:cNvPr>
            <p:cNvSpPr/>
            <p:nvPr/>
          </p:nvSpPr>
          <p:spPr>
            <a:xfrm rot="16200000">
              <a:off x="1075274" y="3123022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B95CB9C-16E4-6A4A-A042-C1ABF3D236DA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670372" y="2531809"/>
              <a:ext cx="655188" cy="588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F5FCC2D-3ECD-1349-BE9B-AEA49D8F4ECD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848060" y="2822525"/>
              <a:ext cx="158709" cy="22591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62C11AD-8BB6-3A4C-BBA2-E6B4B282BFB9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68956" y="2606501"/>
              <a:ext cx="283807" cy="10801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B013-10C5-6F41-923A-9F98DB3D036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220857" y="2645706"/>
              <a:ext cx="158709" cy="42331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63FCB8-F03E-C54F-9F45-DDAC2D450B85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>
              <a:off x="1077167" y="2724022"/>
              <a:ext cx="106119" cy="34499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AED8A73-7D8B-2E44-B911-FD2BDD14770A}"/>
              </a:ext>
            </a:extLst>
          </p:cNvPr>
          <p:cNvSpPr/>
          <p:nvPr/>
        </p:nvSpPr>
        <p:spPr>
          <a:xfrm>
            <a:off x="2881057" y="2310481"/>
            <a:ext cx="1412393" cy="16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368773" y="4277384"/>
            <a:ext cx="580169" cy="320377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2334" y="4275709"/>
            <a:ext cx="580169" cy="320377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60592" y="1922162"/>
            <a:ext cx="580169" cy="320377"/>
          </a:xfrm>
          <a:prstGeom prst="rect">
            <a:avLst/>
          </a:prstGeom>
          <a:solidFill>
            <a:srgbClr val="FFE69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Middleware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4" y="1412778"/>
            <a:ext cx="6096677" cy="1343175"/>
          </a:xfrm>
        </p:spPr>
        <p:txBody>
          <a:bodyPr>
            <a:noAutofit/>
          </a:bodyPr>
          <a:lstStyle/>
          <a:p>
            <a:r>
              <a:rPr lang="en-US" sz="2400" dirty="0"/>
              <a:t>User can define a FPGA cluster using cluster description files and AXI-Stream kernels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27,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3290" y="6391080"/>
            <a:ext cx="8256917" cy="365125"/>
          </a:xfrm>
        </p:spPr>
        <p:txBody>
          <a:bodyPr/>
          <a:lstStyle/>
          <a:p>
            <a:r>
              <a:rPr lang="en-US"/>
              <a:t>Xilinx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95503" y="3425140"/>
            <a:ext cx="1011440" cy="11709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Tool Flow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487701" y="3752045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04112" y="4596086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8399684" y="3375746"/>
            <a:ext cx="1612515" cy="908349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16082" y="1556792"/>
            <a:ext cx="4608511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160551" y="4597761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52369" y="2242539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9078667" y="3035582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293449" y="3754345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213927" y="3752044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2700000">
            <a:off x="8128443" y="4083355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-2700000">
            <a:off x="9988195" y="4076251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19640" y="42980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Kernel</a:t>
            </a: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>
            <a:off x="2596418" y="48691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0330" y="48691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91545" y="5246141"/>
            <a:ext cx="124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AXI-Stream</a:t>
            </a:r>
          </a:p>
        </p:txBody>
      </p:sp>
      <p:sp>
        <p:nvSpPr>
          <p:cNvPr id="7" name="Rounded Rectangle 6"/>
          <p:cNvSpPr/>
          <p:nvPr/>
        </p:nvSpPr>
        <p:spPr>
          <a:xfrm rot="16200000">
            <a:off x="7702240" y="4902221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16200000">
            <a:off x="7225663" y="4906757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7470012" y="4903887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0339417" y="4903885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6200000">
            <a:off x="10734308" y="4890668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 rot="16200000">
            <a:off x="9006659" y="2523465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5525" y="528387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99867" y="529191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2673" y="242278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172040" y="44504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Kernel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48818" y="50215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92730" y="50215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324440" y="46028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Kernel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01218" y="51739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45130" y="51739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27375" y="5249596"/>
            <a:ext cx="124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AXI-Stream</a:t>
            </a:r>
          </a:p>
        </p:txBody>
      </p:sp>
      <p:sp>
        <p:nvSpPr>
          <p:cNvPr id="17" name="Card 16"/>
          <p:cNvSpPr/>
          <p:nvPr/>
        </p:nvSpPr>
        <p:spPr>
          <a:xfrm>
            <a:off x="2999658" y="24208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rd 64"/>
          <p:cNvSpPr/>
          <p:nvPr/>
        </p:nvSpPr>
        <p:spPr>
          <a:xfrm>
            <a:off x="3152058" y="25732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rd 65"/>
          <p:cNvSpPr/>
          <p:nvPr/>
        </p:nvSpPr>
        <p:spPr>
          <a:xfrm>
            <a:off x="3304458" y="27256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DED68B-EF76-884C-BC11-782EC308D10F}"/>
              </a:ext>
            </a:extLst>
          </p:cNvPr>
          <p:cNvGrpSpPr/>
          <p:nvPr/>
        </p:nvGrpSpPr>
        <p:grpSpPr>
          <a:xfrm>
            <a:off x="889863" y="3527608"/>
            <a:ext cx="1157152" cy="1140477"/>
            <a:chOff x="565708" y="2429682"/>
            <a:chExt cx="867864" cy="85535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F739D39-99E9-E549-A5E3-D1CD25A519F5}"/>
                </a:ext>
              </a:extLst>
            </p:cNvPr>
            <p:cNvSpPr/>
            <p:nvPr/>
          </p:nvSpPr>
          <p:spPr>
            <a:xfrm rot="16200000">
              <a:off x="511702" y="2483688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955A641-282F-8E4E-A67F-9CB72DD0A63D}"/>
                </a:ext>
              </a:extLst>
            </p:cNvPr>
            <p:cNvSpPr/>
            <p:nvPr/>
          </p:nvSpPr>
          <p:spPr>
            <a:xfrm rot="16200000">
              <a:off x="898757" y="2660507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76C2D24-7162-E14C-875F-273B70B36C65}"/>
                </a:ext>
              </a:extLst>
            </p:cNvPr>
            <p:cNvSpPr/>
            <p:nvPr/>
          </p:nvSpPr>
          <p:spPr>
            <a:xfrm rot="16200000">
              <a:off x="667063" y="2994432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F341B4A-66A9-694E-8FD4-55320B0F420D}"/>
                </a:ext>
              </a:extLst>
            </p:cNvPr>
            <p:cNvSpPr/>
            <p:nvPr/>
          </p:nvSpPr>
          <p:spPr>
            <a:xfrm rot="16200000">
              <a:off x="1271554" y="2483688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C7D7845-2649-7D42-8840-973F5606C383}"/>
                </a:ext>
              </a:extLst>
            </p:cNvPr>
            <p:cNvSpPr/>
            <p:nvPr/>
          </p:nvSpPr>
          <p:spPr>
            <a:xfrm rot="16200000">
              <a:off x="1075274" y="3123022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B95CB9C-16E4-6A4A-A042-C1ABF3D236DA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670372" y="2531809"/>
              <a:ext cx="655188" cy="588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F5FCC2D-3ECD-1349-BE9B-AEA49D8F4ECD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848060" y="2822525"/>
              <a:ext cx="158709" cy="22591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62C11AD-8BB6-3A4C-BBA2-E6B4B282BFB9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68956" y="2606501"/>
              <a:ext cx="283807" cy="10801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B013-10C5-6F41-923A-9F98DB3D036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220857" y="2645706"/>
              <a:ext cx="158709" cy="42331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63FCB8-F03E-C54F-9F45-DDAC2D450B85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>
              <a:off x="1077167" y="2724022"/>
              <a:ext cx="106119" cy="34499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712BC1D-C265-7349-8DEB-7E6F07041A6D}"/>
              </a:ext>
            </a:extLst>
          </p:cNvPr>
          <p:cNvSpPr/>
          <p:nvPr/>
        </p:nvSpPr>
        <p:spPr>
          <a:xfrm>
            <a:off x="1988314" y="4179493"/>
            <a:ext cx="3111383" cy="1600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368773" y="4277384"/>
            <a:ext cx="580169" cy="320377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2334" y="4275709"/>
            <a:ext cx="580169" cy="320377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60592" y="1922162"/>
            <a:ext cx="580169" cy="320377"/>
          </a:xfrm>
          <a:prstGeom prst="rect">
            <a:avLst/>
          </a:prstGeom>
          <a:solidFill>
            <a:srgbClr val="FFE69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Middleware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4" y="1412778"/>
            <a:ext cx="6096677" cy="1343175"/>
          </a:xfrm>
        </p:spPr>
        <p:txBody>
          <a:bodyPr>
            <a:noAutofit/>
          </a:bodyPr>
          <a:lstStyle/>
          <a:p>
            <a:r>
              <a:rPr lang="en-US" sz="2400" dirty="0"/>
              <a:t>User can define a FPGA cluster using cluster description files and AXI-Stream kernels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27,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3290" y="6391080"/>
            <a:ext cx="8256917" cy="365125"/>
          </a:xfrm>
        </p:spPr>
        <p:txBody>
          <a:bodyPr/>
          <a:lstStyle/>
          <a:p>
            <a:r>
              <a:rPr lang="en-US"/>
              <a:t>Xilinx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95503" y="3425140"/>
            <a:ext cx="1011440" cy="11709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Tool Flow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487701" y="3752045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04112" y="4596086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8399684" y="3375746"/>
            <a:ext cx="1612515" cy="908349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16082" y="1556792"/>
            <a:ext cx="4608511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160551" y="4597761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52369" y="2242539"/>
            <a:ext cx="1008112" cy="729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9078667" y="3035582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293449" y="3754345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213927" y="3752044"/>
            <a:ext cx="475360" cy="491099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2700000">
            <a:off x="8128443" y="4083355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-2700000">
            <a:off x="9988195" y="4076251"/>
            <a:ext cx="144016" cy="319575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19640" y="42980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Kernel</a:t>
            </a: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>
            <a:off x="2596418" y="48691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0330" y="48691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91545" y="5246141"/>
            <a:ext cx="124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AXI-Stream</a:t>
            </a:r>
          </a:p>
        </p:txBody>
      </p:sp>
      <p:sp>
        <p:nvSpPr>
          <p:cNvPr id="7" name="Rounded Rectangle 6"/>
          <p:cNvSpPr/>
          <p:nvPr/>
        </p:nvSpPr>
        <p:spPr>
          <a:xfrm rot="16200000">
            <a:off x="7702240" y="4902221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16200000">
            <a:off x="7225663" y="4906757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7470012" y="4903887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0339417" y="4903885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6200000">
            <a:off x="10734308" y="4890668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 rot="16200000">
            <a:off x="9006659" y="2523465"/>
            <a:ext cx="288032" cy="14401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5525" y="528387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299867" y="529191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2673" y="242278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172040" y="44504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Kernel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48818" y="50215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92730" y="50215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324440" y="4602845"/>
            <a:ext cx="820691" cy="114718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Kernel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01218" y="51739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45130" y="5173959"/>
            <a:ext cx="42322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27375" y="5249596"/>
            <a:ext cx="124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AXI-Stream</a:t>
            </a:r>
          </a:p>
        </p:txBody>
      </p:sp>
      <p:sp>
        <p:nvSpPr>
          <p:cNvPr id="17" name="Card 16"/>
          <p:cNvSpPr/>
          <p:nvPr/>
        </p:nvSpPr>
        <p:spPr>
          <a:xfrm>
            <a:off x="2999658" y="24208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rd 64"/>
          <p:cNvSpPr/>
          <p:nvPr/>
        </p:nvSpPr>
        <p:spPr>
          <a:xfrm>
            <a:off x="3152058" y="25732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rd 65"/>
          <p:cNvSpPr/>
          <p:nvPr/>
        </p:nvSpPr>
        <p:spPr>
          <a:xfrm>
            <a:off x="3304458" y="2725689"/>
            <a:ext cx="846575" cy="1198463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DED68B-EF76-884C-BC11-782EC308D10F}"/>
              </a:ext>
            </a:extLst>
          </p:cNvPr>
          <p:cNvGrpSpPr/>
          <p:nvPr/>
        </p:nvGrpSpPr>
        <p:grpSpPr>
          <a:xfrm>
            <a:off x="889863" y="3527608"/>
            <a:ext cx="1157152" cy="1140477"/>
            <a:chOff x="565708" y="2429682"/>
            <a:chExt cx="867864" cy="855358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F739D39-99E9-E549-A5E3-D1CD25A519F5}"/>
                </a:ext>
              </a:extLst>
            </p:cNvPr>
            <p:cNvSpPr/>
            <p:nvPr/>
          </p:nvSpPr>
          <p:spPr>
            <a:xfrm rot="16200000">
              <a:off x="511702" y="2483688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955A641-282F-8E4E-A67F-9CB72DD0A63D}"/>
                </a:ext>
              </a:extLst>
            </p:cNvPr>
            <p:cNvSpPr/>
            <p:nvPr/>
          </p:nvSpPr>
          <p:spPr>
            <a:xfrm rot="16200000">
              <a:off x="898757" y="2660507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76C2D24-7162-E14C-875F-273B70B36C65}"/>
                </a:ext>
              </a:extLst>
            </p:cNvPr>
            <p:cNvSpPr/>
            <p:nvPr/>
          </p:nvSpPr>
          <p:spPr>
            <a:xfrm rot="16200000">
              <a:off x="667063" y="2994432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F341B4A-66A9-694E-8FD4-55320B0F420D}"/>
                </a:ext>
              </a:extLst>
            </p:cNvPr>
            <p:cNvSpPr/>
            <p:nvPr/>
          </p:nvSpPr>
          <p:spPr>
            <a:xfrm rot="16200000">
              <a:off x="1271554" y="2483688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C7D7845-2649-7D42-8840-973F5606C383}"/>
                </a:ext>
              </a:extLst>
            </p:cNvPr>
            <p:cNvSpPr/>
            <p:nvPr/>
          </p:nvSpPr>
          <p:spPr>
            <a:xfrm rot="16200000">
              <a:off x="1075274" y="3123022"/>
              <a:ext cx="216024" cy="10801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B95CB9C-16E4-6A4A-A042-C1ABF3D236DA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670372" y="2531809"/>
              <a:ext cx="655188" cy="588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F5FCC2D-3ECD-1349-BE9B-AEA49D8F4ECD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848060" y="2822525"/>
              <a:ext cx="158709" cy="22591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62C11AD-8BB6-3A4C-BBA2-E6B4B282BFB9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68956" y="2606501"/>
              <a:ext cx="283807" cy="10801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B013-10C5-6F41-923A-9F98DB3D036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220857" y="2645706"/>
              <a:ext cx="158709" cy="42331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63FCB8-F03E-C54F-9F45-DDAC2D450B85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>
              <a:off x="1077167" y="2724022"/>
              <a:ext cx="106119" cy="34499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712BC1D-C265-7349-8DEB-7E6F07041A6D}"/>
              </a:ext>
            </a:extLst>
          </p:cNvPr>
          <p:cNvSpPr/>
          <p:nvPr/>
        </p:nvSpPr>
        <p:spPr>
          <a:xfrm>
            <a:off x="4768810" y="3199216"/>
            <a:ext cx="1441655" cy="1600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 in Clouds and Data Centers?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412777"/>
            <a:ext cx="4944549" cy="4713387"/>
          </a:xfrm>
        </p:spPr>
        <p:txBody>
          <a:bodyPr>
            <a:normAutofit/>
          </a:bodyPr>
          <a:lstStyle/>
          <a:p>
            <a:r>
              <a:rPr lang="en-US" sz="2400" dirty="0"/>
              <a:t>Microsoft</a:t>
            </a:r>
          </a:p>
          <a:p>
            <a:pPr lvl="1"/>
            <a:r>
              <a:rPr lang="en-US" sz="2000" dirty="0"/>
              <a:t>Catapult v1(2014)</a:t>
            </a:r>
          </a:p>
          <a:p>
            <a:pPr lvl="2"/>
            <a:r>
              <a:rPr lang="en-US" sz="1800" dirty="0"/>
              <a:t>10% more power, 95% throughput </a:t>
            </a:r>
          </a:p>
          <a:p>
            <a:pPr lvl="1"/>
            <a:r>
              <a:rPr lang="en-US" sz="2000" dirty="0"/>
              <a:t>Catapult v2 (2017)</a:t>
            </a:r>
          </a:p>
          <a:p>
            <a:pPr lvl="2"/>
            <a:r>
              <a:rPr lang="en-US" sz="1800" dirty="0"/>
              <a:t>Brainwave (2017)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85C6-135E-4301-BA60-CB38EECD3AEA}" type="datetime4">
              <a:rPr lang="en-CA" smtClean="0"/>
              <a:t>February 25,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3" y="1237664"/>
            <a:ext cx="3719053" cy="247936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6869D-8C82-43E4-9122-6E1AC1A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412777"/>
            <a:ext cx="6096677" cy="4713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The Hypervisor abstracts all the I/O interfaces</a:t>
            </a:r>
          </a:p>
          <a:p>
            <a:r>
              <a:rPr lang="en-US" sz="2400" dirty="0"/>
              <a:t>Limitations of the base infrastructure:</a:t>
            </a:r>
          </a:p>
          <a:p>
            <a:pPr lvl="1">
              <a:tabLst>
                <a:tab pos="3773488" algn="l"/>
              </a:tabLst>
            </a:pPr>
            <a:r>
              <a:rPr lang="en-US" sz="2000" dirty="0"/>
              <a:t>Closed source (proprietary IPs)</a:t>
            </a:r>
          </a:p>
          <a:p>
            <a:pPr lvl="1"/>
            <a:r>
              <a:rPr lang="en-US" sz="2000" dirty="0"/>
              <a:t>Not easily portable for other boards support (Heterogeneity)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5B6-01BB-466E-A273-907F69BA315A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C94BD089-16BE-40A2-978F-E1847A3E72DF}"/>
              </a:ext>
            </a:extLst>
          </p:cNvPr>
          <p:cNvSpPr/>
          <p:nvPr/>
        </p:nvSpPr>
        <p:spPr>
          <a:xfrm>
            <a:off x="6419910" y="1985284"/>
            <a:ext cx="5364722" cy="3912451"/>
          </a:xfrm>
          <a:prstGeom prst="roundRect">
            <a:avLst/>
          </a:prstGeom>
          <a:solidFill>
            <a:srgbClr val="F8CBAD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5">
            <a:extLst>
              <a:ext uri="{FF2B5EF4-FFF2-40B4-BE49-F238E27FC236}">
                <a16:creationId xmlns:a16="http://schemas.microsoft.com/office/drawing/2014/main" id="{6CA55D0A-43D0-4E75-9E66-65BAEBCEA7A1}"/>
              </a:ext>
            </a:extLst>
          </p:cNvPr>
          <p:cNvSpPr/>
          <p:nvPr/>
        </p:nvSpPr>
        <p:spPr>
          <a:xfrm>
            <a:off x="7907416" y="1993384"/>
            <a:ext cx="2554629" cy="419675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D535B-8062-49B1-88A6-7B938488A1D8}"/>
              </a:ext>
            </a:extLst>
          </p:cNvPr>
          <p:cNvSpPr/>
          <p:nvPr/>
        </p:nvSpPr>
        <p:spPr>
          <a:xfrm>
            <a:off x="7102488" y="1031601"/>
            <a:ext cx="4154763" cy="99412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E47D1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717F4B88-BC1F-4840-BD88-B583F23A07C4}"/>
              </a:ext>
            </a:extLst>
          </p:cNvPr>
          <p:cNvSpPr/>
          <p:nvPr/>
        </p:nvSpPr>
        <p:spPr>
          <a:xfrm>
            <a:off x="7907417" y="1626453"/>
            <a:ext cx="2554629" cy="37906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sp>
        <p:nvSpPr>
          <p:cNvPr id="27" name="Rectangle: Rounded Corners 13">
            <a:extLst>
              <a:ext uri="{FF2B5EF4-FFF2-40B4-BE49-F238E27FC236}">
                <a16:creationId xmlns:a16="http://schemas.microsoft.com/office/drawing/2014/main" id="{4CE78F5C-3AE7-42A4-ABC9-77E1840C3681}"/>
              </a:ext>
            </a:extLst>
          </p:cNvPr>
          <p:cNvSpPr/>
          <p:nvPr/>
        </p:nvSpPr>
        <p:spPr>
          <a:xfrm>
            <a:off x="7875219" y="5527864"/>
            <a:ext cx="2554629" cy="419675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28" name="Rectangle: Rounded Corners 14">
            <a:extLst>
              <a:ext uri="{FF2B5EF4-FFF2-40B4-BE49-F238E27FC236}">
                <a16:creationId xmlns:a16="http://schemas.microsoft.com/office/drawing/2014/main" id="{216F9595-54DB-4F02-B828-9790373255DC}"/>
              </a:ext>
            </a:extLst>
          </p:cNvPr>
          <p:cNvSpPr/>
          <p:nvPr/>
        </p:nvSpPr>
        <p:spPr>
          <a:xfrm>
            <a:off x="6419908" y="2878586"/>
            <a:ext cx="379235" cy="2274418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DDR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3ECE1F-B8C4-4E43-9D61-52D0DC1B0D91}"/>
              </a:ext>
            </a:extLst>
          </p:cNvPr>
          <p:cNvSpPr/>
          <p:nvPr/>
        </p:nvSpPr>
        <p:spPr>
          <a:xfrm>
            <a:off x="7554371" y="2751460"/>
            <a:ext cx="3344239" cy="227441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</a:p>
        </p:txBody>
      </p:sp>
      <p:sp>
        <p:nvSpPr>
          <p:cNvPr id="30" name="Up-Down Arrow 23">
            <a:extLst>
              <a:ext uri="{FF2B5EF4-FFF2-40B4-BE49-F238E27FC236}">
                <a16:creationId xmlns:a16="http://schemas.microsoft.com/office/drawing/2014/main" id="{10204FCE-AE4D-48BC-8ACE-2C7B19722732}"/>
              </a:ext>
            </a:extLst>
          </p:cNvPr>
          <p:cNvSpPr/>
          <p:nvPr/>
        </p:nvSpPr>
        <p:spPr>
          <a:xfrm>
            <a:off x="9151211" y="2378157"/>
            <a:ext cx="233742" cy="462234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Up-Down Arrow 23">
            <a:extLst>
              <a:ext uri="{FF2B5EF4-FFF2-40B4-BE49-F238E27FC236}">
                <a16:creationId xmlns:a16="http://schemas.microsoft.com/office/drawing/2014/main" id="{98F4A7E6-9286-4381-AAFD-B8DFBD014FFA}"/>
              </a:ext>
            </a:extLst>
          </p:cNvPr>
          <p:cNvSpPr/>
          <p:nvPr/>
        </p:nvSpPr>
        <p:spPr>
          <a:xfrm rot="5400000">
            <a:off x="7055778" y="3481812"/>
            <a:ext cx="228460" cy="697213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Up-Down Arrow 23">
            <a:extLst>
              <a:ext uri="{FF2B5EF4-FFF2-40B4-BE49-F238E27FC236}">
                <a16:creationId xmlns:a16="http://schemas.microsoft.com/office/drawing/2014/main" id="{ECB9F62F-30B6-4CAC-84D3-2AA3172BF3C5}"/>
              </a:ext>
            </a:extLst>
          </p:cNvPr>
          <p:cNvSpPr/>
          <p:nvPr/>
        </p:nvSpPr>
        <p:spPr>
          <a:xfrm>
            <a:off x="9179627" y="5053257"/>
            <a:ext cx="233742" cy="462234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A10A30-32AC-45A2-8045-0E9CA0B93BAA}"/>
              </a:ext>
            </a:extLst>
          </p:cNvPr>
          <p:cNvSpPr txBox="1"/>
          <p:nvPr/>
        </p:nvSpPr>
        <p:spPr>
          <a:xfrm>
            <a:off x="8364124" y="9807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CPU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E20A-44B5-4CF8-8D26-91466A6D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412777"/>
            <a:ext cx="6096677" cy="4713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The Hypervisor abstracts all the I/O interfaces</a:t>
            </a:r>
          </a:p>
          <a:p>
            <a:r>
              <a:rPr lang="en-US" sz="2400" dirty="0"/>
              <a:t>Limitations of the base infrastructure:</a:t>
            </a:r>
          </a:p>
          <a:p>
            <a:pPr lvl="1">
              <a:tabLst>
                <a:tab pos="3773488" algn="l"/>
              </a:tabLst>
            </a:pPr>
            <a:r>
              <a:rPr lang="en-US" sz="2000" dirty="0"/>
              <a:t>Closed source (proprietary IPs)</a:t>
            </a:r>
          </a:p>
          <a:p>
            <a:pPr lvl="1"/>
            <a:r>
              <a:rPr lang="en-US" sz="2000" dirty="0"/>
              <a:t>Not easily portable for other boards support (Heterogeneity)</a:t>
            </a: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Redesigned using publicly available Xilinx IPs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Supports higher level of the network stack.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IP layer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Transport Layer (e.g. TCP)</a:t>
            </a:r>
            <a:endParaRPr lang="en-US" dirty="0"/>
          </a:p>
          <a:p>
            <a:pPr lvl="1"/>
            <a:endParaRPr lang="en-US" sz="20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B2F3-A83F-40A1-A58E-DC5B386651C2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21" name="Rectangle: Rounded Corners 3">
            <a:extLst>
              <a:ext uri="{FF2B5EF4-FFF2-40B4-BE49-F238E27FC236}">
                <a16:creationId xmlns:a16="http://schemas.microsoft.com/office/drawing/2014/main" id="{C94BD089-16BE-40A2-978F-E1847A3E72DF}"/>
              </a:ext>
            </a:extLst>
          </p:cNvPr>
          <p:cNvSpPr/>
          <p:nvPr/>
        </p:nvSpPr>
        <p:spPr>
          <a:xfrm>
            <a:off x="6419910" y="1985284"/>
            <a:ext cx="5364722" cy="3912451"/>
          </a:xfrm>
          <a:prstGeom prst="roundRect">
            <a:avLst/>
          </a:prstGeom>
          <a:solidFill>
            <a:srgbClr val="F8CBAD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5">
            <a:extLst>
              <a:ext uri="{FF2B5EF4-FFF2-40B4-BE49-F238E27FC236}">
                <a16:creationId xmlns:a16="http://schemas.microsoft.com/office/drawing/2014/main" id="{6CA55D0A-43D0-4E75-9E66-65BAEBCEA7A1}"/>
              </a:ext>
            </a:extLst>
          </p:cNvPr>
          <p:cNvSpPr/>
          <p:nvPr/>
        </p:nvSpPr>
        <p:spPr>
          <a:xfrm>
            <a:off x="7907416" y="1993384"/>
            <a:ext cx="2554629" cy="419675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D535B-8062-49B1-88A6-7B938488A1D8}"/>
              </a:ext>
            </a:extLst>
          </p:cNvPr>
          <p:cNvSpPr/>
          <p:nvPr/>
        </p:nvSpPr>
        <p:spPr>
          <a:xfrm>
            <a:off x="7102488" y="1031601"/>
            <a:ext cx="4154763" cy="99412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E47D1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717F4B88-BC1F-4840-BD88-B583F23A07C4}"/>
              </a:ext>
            </a:extLst>
          </p:cNvPr>
          <p:cNvSpPr/>
          <p:nvPr/>
        </p:nvSpPr>
        <p:spPr>
          <a:xfrm>
            <a:off x="7907417" y="1626453"/>
            <a:ext cx="2554629" cy="37906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sp>
        <p:nvSpPr>
          <p:cNvPr id="27" name="Rectangle: Rounded Corners 13">
            <a:extLst>
              <a:ext uri="{FF2B5EF4-FFF2-40B4-BE49-F238E27FC236}">
                <a16:creationId xmlns:a16="http://schemas.microsoft.com/office/drawing/2014/main" id="{4CE78F5C-3AE7-42A4-ABC9-77E1840C3681}"/>
              </a:ext>
            </a:extLst>
          </p:cNvPr>
          <p:cNvSpPr/>
          <p:nvPr/>
        </p:nvSpPr>
        <p:spPr>
          <a:xfrm>
            <a:off x="7875219" y="5527864"/>
            <a:ext cx="2554629" cy="419675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28" name="Rectangle: Rounded Corners 14">
            <a:extLst>
              <a:ext uri="{FF2B5EF4-FFF2-40B4-BE49-F238E27FC236}">
                <a16:creationId xmlns:a16="http://schemas.microsoft.com/office/drawing/2014/main" id="{216F9595-54DB-4F02-B828-9790373255DC}"/>
              </a:ext>
            </a:extLst>
          </p:cNvPr>
          <p:cNvSpPr/>
          <p:nvPr/>
        </p:nvSpPr>
        <p:spPr>
          <a:xfrm>
            <a:off x="6419908" y="2878586"/>
            <a:ext cx="379235" cy="2274418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DDR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3ECE1F-B8C4-4E43-9D61-52D0DC1B0D91}"/>
              </a:ext>
            </a:extLst>
          </p:cNvPr>
          <p:cNvSpPr/>
          <p:nvPr/>
        </p:nvSpPr>
        <p:spPr>
          <a:xfrm>
            <a:off x="7554371" y="2751460"/>
            <a:ext cx="3344239" cy="227441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</a:p>
        </p:txBody>
      </p:sp>
      <p:sp>
        <p:nvSpPr>
          <p:cNvPr id="30" name="Up-Down Arrow 23">
            <a:extLst>
              <a:ext uri="{FF2B5EF4-FFF2-40B4-BE49-F238E27FC236}">
                <a16:creationId xmlns:a16="http://schemas.microsoft.com/office/drawing/2014/main" id="{10204FCE-AE4D-48BC-8ACE-2C7B19722732}"/>
              </a:ext>
            </a:extLst>
          </p:cNvPr>
          <p:cNvSpPr/>
          <p:nvPr/>
        </p:nvSpPr>
        <p:spPr>
          <a:xfrm>
            <a:off x="9151211" y="2378157"/>
            <a:ext cx="233742" cy="462234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Up-Down Arrow 23">
            <a:extLst>
              <a:ext uri="{FF2B5EF4-FFF2-40B4-BE49-F238E27FC236}">
                <a16:creationId xmlns:a16="http://schemas.microsoft.com/office/drawing/2014/main" id="{98F4A7E6-9286-4381-AAFD-B8DFBD014FFA}"/>
              </a:ext>
            </a:extLst>
          </p:cNvPr>
          <p:cNvSpPr/>
          <p:nvPr/>
        </p:nvSpPr>
        <p:spPr>
          <a:xfrm rot="5400000">
            <a:off x="7055778" y="3481812"/>
            <a:ext cx="228460" cy="697213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Up-Down Arrow 23">
            <a:extLst>
              <a:ext uri="{FF2B5EF4-FFF2-40B4-BE49-F238E27FC236}">
                <a16:creationId xmlns:a16="http://schemas.microsoft.com/office/drawing/2014/main" id="{ECB9F62F-30B6-4CAC-84D3-2AA3172BF3C5}"/>
              </a:ext>
            </a:extLst>
          </p:cNvPr>
          <p:cNvSpPr/>
          <p:nvPr/>
        </p:nvSpPr>
        <p:spPr>
          <a:xfrm>
            <a:off x="9179627" y="5053257"/>
            <a:ext cx="233742" cy="462234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A10A30-32AC-45A2-8045-0E9CA0B93BAA}"/>
              </a:ext>
            </a:extLst>
          </p:cNvPr>
          <p:cNvSpPr txBox="1"/>
          <p:nvPr/>
        </p:nvSpPr>
        <p:spPr>
          <a:xfrm>
            <a:off x="8364124" y="9807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CPU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85F4-10FB-4DF7-81C5-040ADC42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412777"/>
            <a:ext cx="6096677" cy="4713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The Hypervisor abstracts all the I/O interfaces</a:t>
            </a:r>
          </a:p>
          <a:p>
            <a:r>
              <a:rPr lang="en-US" sz="2400" dirty="0"/>
              <a:t>Limitations of the base infrastructure:</a:t>
            </a:r>
          </a:p>
          <a:p>
            <a:pPr lvl="1">
              <a:tabLst>
                <a:tab pos="3773488" algn="l"/>
              </a:tabLst>
            </a:pPr>
            <a:r>
              <a:rPr lang="en-US" sz="2000" dirty="0"/>
              <a:t>Closed source (proprietary IPs)</a:t>
            </a:r>
          </a:p>
          <a:p>
            <a:pPr lvl="1"/>
            <a:r>
              <a:rPr lang="en-US" sz="2000" dirty="0"/>
              <a:t>Not easily portable for other boards support (Heterogeneity)</a:t>
            </a: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Redesigned using publicly available Xilinx IPs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Supports higher level of the network stack.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IP layer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Transport Layer (e.g. TCP)</a:t>
            </a:r>
            <a:endParaRPr lang="en-US" dirty="0"/>
          </a:p>
          <a:p>
            <a:pPr lvl="1"/>
            <a:endParaRPr lang="en-US" sz="20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FB-8E98-4F46-B141-FCBBFD448A1F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28625" y="542425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</a:t>
            </a:r>
          </a:p>
        </p:txBody>
      </p:sp>
      <p:sp>
        <p:nvSpPr>
          <p:cNvPr id="9" name="Rectangle: Rounded Corners 3">
            <a:extLst>
              <a:ext uri="{FF2B5EF4-FFF2-40B4-BE49-F238E27FC236}">
                <a16:creationId xmlns:a16="http://schemas.microsoft.com/office/drawing/2014/main" id="{8CF4C61E-AD4A-4045-830E-3ECB84E6CBE7}"/>
              </a:ext>
            </a:extLst>
          </p:cNvPr>
          <p:cNvSpPr/>
          <p:nvPr/>
        </p:nvSpPr>
        <p:spPr>
          <a:xfrm>
            <a:off x="6528050" y="1985284"/>
            <a:ext cx="5364722" cy="3912451"/>
          </a:xfrm>
          <a:prstGeom prst="roundRect">
            <a:avLst/>
          </a:prstGeom>
          <a:solidFill>
            <a:srgbClr val="F8CBAD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A9E0D-5A11-4B12-82D3-1603CCD5EBF2}"/>
              </a:ext>
            </a:extLst>
          </p:cNvPr>
          <p:cNvSpPr txBox="1"/>
          <p:nvPr/>
        </p:nvSpPr>
        <p:spPr>
          <a:xfrm>
            <a:off x="10199885" y="507754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FPGA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59334902-9824-4C3A-BB55-4DE4ECFB70BB}"/>
              </a:ext>
            </a:extLst>
          </p:cNvPr>
          <p:cNvSpPr/>
          <p:nvPr/>
        </p:nvSpPr>
        <p:spPr>
          <a:xfrm>
            <a:off x="8015556" y="1993384"/>
            <a:ext cx="2554629" cy="419675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B3BB0A-B39C-404E-BC31-89C9D99B206D}"/>
              </a:ext>
            </a:extLst>
          </p:cNvPr>
          <p:cNvSpPr/>
          <p:nvPr/>
        </p:nvSpPr>
        <p:spPr>
          <a:xfrm>
            <a:off x="7210628" y="1031601"/>
            <a:ext cx="4154763" cy="99412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E47D1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id="{B091E85B-9085-4C6F-A4E2-A516A5E53FDC}"/>
              </a:ext>
            </a:extLst>
          </p:cNvPr>
          <p:cNvSpPr/>
          <p:nvPr/>
        </p:nvSpPr>
        <p:spPr>
          <a:xfrm>
            <a:off x="8015557" y="1626453"/>
            <a:ext cx="2554629" cy="379060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9AD10686-DA41-443A-8C69-B504008DF847}"/>
              </a:ext>
            </a:extLst>
          </p:cNvPr>
          <p:cNvSpPr/>
          <p:nvPr/>
        </p:nvSpPr>
        <p:spPr>
          <a:xfrm>
            <a:off x="7983359" y="5527864"/>
            <a:ext cx="2554629" cy="419675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717AA980-CB07-44FA-BE5C-BC3C7F95420A}"/>
              </a:ext>
            </a:extLst>
          </p:cNvPr>
          <p:cNvSpPr/>
          <p:nvPr/>
        </p:nvSpPr>
        <p:spPr>
          <a:xfrm>
            <a:off x="6528048" y="2878586"/>
            <a:ext cx="379235" cy="2274418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DDR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EFBBB-68FD-4CEE-B366-2CD3C15DE90F}"/>
              </a:ext>
            </a:extLst>
          </p:cNvPr>
          <p:cNvSpPr/>
          <p:nvPr/>
        </p:nvSpPr>
        <p:spPr>
          <a:xfrm>
            <a:off x="7662511" y="2751460"/>
            <a:ext cx="3344239" cy="2274418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</a:p>
        </p:txBody>
      </p:sp>
      <p:sp>
        <p:nvSpPr>
          <p:cNvPr id="18" name="Up-Down Arrow 23">
            <a:extLst>
              <a:ext uri="{FF2B5EF4-FFF2-40B4-BE49-F238E27FC236}">
                <a16:creationId xmlns:a16="http://schemas.microsoft.com/office/drawing/2014/main" id="{B14FDB05-33C3-4449-A5D9-A1F579275DAE}"/>
              </a:ext>
            </a:extLst>
          </p:cNvPr>
          <p:cNvSpPr/>
          <p:nvPr/>
        </p:nvSpPr>
        <p:spPr>
          <a:xfrm>
            <a:off x="9259351" y="2378157"/>
            <a:ext cx="233742" cy="462234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Up-Down Arrow 23">
            <a:extLst>
              <a:ext uri="{FF2B5EF4-FFF2-40B4-BE49-F238E27FC236}">
                <a16:creationId xmlns:a16="http://schemas.microsoft.com/office/drawing/2014/main" id="{D3E9A796-BFBE-440A-B0B3-08FA785F78C0}"/>
              </a:ext>
            </a:extLst>
          </p:cNvPr>
          <p:cNvSpPr/>
          <p:nvPr/>
        </p:nvSpPr>
        <p:spPr>
          <a:xfrm rot="5400000">
            <a:off x="7163918" y="3481812"/>
            <a:ext cx="228460" cy="697213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Up-Down Arrow 23">
            <a:extLst>
              <a:ext uri="{FF2B5EF4-FFF2-40B4-BE49-F238E27FC236}">
                <a16:creationId xmlns:a16="http://schemas.microsoft.com/office/drawing/2014/main" id="{18E90F27-190A-436A-A8F5-3232775B6ED4}"/>
              </a:ext>
            </a:extLst>
          </p:cNvPr>
          <p:cNvSpPr/>
          <p:nvPr/>
        </p:nvSpPr>
        <p:spPr>
          <a:xfrm>
            <a:off x="9287767" y="5053257"/>
            <a:ext cx="233742" cy="462234"/>
          </a:xfrm>
          <a:prstGeom prst="upDownArrow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6DAED-8429-4A2A-AB22-4258090014F3}"/>
              </a:ext>
            </a:extLst>
          </p:cNvPr>
          <p:cNvSpPr txBox="1"/>
          <p:nvPr/>
        </p:nvSpPr>
        <p:spPr>
          <a:xfrm>
            <a:off x="8472264" y="9807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5C262-0B3C-45CF-B551-240D25E95E98}"/>
              </a:ext>
            </a:extLst>
          </p:cNvPr>
          <p:cNvSpPr/>
          <p:nvPr/>
        </p:nvSpPr>
        <p:spPr>
          <a:xfrm>
            <a:off x="7392144" y="2719332"/>
            <a:ext cx="3888432" cy="239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37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Hypervisor Application Region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A565-F6AD-41C9-9875-3737248A33B2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8" y="4375076"/>
            <a:ext cx="5686746" cy="198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396171"/>
            <a:ext cx="6529192" cy="28182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59496" y="4375076"/>
            <a:ext cx="9025004" cy="1013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7461" y="393305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[FPGA 2017]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1464" y="441036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Galapagos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1864" y="6093296"/>
            <a:ext cx="1200133" cy="26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498F2-43B2-495A-9739-C6F6A1A82A44}"/>
              </a:ext>
            </a:extLst>
          </p:cNvPr>
          <p:cNvSpPr/>
          <p:nvPr/>
        </p:nvSpPr>
        <p:spPr>
          <a:xfrm>
            <a:off x="3023192" y="1268759"/>
            <a:ext cx="6385175" cy="2814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2E79D-5558-41B3-A11D-FEC86588FCDD}"/>
              </a:ext>
            </a:extLst>
          </p:cNvPr>
          <p:cNvSpPr/>
          <p:nvPr/>
        </p:nvSpPr>
        <p:spPr>
          <a:xfrm>
            <a:off x="3175592" y="4503260"/>
            <a:ext cx="6448800" cy="18508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B3C83-371B-45DF-A375-BDCE27F6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Hypervisor Application Region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355E-4327-4609-84E0-321C379E8BAE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8" y="4375076"/>
            <a:ext cx="5686746" cy="198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396171"/>
            <a:ext cx="6529192" cy="28182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59496" y="4375076"/>
            <a:ext cx="9025004" cy="1013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47461" y="393305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[FPGA 2017]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1464" y="441036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Galapagos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1864" y="6093296"/>
            <a:ext cx="1200133" cy="26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A4238-29F0-418C-BF1C-93D26D97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Application Region </a:t>
            </a:r>
            <a:r>
              <a:rPr lang="mr-IN" dirty="0"/>
              <a:t>–</a:t>
            </a:r>
            <a:r>
              <a:rPr lang="en-US" dirty="0"/>
              <a:t> Router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1569-CFB3-4D9D-8290-8ABAD0A8174C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8" y="4375076"/>
            <a:ext cx="5686746" cy="198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396171"/>
            <a:ext cx="6529192" cy="28182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59496" y="4375076"/>
            <a:ext cx="9025004" cy="1013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7848" y="1396171"/>
            <a:ext cx="1152128" cy="281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2144" y="2780928"/>
            <a:ext cx="1126240" cy="1433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68008" y="4437113"/>
            <a:ext cx="1008112" cy="1800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1864" y="6093296"/>
            <a:ext cx="1200133" cy="26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372F2-5AAA-4B0B-96DF-04B338F033E8}"/>
              </a:ext>
            </a:extLst>
          </p:cNvPr>
          <p:cNvSpPr txBox="1"/>
          <p:nvPr/>
        </p:nvSpPr>
        <p:spPr>
          <a:xfrm>
            <a:off x="1247461" y="393305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[FPGA 2017]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EF3C4-FBED-4F0D-8418-532E47C7BEBD}"/>
              </a:ext>
            </a:extLst>
          </p:cNvPr>
          <p:cNvSpPr txBox="1"/>
          <p:nvPr/>
        </p:nvSpPr>
        <p:spPr>
          <a:xfrm>
            <a:off x="1271464" y="441036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Galapagos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4D181C-790F-4272-A36C-41DEE78A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Application Region </a:t>
            </a:r>
            <a:r>
              <a:rPr lang="mr-IN" dirty="0"/>
              <a:t>–</a:t>
            </a:r>
            <a:r>
              <a:rPr lang="en-US" dirty="0"/>
              <a:t> Network Bridge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3D66-68ED-4DB9-9A26-0CF96D549512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8" y="4375076"/>
            <a:ext cx="5686746" cy="198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396171"/>
            <a:ext cx="6529192" cy="28182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59496" y="4375076"/>
            <a:ext cx="9025004" cy="1013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9696" y="1383910"/>
            <a:ext cx="1200133" cy="131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1997" y="2852936"/>
            <a:ext cx="1034001" cy="1264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59696" y="4437113"/>
            <a:ext cx="1440160" cy="1919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71864" y="6093296"/>
            <a:ext cx="1200133" cy="26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BEE81-EA37-4984-A3E0-1769C0391005}"/>
              </a:ext>
            </a:extLst>
          </p:cNvPr>
          <p:cNvSpPr txBox="1"/>
          <p:nvPr/>
        </p:nvSpPr>
        <p:spPr>
          <a:xfrm>
            <a:off x="1247461" y="393305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[FPGA 2017]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09977-B096-4DEB-A323-771577663071}"/>
              </a:ext>
            </a:extLst>
          </p:cNvPr>
          <p:cNvSpPr txBox="1"/>
          <p:nvPr/>
        </p:nvSpPr>
        <p:spPr>
          <a:xfrm>
            <a:off x="1271464" y="441036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Galapagos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31510-5B83-4643-8411-DD40EBFF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1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Application Region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 Bridge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0B53-A9CC-4D82-A5C5-D331F22D4B93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8" y="4375076"/>
            <a:ext cx="5686746" cy="198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396171"/>
            <a:ext cx="6529192" cy="28182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559496" y="4375076"/>
            <a:ext cx="9025004" cy="1013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99856" y="4437113"/>
            <a:ext cx="1224136" cy="1919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1865" y="6093296"/>
            <a:ext cx="108012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1D440-8DFC-41AB-BCDE-57CE232039B0}"/>
              </a:ext>
            </a:extLst>
          </p:cNvPr>
          <p:cNvSpPr txBox="1"/>
          <p:nvPr/>
        </p:nvSpPr>
        <p:spPr>
          <a:xfrm>
            <a:off x="1247461" y="393305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[FPGA 2017]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E41DA-3556-41C9-9D62-74D9A056684C}"/>
              </a:ext>
            </a:extLst>
          </p:cNvPr>
          <p:cNvSpPr txBox="1"/>
          <p:nvPr/>
        </p:nvSpPr>
        <p:spPr>
          <a:xfrm>
            <a:off x="1271464" y="4410366"/>
            <a:ext cx="204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Galapagos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004ED-38A7-4AA1-89C7-EAA4B407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Base infrastructure</a:t>
            </a:r>
          </a:p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Galapagos</a:t>
            </a:r>
            <a:endParaRPr lang="en-US" sz="2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/>
              <a:t>HUMboldt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Conclusion 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F2C4-F01F-4882-B4F6-F0DD6BEC8EA4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D95E-801D-43AA-A988-6476AFB7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3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HUMboldt (Heterogeneous Uniform Messaging) Communication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message passing communication layer</a:t>
            </a:r>
          </a:p>
          <a:p>
            <a:r>
              <a:rPr lang="en-US" sz="2400" dirty="0"/>
              <a:t>A minimal subset of MPI</a:t>
            </a:r>
          </a:p>
          <a:p>
            <a:pPr lvl="1"/>
            <a:r>
              <a:rPr lang="en-US" sz="2000" dirty="0"/>
              <a:t>Only blocking send and receives</a:t>
            </a:r>
          </a:p>
          <a:p>
            <a:r>
              <a:rPr lang="en-US" sz="2400" dirty="0"/>
              <a:t>Software and Hardware library</a:t>
            </a:r>
          </a:p>
          <a:p>
            <a:pPr lvl="1"/>
            <a:r>
              <a:rPr lang="en-US" sz="2000" dirty="0"/>
              <a:t>Exact same source code for both hardware and software</a:t>
            </a:r>
          </a:p>
          <a:p>
            <a:pPr lvl="1"/>
            <a:r>
              <a:rPr lang="en-US" sz="2000" dirty="0"/>
              <a:t>Functional portability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9188-C708-4B50-9F9F-C03070DED26B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BCD74-867E-4B26-A4A3-67B9EABD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 in Clouds and Data Centers?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412777"/>
            <a:ext cx="4944549" cy="4713387"/>
          </a:xfrm>
        </p:spPr>
        <p:txBody>
          <a:bodyPr>
            <a:normAutofit/>
          </a:bodyPr>
          <a:lstStyle/>
          <a:p>
            <a:r>
              <a:rPr lang="en-US" sz="2400" dirty="0"/>
              <a:t>Microsoft</a:t>
            </a:r>
          </a:p>
          <a:p>
            <a:pPr lvl="1"/>
            <a:r>
              <a:rPr lang="en-US" sz="2000" dirty="0"/>
              <a:t>Catapult v1(2014)</a:t>
            </a:r>
          </a:p>
          <a:p>
            <a:pPr lvl="2"/>
            <a:r>
              <a:rPr lang="en-US" sz="1800" dirty="0"/>
              <a:t>10% more power, 95% throughput </a:t>
            </a:r>
          </a:p>
          <a:p>
            <a:pPr lvl="1"/>
            <a:r>
              <a:rPr lang="en-US" sz="2000" dirty="0"/>
              <a:t>Catapult v2 (2017)</a:t>
            </a:r>
          </a:p>
          <a:p>
            <a:pPr lvl="2"/>
            <a:r>
              <a:rPr lang="en-US" sz="1800" dirty="0"/>
              <a:t>Brainwave (2017)</a:t>
            </a:r>
          </a:p>
          <a:p>
            <a:pPr lvl="1"/>
            <a:endParaRPr lang="en-US" sz="2000" dirty="0"/>
          </a:p>
          <a:p>
            <a:r>
              <a:rPr lang="en-US" sz="2400" dirty="0"/>
              <a:t>Amazon </a:t>
            </a:r>
          </a:p>
          <a:p>
            <a:pPr lvl="1"/>
            <a:r>
              <a:rPr lang="en-US" sz="2000" dirty="0"/>
              <a:t>AWS F1(2017)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68F-9EE2-4520-828D-D70BF9CD5284}" type="datetime4">
              <a:rPr lang="en-CA" smtClean="0"/>
              <a:t>February 25,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3" y="1237664"/>
            <a:ext cx="3719053" cy="2479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94" y="4221088"/>
            <a:ext cx="2356991" cy="8862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1643-7BAB-426A-965E-0112FD9E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7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HUMboldt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the functions are implemented as High-Level Synthesis (HLS) functions</a:t>
            </a:r>
          </a:p>
          <a:p>
            <a:pPr lvl="1"/>
            <a:r>
              <a:rPr lang="en-US" sz="2000" dirty="0"/>
              <a:t>Library for user to integrate in HLS code</a:t>
            </a:r>
          </a:p>
          <a:p>
            <a:pPr lvl="1"/>
            <a:r>
              <a:rPr lang="en-US" sz="2000" dirty="0"/>
              <a:t>Functional portability</a:t>
            </a:r>
          </a:p>
          <a:p>
            <a:pPr lvl="1"/>
            <a:r>
              <a:rPr lang="en-US" sz="2000" dirty="0"/>
              <a:t>Easy to use</a:t>
            </a:r>
          </a:p>
          <a:p>
            <a:pPr lvl="1"/>
            <a:endParaRPr lang="en-US" sz="2000" dirty="0"/>
          </a:p>
          <a:p>
            <a:r>
              <a:rPr lang="en-US" sz="2400" dirty="0"/>
              <a:t>The underlying protocol is handled by Galapagos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D0B1-D2AC-4DD1-B4CD-AF61C7A98102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65" y="3861048"/>
            <a:ext cx="6683448" cy="235284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495600" y="3789040"/>
            <a:ext cx="7056784" cy="14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03912" y="475198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8248" y="519478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8248" y="440278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5880" y="5949280"/>
            <a:ext cx="1296144" cy="176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433DC0-F429-4A2F-AE2A-3B1C3B3A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HUMboldt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Uses standard socket programming libraries</a:t>
            </a:r>
          </a:p>
          <a:p>
            <a:pPr lvl="1"/>
            <a:r>
              <a:rPr lang="en-US" sz="2000" dirty="0"/>
              <a:t>TCP and Ethernet</a:t>
            </a:r>
          </a:p>
          <a:p>
            <a:r>
              <a:rPr lang="en-US" sz="2400" dirty="0"/>
              <a:t>Software kernels communicating through a mature software MPI library (MPICH)</a:t>
            </a:r>
          </a:p>
          <a:p>
            <a:r>
              <a:rPr lang="en-US" sz="2400" dirty="0"/>
              <a:t>It parses the cluster description files at runtime to choose the right protocol</a:t>
            </a:r>
          </a:p>
          <a:p>
            <a:pPr lvl="1"/>
            <a:r>
              <a:rPr lang="en-US" sz="2000" dirty="0"/>
              <a:t>Hardware node: HUMboldt</a:t>
            </a:r>
          </a:p>
          <a:p>
            <a:pPr lvl="1"/>
            <a:r>
              <a:rPr lang="en-US" sz="2000" dirty="0"/>
              <a:t>Software nodes: MPICH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44D9-F7DD-45ED-A2E8-7A9284F68EBC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3B536-2974-475F-B87F-78FA108C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3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Tool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605-EADC-4552-9D6E-5869CE9CFFE8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9403" y="1412777"/>
            <a:ext cx="4656517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HUMboldt has two branches for creating the entire cluster</a:t>
            </a:r>
          </a:p>
          <a:p>
            <a:pPr lvl="1"/>
            <a:r>
              <a:rPr lang="en-US" sz="1600" dirty="0"/>
              <a:t>Software kernels</a:t>
            </a:r>
          </a:p>
          <a:p>
            <a:pPr lvl="1"/>
            <a:r>
              <a:rPr lang="en-US" sz="1600" dirty="0"/>
              <a:t>Hardware kernels</a:t>
            </a:r>
          </a:p>
          <a:p>
            <a:pPr marL="400050"/>
            <a:r>
              <a:rPr lang="en-US" sz="2000" dirty="0"/>
              <a:t>Same code can be used for both software and hardware kernels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384909"/>
            <a:ext cx="5928659" cy="47412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B669F-BC12-4C23-BA38-D961D35B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2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Tool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33B8-B3B4-4FDF-8488-46D9A03C84DC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9403" y="1412777"/>
            <a:ext cx="4656517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HUMboldt has two branches for creating the entire cluster</a:t>
            </a:r>
          </a:p>
          <a:p>
            <a:pPr lvl="1"/>
            <a:r>
              <a:rPr lang="en-US" sz="1600" dirty="0"/>
              <a:t>Software kernels</a:t>
            </a:r>
          </a:p>
          <a:p>
            <a:pPr lvl="1"/>
            <a:r>
              <a:rPr lang="en-US" sz="1600" dirty="0"/>
              <a:t>Hardware kernels</a:t>
            </a:r>
          </a:p>
          <a:p>
            <a:pPr marL="400050"/>
            <a:r>
              <a:rPr lang="en-US" sz="2000" dirty="0"/>
              <a:t>Same code can be used for both software and hardware kernels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384909"/>
            <a:ext cx="5928659" cy="474125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0F3B64-3CE7-4574-92DC-59917DC513EF}"/>
              </a:ext>
            </a:extLst>
          </p:cNvPr>
          <p:cNvSpPr/>
          <p:nvPr/>
        </p:nvSpPr>
        <p:spPr>
          <a:xfrm>
            <a:off x="6456040" y="2132856"/>
            <a:ext cx="24482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1E82E-30BE-4455-A833-9E55E0C20AD2}"/>
              </a:ext>
            </a:extLst>
          </p:cNvPr>
          <p:cNvSpPr/>
          <p:nvPr/>
        </p:nvSpPr>
        <p:spPr>
          <a:xfrm>
            <a:off x="5231904" y="2880803"/>
            <a:ext cx="2448272" cy="1268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383EE-CEA2-4D97-86BE-959E3F7E647D}"/>
              </a:ext>
            </a:extLst>
          </p:cNvPr>
          <p:cNvSpPr/>
          <p:nvPr/>
        </p:nvSpPr>
        <p:spPr>
          <a:xfrm>
            <a:off x="8688289" y="4032930"/>
            <a:ext cx="1728192" cy="908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AD351-2F81-4E07-AEC2-7595DA4F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0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Tool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24E8-D0AE-4388-AE2D-5B68A9EA74E9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9403" y="1412777"/>
            <a:ext cx="4656517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HUMboldt has two branches for creating the entire cluster</a:t>
            </a:r>
          </a:p>
          <a:p>
            <a:pPr lvl="1"/>
            <a:r>
              <a:rPr lang="en-US" sz="1600" dirty="0"/>
              <a:t>Software kernels</a:t>
            </a:r>
          </a:p>
          <a:p>
            <a:pPr lvl="1"/>
            <a:r>
              <a:rPr lang="en-US" sz="1600" dirty="0"/>
              <a:t>Hardware kernels</a:t>
            </a:r>
          </a:p>
          <a:p>
            <a:pPr marL="400050"/>
            <a:r>
              <a:rPr lang="en-US" sz="2000" dirty="0"/>
              <a:t>Same code can be used for both software and hardware kernels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384909"/>
            <a:ext cx="5928659" cy="474125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3E9C9F-47BB-4AB4-80B7-CAAB569A8656}"/>
              </a:ext>
            </a:extLst>
          </p:cNvPr>
          <p:cNvSpPr/>
          <p:nvPr/>
        </p:nvSpPr>
        <p:spPr>
          <a:xfrm>
            <a:off x="6456040" y="1628800"/>
            <a:ext cx="244827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9CF03-A56C-4DDA-90C1-252F4931AE50}"/>
              </a:ext>
            </a:extLst>
          </p:cNvPr>
          <p:cNvSpPr/>
          <p:nvPr/>
        </p:nvSpPr>
        <p:spPr>
          <a:xfrm>
            <a:off x="5231904" y="2880803"/>
            <a:ext cx="2448272" cy="1268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11B068-138B-4291-9DF6-B9F3D588F22A}"/>
              </a:ext>
            </a:extLst>
          </p:cNvPr>
          <p:cNvSpPr/>
          <p:nvPr/>
        </p:nvSpPr>
        <p:spPr>
          <a:xfrm>
            <a:off x="8832304" y="2276872"/>
            <a:ext cx="158417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D3A5B-CAA5-4390-8785-BDD99AB0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2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Tool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Ease of use</a:t>
            </a:r>
          </a:p>
          <a:p>
            <a:pPr lvl="1"/>
            <a:r>
              <a:rPr lang="en-US" sz="2000" dirty="0"/>
              <a:t>Changing the underlying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021F-C879-4CE8-8D31-FC1955A45D91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D2936-F5FD-4C99-BE46-185C373B6B24}"/>
              </a:ext>
            </a:extLst>
          </p:cNvPr>
          <p:cNvSpPr/>
          <p:nvPr/>
        </p:nvSpPr>
        <p:spPr>
          <a:xfrm>
            <a:off x="5879976" y="1093372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&lt;cluster&gt;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&lt;node&gt;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&lt;type&gt;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&lt;/type&gt;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&lt;kernel&gt;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&lt;/kernel&gt;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mac_addr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ac:c4:7a:88:c0:47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mac_addr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ip_addr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10.1.2.152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ip_addr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&lt;/node&gt;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&lt;node&gt;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appBridge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&lt;name&gt;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Humboldt_bridge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&lt;/name&gt;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   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appBridge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&lt;board&gt;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adm-8k5-debug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&lt;/board&gt;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&lt;type&gt;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hw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&lt;/type&gt;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&lt;comm&gt;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eth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&lt;/comm&gt;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&lt;kernel&gt;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1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&lt;/kernel&gt;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.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.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.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&lt;kernel&gt;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16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&lt;/kernel&gt;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</a:rPr>
              <a:t>&lt;mac_addr&gt;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fa:16:3e:55:ca:02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&lt;/mac_addr&gt;</a:t>
            </a:r>
            <a:endParaRPr lang="it-IT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ip_addr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10.1.2.101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ip_addr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&lt;/node&gt;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&lt;/cluster&gt;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D95649-36E4-447C-814E-6D95BD77092C}"/>
              </a:ext>
            </a:extLst>
          </p:cNvPr>
          <p:cNvSpPr/>
          <p:nvPr/>
        </p:nvSpPr>
        <p:spPr>
          <a:xfrm>
            <a:off x="6168008" y="3933056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3E6E90F-7659-4EBE-9E40-E7AF7E27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Tool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Ease of use</a:t>
            </a:r>
          </a:p>
          <a:p>
            <a:pPr lvl="1"/>
            <a:r>
              <a:rPr lang="en-US" sz="2000" dirty="0"/>
              <a:t>Changing the underlying protocol</a:t>
            </a:r>
          </a:p>
          <a:p>
            <a:pPr lvl="1"/>
            <a:r>
              <a:rPr lang="en-US" sz="2000" dirty="0"/>
              <a:t>Changing from software to hardware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0FDE-B665-41A1-BAEB-46BFDFC539AF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D2936-F5FD-4C99-BE46-185C373B6B24}"/>
              </a:ext>
            </a:extLst>
          </p:cNvPr>
          <p:cNvSpPr/>
          <p:nvPr/>
        </p:nvSpPr>
        <p:spPr>
          <a:xfrm>
            <a:off x="5879976" y="1093372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&lt;cluster&gt;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&lt;node&gt;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&lt;type&gt;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&lt;/type&gt;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&lt;kernel&gt;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&lt;/kernel&gt;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mac_addr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ac:c4:7a:88:c0:47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mac_addr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ip_addr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10.1.2.152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ip_addr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&lt;/node&gt;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&lt;node&gt;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appBridge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&lt;name&gt;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Humboldt_bridge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&lt;/name&gt;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   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appBridge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&lt;board&gt;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adm-8k5-debug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&lt;/board&gt;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&lt;type&gt;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hw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&lt;/type&gt;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&lt;comm&gt;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eth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&lt;/comm&gt;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&lt;kernel&gt;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1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&lt;/kernel&gt;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.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.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.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&lt;kernel&gt;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16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&lt;/kernel&gt;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</a:rPr>
              <a:t>&lt;mac_addr&gt;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fa:16:3e:55:ca:02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&lt;/mac_addr&gt;</a:t>
            </a:r>
            <a:endParaRPr lang="it-IT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ip_addr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10.1.2.101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ip_addr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&lt;/node&gt;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&lt;/cluster&gt;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D95649-36E4-447C-814E-6D95BD77092C}"/>
              </a:ext>
            </a:extLst>
          </p:cNvPr>
          <p:cNvSpPr/>
          <p:nvPr/>
        </p:nvSpPr>
        <p:spPr>
          <a:xfrm>
            <a:off x="6312024" y="2852936"/>
            <a:ext cx="338437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81DD4B-79F9-4E62-BBA9-DEAF454C1206}"/>
              </a:ext>
            </a:extLst>
          </p:cNvPr>
          <p:cNvSpPr/>
          <p:nvPr/>
        </p:nvSpPr>
        <p:spPr>
          <a:xfrm>
            <a:off x="6312024" y="15567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901A5-C41A-4D5F-A2A9-BAC8675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Goals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Contributions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Previous Works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Galapagos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HUMboldt</a:t>
            </a:r>
          </a:p>
          <a:p>
            <a:r>
              <a:rPr lang="en-US" sz="3200" b="1" dirty="0"/>
              <a:t>Results</a:t>
            </a:r>
            <a:endParaRPr lang="en-US" sz="2200" b="1" dirty="0"/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Conclusion 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07F1-2847-4BE5-9EFC-6BAED8EC445C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B950-4DD8-45ED-B388-DDB81882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0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Testbed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testbed that is used is a cluster of:</a:t>
            </a:r>
          </a:p>
          <a:p>
            <a:pPr lvl="1"/>
            <a:r>
              <a:rPr lang="en-US" sz="2000" dirty="0"/>
              <a:t>Intel Xeon E5-2650 (2.20 GHz)</a:t>
            </a:r>
          </a:p>
          <a:p>
            <a:pPr lvl="1"/>
            <a:r>
              <a:rPr lang="en-US" sz="2000" dirty="0"/>
              <a:t>12 physical core, 24 threads</a:t>
            </a:r>
          </a:p>
          <a:p>
            <a:r>
              <a:rPr lang="en-US" sz="2400" dirty="0"/>
              <a:t>Alpha Data ADM-PCIE-8k5 </a:t>
            </a:r>
          </a:p>
          <a:p>
            <a:pPr lvl="1"/>
            <a:r>
              <a:rPr lang="en-US" sz="2000" dirty="0"/>
              <a:t>Xilinx KU115 UltraScale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FB89-8B74-4F36-92DF-C6F0E98B3A88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020D7-64EB-486E-B57D-BD4F9639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Galapagos/</a:t>
            </a:r>
            <a:r>
              <a:rPr lang="en-US" dirty="0" err="1"/>
              <a:t>HUMboldt</a:t>
            </a:r>
            <a:r>
              <a:rPr lang="en-US" dirty="0"/>
              <a:t> Resource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EB27-1084-4DEE-8D5A-27BCAF69C504}" type="datetime4">
              <a:rPr lang="en-CA" smtClean="0"/>
              <a:t>February 25, 2019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994EE9-7DE2-41F4-ADD7-3E300777E6FD}"/>
              </a:ext>
            </a:extLst>
          </p:cNvPr>
          <p:cNvGraphicFramePr>
            <a:graphicFrameLocks noGrp="1"/>
          </p:cNvGraphicFramePr>
          <p:nvPr/>
        </p:nvGraphicFramePr>
        <p:xfrm>
          <a:off x="1103445" y="1412776"/>
          <a:ext cx="10561172" cy="44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402144219"/>
                    </a:ext>
                  </a:extLst>
                </a:gridCol>
                <a:gridCol w="2400266">
                  <a:extLst>
                    <a:ext uri="{9D8B030D-6E8A-4147-A177-3AD203B41FA5}">
                      <a16:colId xmlns:a16="http://schemas.microsoft.com/office/drawing/2014/main" val="802033631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4098803603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753385744"/>
                    </a:ext>
                  </a:extLst>
                </a:gridCol>
              </a:tblGrid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Abstraction Layer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Flip-Flops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149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I) 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04948"/>
                  </a:ext>
                </a:extLst>
              </a:tr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II) Network Bridge 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92833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III) Network Bridge Ethernet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0565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IV) </a:t>
                      </a:r>
                      <a:r>
                        <a:rPr lang="en-US" dirty="0" err="1"/>
                        <a:t>HUMboldt</a:t>
                      </a:r>
                      <a:r>
                        <a:rPr lang="en-US" dirty="0"/>
                        <a:t> Bridge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4744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V)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577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TCP</a:t>
                      </a:r>
                      <a:br>
                        <a:rPr lang="en-US" dirty="0"/>
                      </a:br>
                      <a:r>
                        <a:rPr lang="en-US" dirty="0"/>
                        <a:t>(1 + 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6322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Ethernet</a:t>
                      </a:r>
                      <a:br>
                        <a:rPr lang="en-US" dirty="0"/>
                      </a:br>
                      <a:r>
                        <a:rPr lang="en-US" dirty="0"/>
                        <a:t>(1 + III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2300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C5DB-06E4-4914-9705-D7E023B3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Heterogeneous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379909"/>
            <a:ext cx="10561173" cy="4713387"/>
          </a:xfrm>
        </p:spPr>
        <p:txBody>
          <a:bodyPr>
            <a:normAutofit/>
          </a:bodyPr>
          <a:lstStyle/>
          <a:p>
            <a:r>
              <a:rPr lang="en-US" sz="2400" dirty="0"/>
              <a:t>Architecture models for FPGA and CPU clusters: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D674-7C0F-415B-9231-0163635F8172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7489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5480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475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1843524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2791638" y="2142305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638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78629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0624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5106673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88287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516278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8273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851436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779427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1422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168008" y="1988840"/>
            <a:ext cx="0" cy="2169532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78643" y="3789040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 Model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97" y="3789040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Slave Model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41EC5-8204-4297-BF57-98C004228E6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87592" y="2342326"/>
            <a:ext cx="4843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C434B-4D12-4F53-A05D-38BF3C52C65F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4367808" y="2342326"/>
            <a:ext cx="3828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E331E92E-3B8B-4F44-94FE-B206D42457F5}"/>
              </a:ext>
            </a:extLst>
          </p:cNvPr>
          <p:cNvSpPr/>
          <p:nvPr/>
        </p:nvSpPr>
        <p:spPr>
          <a:xfrm>
            <a:off x="7904206" y="2132856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ACBD49-F79E-44FB-A152-C8273C9A6387}"/>
              </a:ext>
            </a:extLst>
          </p:cNvPr>
          <p:cNvCxnSpPr>
            <a:stCxn id="35" idx="3"/>
          </p:cNvCxnSpPr>
          <p:nvPr/>
        </p:nvCxnSpPr>
        <p:spPr>
          <a:xfrm flipV="1">
            <a:off x="7588390" y="2342326"/>
            <a:ext cx="4902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EC5E0-5C69-4D9C-9543-CA92209BD827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9480376" y="2342326"/>
            <a:ext cx="371060" cy="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62EDB3-A52C-48BC-8F17-DEBDCC5E121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0397" y="3606818"/>
            <a:ext cx="52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BF5FCA-8ACA-4CCE-82F6-48992BA3A253}"/>
              </a:ext>
            </a:extLst>
          </p:cNvPr>
          <p:cNvCxnSpPr>
            <a:stCxn id="41" idx="1"/>
          </p:cNvCxnSpPr>
          <p:nvPr/>
        </p:nvCxnSpPr>
        <p:spPr>
          <a:xfrm flipH="1">
            <a:off x="8976320" y="3606818"/>
            <a:ext cx="80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3DF42-02F9-4269-A867-D4C68A3A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7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Galapagos/</a:t>
            </a:r>
            <a:r>
              <a:rPr lang="en-US" dirty="0" err="1"/>
              <a:t>HUMboldt</a:t>
            </a:r>
            <a:r>
              <a:rPr lang="en-US" dirty="0"/>
              <a:t> Resource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FAD6-C58B-48A2-B46C-CA24283121D4}" type="datetime4">
              <a:rPr lang="en-CA" smtClean="0"/>
              <a:t>February 25, 2019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994EE9-7DE2-41F4-ADD7-3E300777E6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3445" y="1412776"/>
          <a:ext cx="10561172" cy="44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402144219"/>
                    </a:ext>
                  </a:extLst>
                </a:gridCol>
                <a:gridCol w="2400266">
                  <a:extLst>
                    <a:ext uri="{9D8B030D-6E8A-4147-A177-3AD203B41FA5}">
                      <a16:colId xmlns:a16="http://schemas.microsoft.com/office/drawing/2014/main" val="802033631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4098803603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753385744"/>
                    </a:ext>
                  </a:extLst>
                </a:gridCol>
              </a:tblGrid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Abstraction Layer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Flip-Flops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149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I) 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04948"/>
                  </a:ext>
                </a:extLst>
              </a:tr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II) Network Bridge 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92833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III) Network Bridge Ethernet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0565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IV) </a:t>
                      </a:r>
                      <a:r>
                        <a:rPr lang="en-US" dirty="0" err="1"/>
                        <a:t>HUMboldt</a:t>
                      </a:r>
                      <a:r>
                        <a:rPr lang="en-US" dirty="0"/>
                        <a:t> Bridge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4744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V)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577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TCP</a:t>
                      </a:r>
                      <a:br>
                        <a:rPr lang="en-US" dirty="0"/>
                      </a:br>
                      <a:r>
                        <a:rPr lang="en-US" dirty="0"/>
                        <a:t>(1 + 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6322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Ethernet</a:t>
                      </a:r>
                      <a:br>
                        <a:rPr lang="en-US" dirty="0"/>
                      </a:br>
                      <a:r>
                        <a:rPr lang="en-US" dirty="0"/>
                        <a:t>(1 + III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230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33D2FC-1A74-41A7-B6B4-7B550649CF1D}"/>
              </a:ext>
            </a:extLst>
          </p:cNvPr>
          <p:cNvSpPr/>
          <p:nvPr/>
        </p:nvSpPr>
        <p:spPr>
          <a:xfrm>
            <a:off x="1127448" y="2060848"/>
            <a:ext cx="10561171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A0E639-3541-4E5E-9A45-0249FD5D2C77}"/>
              </a:ext>
            </a:extLst>
          </p:cNvPr>
          <p:cNvSpPr/>
          <p:nvPr/>
        </p:nvSpPr>
        <p:spPr>
          <a:xfrm>
            <a:off x="1079445" y="3789040"/>
            <a:ext cx="10561171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A1F6A-120F-4ABE-83D0-B0350E93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2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Galapagos/</a:t>
            </a:r>
            <a:r>
              <a:rPr lang="en-US" dirty="0" err="1"/>
              <a:t>HUMboldt</a:t>
            </a:r>
            <a:r>
              <a:rPr lang="en-US" dirty="0"/>
              <a:t> Resource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7F7D-5CF4-42B6-A3E6-496D5B273957}" type="datetime4">
              <a:rPr lang="en-CA" smtClean="0"/>
              <a:t>February 25, 2019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994EE9-7DE2-41F4-ADD7-3E300777E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21733"/>
              </p:ext>
            </p:extLst>
          </p:nvPr>
        </p:nvGraphicFramePr>
        <p:xfrm>
          <a:off x="1103445" y="1412776"/>
          <a:ext cx="10561172" cy="44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402144219"/>
                    </a:ext>
                  </a:extLst>
                </a:gridCol>
                <a:gridCol w="2400266">
                  <a:extLst>
                    <a:ext uri="{9D8B030D-6E8A-4147-A177-3AD203B41FA5}">
                      <a16:colId xmlns:a16="http://schemas.microsoft.com/office/drawing/2014/main" val="802033631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4098803603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753385744"/>
                    </a:ext>
                  </a:extLst>
                </a:gridCol>
              </a:tblGrid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Abstraction Layer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Flip-Flops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149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I) 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04948"/>
                  </a:ext>
                </a:extLst>
              </a:tr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II) Network Bridge 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92833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III) Network Bridge Ethernet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0565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IV) </a:t>
                      </a:r>
                      <a:r>
                        <a:rPr lang="en-US" dirty="0" err="1"/>
                        <a:t>HUMboldt</a:t>
                      </a:r>
                      <a:r>
                        <a:rPr lang="en-US" dirty="0"/>
                        <a:t> Bridge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4744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V)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577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TCP</a:t>
                      </a:r>
                      <a:br>
                        <a:rPr lang="en-US" dirty="0"/>
                      </a:br>
                      <a:r>
                        <a:rPr lang="en-US" dirty="0"/>
                        <a:t>(1 + 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6322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Ethernet</a:t>
                      </a:r>
                      <a:br>
                        <a:rPr lang="en-US" dirty="0"/>
                      </a:br>
                      <a:r>
                        <a:rPr lang="en-US" dirty="0"/>
                        <a:t>(1 + III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230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10A38DB-52D8-47CC-8140-774D56CA9D77}"/>
              </a:ext>
            </a:extLst>
          </p:cNvPr>
          <p:cNvSpPr/>
          <p:nvPr/>
        </p:nvSpPr>
        <p:spPr>
          <a:xfrm>
            <a:off x="1103442" y="4581128"/>
            <a:ext cx="10561171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7431B-24B6-4058-B1D1-331A69D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5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Galapagos/</a:t>
            </a:r>
            <a:r>
              <a:rPr lang="en-US" dirty="0" err="1"/>
              <a:t>HUMboldt</a:t>
            </a:r>
            <a:r>
              <a:rPr lang="en-US" dirty="0"/>
              <a:t> Resource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4E3D-0A89-477F-904D-5EEDBA052D5E}" type="datetime4">
              <a:rPr lang="en-CA" smtClean="0"/>
              <a:t>February 25, 2019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994EE9-7DE2-41F4-ADD7-3E300777E6FD}"/>
              </a:ext>
            </a:extLst>
          </p:cNvPr>
          <p:cNvGraphicFramePr>
            <a:graphicFrameLocks noGrp="1"/>
          </p:cNvGraphicFramePr>
          <p:nvPr/>
        </p:nvGraphicFramePr>
        <p:xfrm>
          <a:off x="1103445" y="1412776"/>
          <a:ext cx="10561172" cy="44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402144219"/>
                    </a:ext>
                  </a:extLst>
                </a:gridCol>
                <a:gridCol w="2400266">
                  <a:extLst>
                    <a:ext uri="{9D8B030D-6E8A-4147-A177-3AD203B41FA5}">
                      <a16:colId xmlns:a16="http://schemas.microsoft.com/office/drawing/2014/main" val="802033631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4098803603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753385744"/>
                    </a:ext>
                  </a:extLst>
                </a:gridCol>
              </a:tblGrid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Abstraction Layer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Flip-Flops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149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I) 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04948"/>
                  </a:ext>
                </a:extLst>
              </a:tr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II) Network Bridge 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92833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III) Network Bridge Ethernet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0565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IV) </a:t>
                      </a:r>
                      <a:r>
                        <a:rPr lang="en-US" dirty="0" err="1"/>
                        <a:t>HUMboldt</a:t>
                      </a:r>
                      <a:r>
                        <a:rPr lang="en-US" dirty="0"/>
                        <a:t> Bridge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4744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V)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577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TCP</a:t>
                      </a:r>
                      <a:br>
                        <a:rPr lang="en-US" dirty="0"/>
                      </a:br>
                      <a:r>
                        <a:rPr lang="en-US" dirty="0"/>
                        <a:t>(1 + 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6322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Ethernet</a:t>
                      </a:r>
                      <a:br>
                        <a:rPr lang="en-US" dirty="0"/>
                      </a:br>
                      <a:r>
                        <a:rPr lang="en-US" dirty="0"/>
                        <a:t>(1 + III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230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33D2FC-1A74-41A7-B6B4-7B550649CF1D}"/>
              </a:ext>
            </a:extLst>
          </p:cNvPr>
          <p:cNvSpPr/>
          <p:nvPr/>
        </p:nvSpPr>
        <p:spPr>
          <a:xfrm>
            <a:off x="1127448" y="2060848"/>
            <a:ext cx="10561171" cy="417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A0E639-3541-4E5E-9A45-0249FD5D2C77}"/>
              </a:ext>
            </a:extLst>
          </p:cNvPr>
          <p:cNvSpPr/>
          <p:nvPr/>
        </p:nvSpPr>
        <p:spPr>
          <a:xfrm>
            <a:off x="1079445" y="3212976"/>
            <a:ext cx="10561171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81725-8F19-468E-9E8B-5F359318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1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Galapagos/</a:t>
            </a:r>
            <a:r>
              <a:rPr lang="en-US" dirty="0" err="1"/>
              <a:t>HUMboldt</a:t>
            </a:r>
            <a:r>
              <a:rPr lang="en-US" dirty="0"/>
              <a:t> Resource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A4B3-A96E-43D3-B5CE-BD2BEC4FC353}" type="datetime4">
              <a:rPr lang="en-CA" smtClean="0"/>
              <a:t>February 25, 2019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994EE9-7DE2-41F4-ADD7-3E300777E6FD}"/>
              </a:ext>
            </a:extLst>
          </p:cNvPr>
          <p:cNvGraphicFramePr>
            <a:graphicFrameLocks noGrp="1"/>
          </p:cNvGraphicFramePr>
          <p:nvPr/>
        </p:nvGraphicFramePr>
        <p:xfrm>
          <a:off x="1103445" y="1412776"/>
          <a:ext cx="10561172" cy="44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402144219"/>
                    </a:ext>
                  </a:extLst>
                </a:gridCol>
                <a:gridCol w="2400266">
                  <a:extLst>
                    <a:ext uri="{9D8B030D-6E8A-4147-A177-3AD203B41FA5}">
                      <a16:colId xmlns:a16="http://schemas.microsoft.com/office/drawing/2014/main" val="802033631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4098803603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753385744"/>
                    </a:ext>
                  </a:extLst>
                </a:gridCol>
              </a:tblGrid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Abstraction Layer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Flip-Flops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149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I) 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04948"/>
                  </a:ext>
                </a:extLst>
              </a:tr>
              <a:tr h="684640">
                <a:tc>
                  <a:txBody>
                    <a:bodyPr/>
                    <a:lstStyle/>
                    <a:p>
                      <a:r>
                        <a:rPr lang="en-US" dirty="0"/>
                        <a:t>II) Network Bridge 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92833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III) Network Bridge Ethernet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0565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IV) </a:t>
                      </a:r>
                      <a:r>
                        <a:rPr lang="en-US" dirty="0" err="1"/>
                        <a:t>HUMboldt</a:t>
                      </a:r>
                      <a:r>
                        <a:rPr lang="en-US" dirty="0"/>
                        <a:t> Bridge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4744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V)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5771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TCP</a:t>
                      </a:r>
                      <a:br>
                        <a:rPr lang="en-US" dirty="0"/>
                      </a:br>
                      <a:r>
                        <a:rPr lang="en-US" dirty="0"/>
                        <a:t>(1 + 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6322"/>
                  </a:ext>
                </a:extLst>
              </a:tr>
              <a:tr h="396656">
                <a:tc>
                  <a:txBody>
                    <a:bodyPr/>
                    <a:lstStyle/>
                    <a:p>
                      <a:r>
                        <a:rPr lang="en-US" dirty="0"/>
                        <a:t>Total Ethernet</a:t>
                      </a:r>
                      <a:br>
                        <a:rPr lang="en-US" dirty="0"/>
                      </a:br>
                      <a:r>
                        <a:rPr lang="en-US" dirty="0"/>
                        <a:t>(1 + III + IV +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230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10A38DB-52D8-47CC-8140-774D56CA9D77}"/>
              </a:ext>
            </a:extLst>
          </p:cNvPr>
          <p:cNvSpPr/>
          <p:nvPr/>
        </p:nvSpPr>
        <p:spPr>
          <a:xfrm>
            <a:off x="1103442" y="5229200"/>
            <a:ext cx="10561171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5ECDC-0E35-4D11-8214-8B3ABAEE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6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6672064" y="2539393"/>
            <a:ext cx="2481342" cy="82284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ounded Rectangle 23"/>
          <p:cNvSpPr/>
          <p:nvPr/>
        </p:nvSpPr>
        <p:spPr>
          <a:xfrm>
            <a:off x="2864708" y="1664897"/>
            <a:ext cx="6288698" cy="82799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Microbenchmarks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C716-F765-4892-B244-D71617CA7829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23657" y="1870135"/>
            <a:ext cx="1968220" cy="509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Hardware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1529" y="162880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FPGA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960096" y="1870135"/>
            <a:ext cx="2016224" cy="5090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Hardware Kernel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039881" y="2011117"/>
            <a:ext cx="1920215" cy="29407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864708" y="2539393"/>
            <a:ext cx="2439204" cy="82284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3023657" y="2744631"/>
            <a:ext cx="1968220" cy="509059"/>
          </a:xfrm>
          <a:prstGeom prst="roundRect">
            <a:avLst/>
          </a:prstGeom>
          <a:solidFill>
            <a:srgbClr val="FFC00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Hardware Kernel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00631" y="248968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FPGA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960096" y="2744631"/>
            <a:ext cx="2016224" cy="509059"/>
          </a:xfrm>
          <a:prstGeom prst="roundRect">
            <a:avLst/>
          </a:prstGeom>
          <a:solidFill>
            <a:srgbClr val="FFC00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Hardware Kernel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5039881" y="2885613"/>
            <a:ext cx="1920215" cy="294079"/>
          </a:xfrm>
          <a:prstGeom prst="rightArrow">
            <a:avLst/>
          </a:prstGeom>
          <a:solidFill>
            <a:srgbClr val="FFC00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61072" y="248206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FPGA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672064" y="3408739"/>
            <a:ext cx="2481342" cy="82284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5" name="Rounded Rectangle 74"/>
          <p:cNvSpPr/>
          <p:nvPr/>
        </p:nvSpPr>
        <p:spPr>
          <a:xfrm>
            <a:off x="2864708" y="3408739"/>
            <a:ext cx="2439204" cy="82284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3023657" y="3613977"/>
            <a:ext cx="1968220" cy="509059"/>
          </a:xfrm>
          <a:prstGeom prst="roundRect">
            <a:avLst/>
          </a:prstGeom>
          <a:solidFill>
            <a:srgbClr val="EE7A2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Software Kernel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700631" y="335903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CPU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960096" y="3613977"/>
            <a:ext cx="2016224" cy="509059"/>
          </a:xfrm>
          <a:prstGeom prst="roundRect">
            <a:avLst/>
          </a:prstGeom>
          <a:solidFill>
            <a:srgbClr val="EE7A2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Hardware Kernel</a:t>
            </a:r>
          </a:p>
        </p:txBody>
      </p:sp>
      <p:sp>
        <p:nvSpPr>
          <p:cNvPr id="79" name="Right Arrow 78"/>
          <p:cNvSpPr/>
          <p:nvPr/>
        </p:nvSpPr>
        <p:spPr>
          <a:xfrm>
            <a:off x="5039881" y="3754959"/>
            <a:ext cx="1920215" cy="294079"/>
          </a:xfrm>
          <a:prstGeom prst="rightArrow">
            <a:avLst/>
          </a:prstGeom>
          <a:solidFill>
            <a:srgbClr val="EE7A2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661072" y="335140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FPGA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663285" y="4286878"/>
            <a:ext cx="2481342" cy="82284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Rounded Rectangle 81"/>
          <p:cNvSpPr/>
          <p:nvPr/>
        </p:nvSpPr>
        <p:spPr>
          <a:xfrm>
            <a:off x="2855929" y="4286878"/>
            <a:ext cx="2439204" cy="82284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3014878" y="4492116"/>
            <a:ext cx="1968220" cy="509059"/>
          </a:xfrm>
          <a:prstGeom prst="roundRect">
            <a:avLst/>
          </a:prstGeom>
          <a:solidFill>
            <a:srgbClr val="5B9BD5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Hardware Kernel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91852" y="423717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FPGA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6951317" y="4492116"/>
            <a:ext cx="2016224" cy="509059"/>
          </a:xfrm>
          <a:prstGeom prst="roundRect">
            <a:avLst/>
          </a:prstGeom>
          <a:solidFill>
            <a:srgbClr val="5B9BD5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Software Kernel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5031102" y="4633098"/>
            <a:ext cx="1920215" cy="294079"/>
          </a:xfrm>
          <a:prstGeom prst="rightArrow">
            <a:avLst/>
          </a:prstGeom>
          <a:solidFill>
            <a:srgbClr val="5B9BD5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652293" y="422954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CPU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663285" y="5165017"/>
            <a:ext cx="2481342" cy="82284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9" name="Rounded Rectangle 88"/>
          <p:cNvSpPr/>
          <p:nvPr/>
        </p:nvSpPr>
        <p:spPr>
          <a:xfrm>
            <a:off x="2855929" y="5165017"/>
            <a:ext cx="2439204" cy="822849"/>
          </a:xfrm>
          <a:prstGeom prst="roundRect">
            <a:avLst/>
          </a:prstGeom>
          <a:solidFill>
            <a:srgbClr val="FFE69A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3014878" y="5370255"/>
            <a:ext cx="1968220" cy="509059"/>
          </a:xfrm>
          <a:prstGeom prst="roundRect">
            <a:avLst/>
          </a:prstGeom>
          <a:solidFill>
            <a:srgbClr val="3B6B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Software Kernel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691852" y="511531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CPU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951317" y="5370255"/>
            <a:ext cx="2016224" cy="509059"/>
          </a:xfrm>
          <a:prstGeom prst="roundRect">
            <a:avLst/>
          </a:prstGeom>
          <a:solidFill>
            <a:srgbClr val="3B6B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Software Kernel</a:t>
            </a:r>
          </a:p>
        </p:txBody>
      </p:sp>
      <p:sp>
        <p:nvSpPr>
          <p:cNvPr id="93" name="Right Arrow 92"/>
          <p:cNvSpPr/>
          <p:nvPr/>
        </p:nvSpPr>
        <p:spPr>
          <a:xfrm>
            <a:off x="5031102" y="5511237"/>
            <a:ext cx="1920215" cy="294079"/>
          </a:xfrm>
          <a:prstGeom prst="rightArrow">
            <a:avLst/>
          </a:prstGeom>
          <a:solidFill>
            <a:srgbClr val="3B6B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652293" y="510768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CPU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64612" y="52292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MPICH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9540" y="176352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HUMboldt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03034" y="262255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HUMboldt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16719" y="349171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HUMboldt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75920" y="435581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HUMboldt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C825B-1D0E-4DD7-BEA2-F0D54085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3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Throughput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286834"/>
            <a:ext cx="7181035" cy="43952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A29-26D5-45D8-9340-FA92164E96E4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63952" y="568658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Ethernet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39677" y="1268760"/>
            <a:ext cx="10561173" cy="537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C7F77-B952-41F7-AAF0-BB4ED009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6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Throughput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286834"/>
            <a:ext cx="7181035" cy="43952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BCD9-0175-4CD0-9426-7DBDE7D91438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63952" y="568658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Ethernet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39677" y="1268760"/>
            <a:ext cx="10561173" cy="537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28248" y="2132856"/>
            <a:ext cx="0" cy="1440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F6041-E41A-43AF-8B80-152B5B97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B084-0762-4582-B398-E190123EEC72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11" y="1268761"/>
            <a:ext cx="7298864" cy="44644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54339" y="568658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TCP</a:t>
            </a:r>
            <a:endParaRPr lang="en-US" dirty="0"/>
          </a:p>
        </p:txBody>
      </p:sp>
      <p:pic>
        <p:nvPicPr>
          <p:cNvPr id="2050" name="Picture 2" descr="https://scontent-sjc3-1.xx.fbcdn.net/v/t1.15752-9/52586588_305706873466743_6715454196503543808_n.png?_nc_cat=107&amp;_nc_ht=scontent-sjc3-1.xx&amp;oh=5f42d04ac239107a897a0306a9d73744&amp;oe=5D1C035B">
            <a:extLst>
              <a:ext uri="{FF2B5EF4-FFF2-40B4-BE49-F238E27FC236}">
                <a16:creationId xmlns:a16="http://schemas.microsoft.com/office/drawing/2014/main" id="{AD615064-3818-4051-AAE7-F2ED77982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55" y="1412776"/>
            <a:ext cx="7170637" cy="45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52E9C-42CF-4788-92B1-AE513978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8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B7BE-4E50-412E-B2F3-7FA156131902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11" y="1268761"/>
            <a:ext cx="7298864" cy="44644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54339" y="568658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TCP</a:t>
            </a:r>
            <a:endParaRPr lang="en-US" dirty="0"/>
          </a:p>
        </p:txBody>
      </p:sp>
      <p:pic>
        <p:nvPicPr>
          <p:cNvPr id="2050" name="Picture 2" descr="https://scontent-sjc3-1.xx.fbcdn.net/v/t1.15752-9/52586588_305706873466743_6715454196503543808_n.png?_nc_cat=107&amp;_nc_ht=scontent-sjc3-1.xx&amp;oh=5f42d04ac239107a897a0306a9d73744&amp;oe=5D1C035B">
            <a:extLst>
              <a:ext uri="{FF2B5EF4-FFF2-40B4-BE49-F238E27FC236}">
                <a16:creationId xmlns:a16="http://schemas.microsoft.com/office/drawing/2014/main" id="{AD615064-3818-4051-AAE7-F2ED77982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55" y="1412776"/>
            <a:ext cx="7170637" cy="45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1CF9BC-4E00-4CA2-88AB-513DA3837B7D}"/>
              </a:ext>
            </a:extLst>
          </p:cNvPr>
          <p:cNvCxnSpPr/>
          <p:nvPr/>
        </p:nvCxnSpPr>
        <p:spPr>
          <a:xfrm flipH="1">
            <a:off x="3215680" y="2708920"/>
            <a:ext cx="5976664" cy="0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81C79-50B4-42DE-B141-BF509306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47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Latency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006233" y="3441084"/>
          <a:ext cx="9914303" cy="297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Ethernet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TCP (µs)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to Hardware (same 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to hardware (different 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Software</a:t>
                      </a:r>
                      <a:r>
                        <a:rPr lang="en-US" baseline="0" dirty="0"/>
                        <a:t> to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 to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F5BF-DB5E-4D79-912F-1931289D4145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9402" y="1312993"/>
            <a:ext cx="10561173" cy="537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Zero-payload packets</a:t>
            </a:r>
          </a:p>
          <a:p>
            <a:r>
              <a:rPr lang="en-US" sz="2400" dirty="0"/>
              <a:t>Relevant Comparison: Microsoft Catapult V2</a:t>
            </a:r>
          </a:p>
          <a:p>
            <a:pPr lvl="1"/>
            <a:r>
              <a:rPr lang="en-US" sz="2000" dirty="0"/>
              <a:t>40 G Ethernet</a:t>
            </a:r>
          </a:p>
          <a:p>
            <a:pPr lvl="1"/>
            <a:r>
              <a:rPr lang="en-US" sz="2000" dirty="0"/>
              <a:t>Lightweight transport layer</a:t>
            </a:r>
          </a:p>
          <a:p>
            <a:pPr lvl="1"/>
            <a:r>
              <a:rPr lang="en-US" sz="2000" dirty="0"/>
              <a:t>2.88 µs round trip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FB5D6-57D6-4B5D-917D-3EA9B6D19695}"/>
              </a:ext>
            </a:extLst>
          </p:cNvPr>
          <p:cNvSpPr/>
          <p:nvPr/>
        </p:nvSpPr>
        <p:spPr>
          <a:xfrm>
            <a:off x="1006232" y="4075825"/>
            <a:ext cx="9914302" cy="5773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6288B-D401-4581-B405-2DF7B888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Heterogeneous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379909"/>
            <a:ext cx="10561173" cy="4713387"/>
          </a:xfrm>
        </p:spPr>
        <p:txBody>
          <a:bodyPr>
            <a:normAutofit/>
          </a:bodyPr>
          <a:lstStyle/>
          <a:p>
            <a:r>
              <a:rPr lang="en-US" sz="2400" dirty="0"/>
              <a:t>Architecture models for FPGA and CPU clusters: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9CCE-1539-4ECB-AAA8-E8C1B61BBE33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7489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5480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475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1843524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2791638" y="2142305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638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78629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0624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5106673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88287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516278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8273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851436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779427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1422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168008" y="1988840"/>
            <a:ext cx="0" cy="2169532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78643" y="3789040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 Model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97" y="3789040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Slave Model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41EC5-8204-4297-BF57-98C004228E6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87592" y="2342326"/>
            <a:ext cx="4843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C434B-4D12-4F53-A05D-38BF3C52C65F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4367808" y="2342326"/>
            <a:ext cx="3828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E331E92E-3B8B-4F44-94FE-B206D42457F5}"/>
              </a:ext>
            </a:extLst>
          </p:cNvPr>
          <p:cNvSpPr/>
          <p:nvPr/>
        </p:nvSpPr>
        <p:spPr>
          <a:xfrm>
            <a:off x="7904206" y="2132856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ACBD49-F79E-44FB-A152-C8273C9A6387}"/>
              </a:ext>
            </a:extLst>
          </p:cNvPr>
          <p:cNvCxnSpPr>
            <a:stCxn id="35" idx="3"/>
          </p:cNvCxnSpPr>
          <p:nvPr/>
        </p:nvCxnSpPr>
        <p:spPr>
          <a:xfrm flipV="1">
            <a:off x="7588390" y="2342326"/>
            <a:ext cx="4902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EC5E0-5C69-4D9C-9543-CA92209BD827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9480376" y="2342326"/>
            <a:ext cx="371060" cy="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62EDB3-A52C-48BC-8F17-DEBDCC5E121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0397" y="3606818"/>
            <a:ext cx="52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BF5FCA-8ACA-4CCE-82F6-48992BA3A253}"/>
              </a:ext>
            </a:extLst>
          </p:cNvPr>
          <p:cNvCxnSpPr>
            <a:stCxn id="41" idx="1"/>
          </p:cNvCxnSpPr>
          <p:nvPr/>
        </p:nvCxnSpPr>
        <p:spPr>
          <a:xfrm flipH="1">
            <a:off x="8976320" y="3606818"/>
            <a:ext cx="80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A9B6D71-DE91-4684-8F21-2BC78A95EEE8}"/>
              </a:ext>
            </a:extLst>
          </p:cNvPr>
          <p:cNvSpPr/>
          <p:nvPr/>
        </p:nvSpPr>
        <p:spPr>
          <a:xfrm>
            <a:off x="1643655" y="3062102"/>
            <a:ext cx="432047" cy="30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75E4B-05D1-4CBD-BCD4-560F2A0B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-0.00579 C -0.00013 -0.01667 0.00222 -0.00972 0.00222 -0.03542 C 0.00222 -0.05787 0.00235 -0.08009 0.00274 -0.10208 C 0.00274 -0.10394 0.00404 -0.10764 0.0043 -0.10856 C 0.00443 -0.10995 0.00456 -0.11111 0.00482 -0.11227 C 0.00456 -0.11319 0.00378 -0.11551 0.0043 -0.11505 C 0.00508 -0.11458 0.00508 -0.11227 0.00586 -0.11134 C 0.00638 -0.11065 0.00717 -0.11088 0.00795 -0.11042 C 0.01394 -0.1081 0.01342 -0.10856 0.02045 -0.10671 C 0.0267 -0.10718 0.03295 -0.10694 0.0392 -0.10764 C 0.04037 -0.10787 0.04154 -0.10903 0.04284 -0.10949 C 0.04349 -0.10995 0.04414 -0.11042 0.04493 -0.11042 C 0.04714 -0.11134 0.04935 -0.11157 0.05157 -0.11227 C 0.053 -0.11296 0.05443 -0.11389 0.05573 -0.11412 C 0.06289 -0.11551 0.07006 -0.11597 0.07709 -0.1169 C 0.07904 -0.11736 0.08099 -0.11759 0.08282 -0.11782 C 0.09271 -0.12801 0.08008 -0.11551 0.09063 -0.12431 C 0.09232 -0.12569 0.09362 -0.12801 0.09532 -0.12894 C 0.10808 -0.13681 0.13308 -0.13565 0.14063 -0.13634 C 0.1431 -0.13727 0.14558 -0.13796 0.14792 -0.13912 C 0.15026 -0.14051 0.15248 -0.14259 0.15469 -0.14375 C 0.15612 -0.14468 0.15756 -0.14514 0.15886 -0.1456 C 0.1668 -0.15347 0.16237 -0.15116 0.17552 -0.14838 C 0.1892 -0.14583 0.18243 -0.14699 0.18907 -0.14468 C 0.19011 -0.14444 0.19115 -0.14421 0.19219 -0.14375 C 0.19349 -0.14329 0.19467 -0.14259 0.19584 -0.1419 C 0.20508 -0.14259 0.21433 -0.14259 0.22344 -0.14375 C 0.22474 -0.14398 0.22592 -0.14606 0.22709 -0.14653 C 0.22813 -0.14722 0.22917 -0.14745 0.23021 -0.14745 C 0.2836 -0.15417 0.24219 -0.14815 0.26302 -0.15116 L 0.27292 -0.14931 C 0.27552 -0.14907 0.27813 -0.14907 0.28073 -0.14838 C 0.28191 -0.14815 0.28282 -0.14722 0.28386 -0.14653 L 0.28542 -0.1456 C 0.28555 -0.14468 0.2862 -0.14375 0.28594 -0.14282 C 0.28568 -0.1419 0.2849 -0.1419 0.28438 -0.14097 C 0.28373 -0.14005 0.28256 -0.13588 0.2823 -0.13449 C 0.27891 -0.12037 0.28177 -0.13194 0.28021 -0.12431 C 0.27995 -0.12292 0.27943 -0.1213 0.27917 -0.11968 C 0.27787 -0.11134 0.27839 -0.11111 0.27761 -0.10301 C 0.27735 -0.09977 0.27696 -0.0963 0.27657 -0.09282 C 0.27644 -0.07986 0.27774 -0.03889 0.27552 -0.01412 C 0.27539 -0.01273 0.27526 -0.01111 0.275 -0.00949 L 0.27552 0.01458 " pathEditMode="relative" ptsTypes="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Latency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006233" y="3441084"/>
          <a:ext cx="9914303" cy="297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Ethernet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TCP (µs)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to Hardware (same 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to hardware (different 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Software</a:t>
                      </a:r>
                      <a:r>
                        <a:rPr lang="en-US" baseline="0" dirty="0"/>
                        <a:t> to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 to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FB97-F277-49A3-9B87-88308BF43FE7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9402" y="1312993"/>
            <a:ext cx="10561173" cy="537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Zero-payload packets</a:t>
            </a:r>
          </a:p>
          <a:p>
            <a:r>
              <a:rPr lang="en-US" sz="2400" dirty="0"/>
              <a:t>Relevant Comparison: Microsoft Catapult V2</a:t>
            </a:r>
          </a:p>
          <a:p>
            <a:pPr lvl="1"/>
            <a:r>
              <a:rPr lang="en-US" sz="2000" dirty="0"/>
              <a:t>40 G Ethernet</a:t>
            </a:r>
          </a:p>
          <a:p>
            <a:pPr lvl="1"/>
            <a:r>
              <a:rPr lang="en-US" sz="2000" dirty="0"/>
              <a:t>Lightweight transport layer</a:t>
            </a:r>
          </a:p>
          <a:p>
            <a:pPr lvl="1"/>
            <a:r>
              <a:rPr lang="en-US" sz="2000" dirty="0"/>
              <a:t>2.88 µs round trip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FB5D6-57D6-4B5D-917D-3EA9B6D19695}"/>
              </a:ext>
            </a:extLst>
          </p:cNvPr>
          <p:cNvSpPr/>
          <p:nvPr/>
        </p:nvSpPr>
        <p:spPr>
          <a:xfrm>
            <a:off x="1006232" y="4651889"/>
            <a:ext cx="9914302" cy="5773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595D6-253F-4DC4-8943-9860851B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1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Latency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006233" y="3441084"/>
          <a:ext cx="9914303" cy="297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Ethernet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TCP (µs)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to Hardware (same 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to hardware (different 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Software</a:t>
                      </a:r>
                      <a:r>
                        <a:rPr lang="en-US" baseline="0" dirty="0"/>
                        <a:t> to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Hardware to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02A-5E61-4811-BCC6-B4E0FECAEB9B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9402" y="1312993"/>
            <a:ext cx="10561173" cy="537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Zero-payload packets</a:t>
            </a:r>
          </a:p>
          <a:p>
            <a:r>
              <a:rPr lang="en-US" sz="2400" dirty="0"/>
              <a:t>Relevant Comparison: Microsoft Catapult V2</a:t>
            </a:r>
          </a:p>
          <a:p>
            <a:pPr lvl="1"/>
            <a:r>
              <a:rPr lang="en-US" sz="2000" dirty="0"/>
              <a:t>40 G Ethernet</a:t>
            </a:r>
          </a:p>
          <a:p>
            <a:pPr lvl="1"/>
            <a:r>
              <a:rPr lang="en-US" sz="2000" dirty="0"/>
              <a:t>Lightweight transport layer</a:t>
            </a:r>
          </a:p>
          <a:p>
            <a:pPr lvl="1"/>
            <a:r>
              <a:rPr lang="en-US" sz="2000" dirty="0"/>
              <a:t>2.88 µs round trip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FB5D6-57D6-4B5D-917D-3EA9B6D19695}"/>
              </a:ext>
            </a:extLst>
          </p:cNvPr>
          <p:cNvSpPr/>
          <p:nvPr/>
        </p:nvSpPr>
        <p:spPr>
          <a:xfrm>
            <a:off x="1006231" y="5227953"/>
            <a:ext cx="9914303" cy="1128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E8471-5465-4FE2-ADE1-009E68A0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4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Goals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Contributions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Previous Works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Galapagos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HUMboldt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3200" b="1" dirty="0"/>
              <a:t>Conclusion 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22F-AEC9-4C6D-94F5-BA441CCAB46A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BB3B3-FBF0-4287-A66F-2B01CF0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9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Galapagos: the improved version of the base infrastructure which is more modular, scalable, and reliable.</a:t>
            </a:r>
          </a:p>
          <a:p>
            <a:r>
              <a:rPr lang="en-US" sz="2400" dirty="0"/>
              <a:t>HUMboldt: a communication layer that is:</a:t>
            </a:r>
          </a:p>
          <a:p>
            <a:pPr lvl="1"/>
            <a:r>
              <a:rPr lang="en-US" sz="2000" dirty="0"/>
              <a:t>Heterogeneous: different nodes can talk in a same language </a:t>
            </a:r>
          </a:p>
          <a:p>
            <a:pPr lvl="1"/>
            <a:r>
              <a:rPr lang="en-US" sz="2000" dirty="0"/>
              <a:t>Functional portable: same code can be used for both software and hardware</a:t>
            </a:r>
          </a:p>
          <a:p>
            <a:r>
              <a:rPr lang="en-US" sz="2400" dirty="0"/>
              <a:t>Abstraction layers can with very minimal overhead improve scalability, modularity and productivity.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1DBF-9F9B-4581-A569-3186C9EB27F8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4E486-DF29-47DF-B10D-DA0169C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44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Goals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Contributions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Previous Works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Hypervisor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Application Region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HUMboldt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Tool Flow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sz="2200" b="1" dirty="0">
                <a:solidFill>
                  <a:schemeClr val="bg1">
                    <a:lumMod val="85000"/>
                  </a:schemeClr>
                </a:solidFill>
              </a:rPr>
              <a:t>Conclusion </a:t>
            </a:r>
          </a:p>
          <a:p>
            <a:r>
              <a:rPr lang="en-US" sz="3200" b="1" dirty="0"/>
              <a:t>Future Work</a:t>
            </a:r>
          </a:p>
          <a:p>
            <a:pPr lvl="1"/>
            <a:endParaRPr lang="en-US" sz="2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5C0-3CDB-4102-8A3D-85572BBE9C44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8BA1-3985-451C-86A5-99EEF328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9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that shows the true power of HUMboldt and Galapagos.</a:t>
            </a:r>
          </a:p>
          <a:p>
            <a:r>
              <a:rPr lang="en-US" sz="2400" dirty="0"/>
              <a:t>Investigate other layers of abstraction.</a:t>
            </a:r>
          </a:p>
          <a:p>
            <a:r>
              <a:rPr lang="en-US" sz="2400" dirty="0"/>
              <a:t>Implementing another type of communication layer.</a:t>
            </a:r>
          </a:p>
          <a:p>
            <a:pPr lvl="1"/>
            <a:r>
              <a:rPr lang="en-US" sz="2000" dirty="0"/>
              <a:t>Streaming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E7D6-4A9C-4992-A988-77E80C85ACE9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EFFF-0670-42EF-AEFE-3C0AEC2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5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AF09-08CC-4D98-B61B-2B2A1D73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787C-424F-426F-A2DE-AA2228FB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27D5-299E-4C11-AF16-C7F371D35201}" type="datetime4">
              <a:rPr lang="en-CA" smtClean="0"/>
              <a:t>February 25, 2019</a:t>
            </a:fld>
            <a:endParaRPr lang="en-US"/>
          </a:p>
        </p:txBody>
      </p:sp>
      <p:pic>
        <p:nvPicPr>
          <p:cNvPr id="1026" name="Picture 2" descr="Image result for nserc">
            <a:extLst>
              <a:ext uri="{FF2B5EF4-FFF2-40B4-BE49-F238E27FC236}">
                <a16:creationId xmlns:a16="http://schemas.microsoft.com/office/drawing/2014/main" id="{24D4C538-A2A5-47CC-93B8-A16ECC4E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628800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xilinx">
            <a:extLst>
              <a:ext uri="{FF2B5EF4-FFF2-40B4-BE49-F238E27FC236}">
                <a16:creationId xmlns:a16="http://schemas.microsoft.com/office/drawing/2014/main" id="{EA0C2FF9-4D5A-40E8-A9ED-BF5A78D2E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02" y="2737589"/>
            <a:ext cx="531416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uawei logo">
            <a:extLst>
              <a:ext uri="{FF2B5EF4-FFF2-40B4-BE49-F238E27FC236}">
                <a16:creationId xmlns:a16="http://schemas.microsoft.com/office/drawing/2014/main" id="{68BE4CFD-8D41-4256-A447-04E15779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38" y="3573016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3DE2-4AE2-4539-80B3-5958E17E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3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CB0C-2B98-446E-A3D6-CA5D366FF153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7728" y="1873322"/>
            <a:ext cx="489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848" y="320426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4FDE2-9EBA-4911-94FC-71A1C0D423B8}"/>
              </a:ext>
            </a:extLst>
          </p:cNvPr>
          <p:cNvSpPr txBox="1"/>
          <p:nvPr/>
        </p:nvSpPr>
        <p:spPr>
          <a:xfrm>
            <a:off x="1847528" y="5013176"/>
            <a:ext cx="6300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Email: naif.tarafdar@mail.utoronto.ca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EB42-E76A-4516-90B9-D3EFC5DC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5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08-157C-4AFF-A252-5AC626F6E40B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9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Infrastructure: System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The base infrastructure takes three files to create a cluster.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Logical file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Mapping file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MAC address file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832F-DC55-4CBC-A038-8F6F3560AB51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Heterogeneous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379909"/>
            <a:ext cx="10561173" cy="4713387"/>
          </a:xfrm>
        </p:spPr>
        <p:txBody>
          <a:bodyPr>
            <a:normAutofit/>
          </a:bodyPr>
          <a:lstStyle/>
          <a:p>
            <a:r>
              <a:rPr lang="en-US" sz="2400" dirty="0"/>
              <a:t>Architecture models for FPGA and CPU clusters: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885-AD2E-44F7-9A0D-FB02C18EBFDF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7489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5480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475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1843524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2791638" y="2142305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638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78629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0624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5106673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88287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516278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8273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851436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779427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1422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168008" y="1988840"/>
            <a:ext cx="0" cy="2169532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78643" y="3789040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 Model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97" y="3789040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Slave Model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41EC5-8204-4297-BF57-98C004228E6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87592" y="2342326"/>
            <a:ext cx="4843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C434B-4D12-4F53-A05D-38BF3C52C65F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4367808" y="2342326"/>
            <a:ext cx="3828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E331E92E-3B8B-4F44-94FE-B206D42457F5}"/>
              </a:ext>
            </a:extLst>
          </p:cNvPr>
          <p:cNvSpPr/>
          <p:nvPr/>
        </p:nvSpPr>
        <p:spPr>
          <a:xfrm>
            <a:off x="7904206" y="2132856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ACBD49-F79E-44FB-A152-C8273C9A6387}"/>
              </a:ext>
            </a:extLst>
          </p:cNvPr>
          <p:cNvCxnSpPr>
            <a:stCxn id="35" idx="3"/>
          </p:cNvCxnSpPr>
          <p:nvPr/>
        </p:nvCxnSpPr>
        <p:spPr>
          <a:xfrm flipV="1">
            <a:off x="7588390" y="2342326"/>
            <a:ext cx="4902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EC5E0-5C69-4D9C-9543-CA92209BD827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9480376" y="2342326"/>
            <a:ext cx="371060" cy="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62EDB3-A52C-48BC-8F17-DEBDCC5E121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0397" y="3606818"/>
            <a:ext cx="52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BF5FCA-8ACA-4CCE-82F6-48992BA3A253}"/>
              </a:ext>
            </a:extLst>
          </p:cNvPr>
          <p:cNvCxnSpPr>
            <a:stCxn id="41" idx="1"/>
          </p:cNvCxnSpPr>
          <p:nvPr/>
        </p:nvCxnSpPr>
        <p:spPr>
          <a:xfrm flipH="1">
            <a:off x="8976320" y="3606818"/>
            <a:ext cx="80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CABE93-AB21-4349-B4A3-497FBC6C9794}"/>
              </a:ext>
            </a:extLst>
          </p:cNvPr>
          <p:cNvSpPr/>
          <p:nvPr/>
        </p:nvSpPr>
        <p:spPr>
          <a:xfrm>
            <a:off x="7372366" y="3388771"/>
            <a:ext cx="432047" cy="30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C0676-E096-4A54-B071-D867C4F8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22018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Infrastructure: System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8359-3A23-4969-A24E-9A1C38C77F7E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18" y="1268760"/>
            <a:ext cx="4318588" cy="467464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68" y="4581289"/>
            <a:ext cx="2209800" cy="43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268760"/>
            <a:ext cx="3816424" cy="2712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9232" y="596521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8188" y="398106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Mapping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5778" y="5006868"/>
            <a:ext cx="18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 address file</a:t>
            </a:r>
          </a:p>
        </p:txBody>
      </p:sp>
    </p:spTree>
    <p:extLst>
      <p:ext uri="{BB962C8B-B14F-4D97-AF65-F5344CB8AC3E}">
        <p14:creationId xmlns:p14="http://schemas.microsoft.com/office/powerpoint/2010/main" val="1106900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Logical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451A-CD5B-4EAF-B664-BF5EEA646A12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18" y="1268760"/>
            <a:ext cx="4318588" cy="467464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21" y="1280195"/>
            <a:ext cx="3562142" cy="46746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3614" y="5943204"/>
            <a:ext cx="3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infrastructure Logical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9716" y="5943204"/>
            <a:ext cx="25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Galapagos Logical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8168" y="2060848"/>
            <a:ext cx="23762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99295" y="3046796"/>
            <a:ext cx="864096" cy="166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80176" y="4180651"/>
            <a:ext cx="1872208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42817" y="5121208"/>
            <a:ext cx="1577715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Mapping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032E-C83A-4325-9CFA-9AD0CB3456EE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93" y="1412776"/>
            <a:ext cx="4735927" cy="455169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15" y="1455911"/>
            <a:ext cx="3816424" cy="27123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2001" y="4149080"/>
            <a:ext cx="31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</a:t>
            </a:r>
            <a:r>
              <a:rPr lang="en-US"/>
              <a:t>infrastructure Mapping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60096" y="6010089"/>
            <a:ext cx="31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Galapagos Mapping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2064" y="1736920"/>
            <a:ext cx="3744416" cy="9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60096" y="2852936"/>
            <a:ext cx="3816424" cy="1632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60096" y="5294422"/>
            <a:ext cx="3456384" cy="35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6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HUMboldt Sample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4A0A-0789-4AEF-84F7-C15BFAC56562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268760"/>
            <a:ext cx="4344483" cy="102336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628402" y="2502455"/>
            <a:ext cx="4575822" cy="38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make HUMboldt code Synthesizable</a:t>
            </a:r>
          </a:p>
          <a:p>
            <a:pPr lvl="1"/>
            <a:r>
              <a:rPr lang="en-US" sz="2000" dirty="0"/>
              <a:t>Change ”main” to hardware core name</a:t>
            </a:r>
          </a:p>
          <a:p>
            <a:pPr lvl="1"/>
            <a:r>
              <a:rPr lang="en-US" sz="2000" dirty="0"/>
              <a:t>Rank connects to id port that is defined in logical file</a:t>
            </a:r>
          </a:p>
          <a:p>
            <a:pPr lvl="1"/>
            <a:r>
              <a:rPr lang="en-US" sz="2000" dirty="0"/>
              <a:t>Size is a constant that is defined in logical file</a:t>
            </a:r>
          </a:p>
          <a:p>
            <a:pPr lvl="1"/>
            <a:r>
              <a:rPr lang="en-US" sz="2000" dirty="0"/>
              <a:t>And the HLS pragmas should be added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9" y="1268760"/>
            <a:ext cx="5587457" cy="4464397"/>
          </a:xfrm>
        </p:spPr>
      </p:pic>
    </p:spTree>
    <p:extLst>
      <p:ext uri="{BB962C8B-B14F-4D97-AF65-F5344CB8AC3E}">
        <p14:creationId xmlns:p14="http://schemas.microsoft.com/office/powerpoint/2010/main" val="1263466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Infrastructure: Application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412777"/>
            <a:ext cx="5952661" cy="4713387"/>
          </a:xfrm>
        </p:spPr>
        <p:txBody>
          <a:bodyPr>
            <a:normAutofit/>
          </a:bodyPr>
          <a:lstStyle/>
          <a:p>
            <a:r>
              <a:rPr lang="en-US" sz="2400" dirty="0"/>
              <a:t>Base Infrastructure connects all the Streaming IPs automatically using the Cluster description files. </a:t>
            </a:r>
          </a:p>
          <a:p>
            <a:pPr lvl="1"/>
            <a:r>
              <a:rPr lang="en-US" sz="2000" dirty="0"/>
              <a:t>Logical file </a:t>
            </a:r>
          </a:p>
          <a:p>
            <a:pPr lvl="1"/>
            <a:r>
              <a:rPr lang="en-US" sz="2000" dirty="0"/>
              <a:t>Mapping file</a:t>
            </a:r>
          </a:p>
          <a:p>
            <a:pPr lvl="1"/>
            <a:r>
              <a:rPr lang="en-US" sz="2000" dirty="0"/>
              <a:t>MAC address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F6AE-18E1-486B-BBD2-8ED9877CD493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267044"/>
            <a:ext cx="5352595" cy="45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5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TCP Network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4" y="1412777"/>
            <a:ext cx="10369152" cy="4464495"/>
          </a:xfrm>
        </p:spPr>
        <p:txBody>
          <a:bodyPr>
            <a:normAutofit/>
          </a:bodyPr>
          <a:lstStyle/>
          <a:p>
            <a:r>
              <a:rPr lang="en-US" sz="2400" dirty="0"/>
              <a:t>Reliable connections</a:t>
            </a:r>
          </a:p>
          <a:p>
            <a:r>
              <a:rPr lang="en-US" sz="2400" dirty="0"/>
              <a:t>Server as the receiver</a:t>
            </a:r>
          </a:p>
          <a:p>
            <a:pPr lvl="1"/>
            <a:r>
              <a:rPr lang="en-US" sz="2000" dirty="0"/>
              <a:t>Opens and listens to a specific port</a:t>
            </a:r>
          </a:p>
          <a:p>
            <a:pPr lvl="1"/>
            <a:r>
              <a:rPr lang="en-US" sz="2000" dirty="0"/>
              <a:t>Accepts the connections and stores the session ID into the session table</a:t>
            </a:r>
          </a:p>
          <a:p>
            <a:pPr lvl="1"/>
            <a:r>
              <a:rPr lang="en-US" sz="2000" dirty="0"/>
              <a:t>Receives data from session and forward them as AXI-Stream packets.</a:t>
            </a:r>
          </a:p>
          <a:p>
            <a:r>
              <a:rPr lang="en-US" sz="2400" dirty="0"/>
              <a:t>Client as sender</a:t>
            </a:r>
          </a:p>
          <a:p>
            <a:pPr lvl="1"/>
            <a:r>
              <a:rPr lang="en-US" sz="2000" dirty="0"/>
              <a:t>Creates the connection to server if it is not made</a:t>
            </a:r>
          </a:p>
          <a:p>
            <a:pPr lvl="1"/>
            <a:r>
              <a:rPr lang="en-US" sz="2000" dirty="0"/>
              <a:t>Stores the session ID into the session table</a:t>
            </a:r>
          </a:p>
          <a:p>
            <a:pPr lvl="1"/>
            <a:r>
              <a:rPr lang="en-US" sz="2000" dirty="0"/>
              <a:t>Send data out to the other network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6384-0D4C-4A1F-8F18-5966FEA4D2A7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15" y="3637756"/>
            <a:ext cx="3362405" cy="25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542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5883-7898-40A5-BFD1-A11FC43C4138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79641"/>
            <a:ext cx="5165157" cy="42908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31" y="1679641"/>
            <a:ext cx="4378154" cy="126756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628402" y="3174752"/>
            <a:ext cx="4652174" cy="308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resource utilization is 20% when the user chooses TCP</a:t>
            </a:r>
          </a:p>
          <a:p>
            <a:r>
              <a:rPr lang="en-US" sz="2400" dirty="0"/>
              <a:t>It is 15% when the user chooses Ethernet</a:t>
            </a:r>
          </a:p>
          <a:p>
            <a:r>
              <a:rPr lang="en-US" sz="2400" dirty="0"/>
              <a:t>Results are based on the 8K5 board</a:t>
            </a:r>
          </a:p>
        </p:txBody>
      </p:sp>
    </p:spTree>
    <p:extLst>
      <p:ext uri="{BB962C8B-B14F-4D97-AF65-F5344CB8AC3E}">
        <p14:creationId xmlns:p14="http://schemas.microsoft.com/office/powerpoint/2010/main" val="1102234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 in Clouds and Data Centers?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412777"/>
            <a:ext cx="4944549" cy="4713387"/>
          </a:xfrm>
        </p:spPr>
        <p:txBody>
          <a:bodyPr>
            <a:normAutofit/>
          </a:bodyPr>
          <a:lstStyle/>
          <a:p>
            <a:r>
              <a:rPr lang="en-US" sz="2400" dirty="0"/>
              <a:t>Catapult v1(2014)</a:t>
            </a:r>
          </a:p>
          <a:p>
            <a:pPr lvl="1"/>
            <a:r>
              <a:rPr lang="en-US" sz="2000" dirty="0"/>
              <a:t>Acceleration of Bing search engine</a:t>
            </a:r>
          </a:p>
          <a:p>
            <a:pPr lvl="1"/>
            <a:r>
              <a:rPr lang="en-US" sz="2000" dirty="0"/>
              <a:t>10% more power, 95% more throughput</a:t>
            </a:r>
          </a:p>
          <a:p>
            <a:pPr lvl="1"/>
            <a:endParaRPr lang="en-US" sz="2000" dirty="0"/>
          </a:p>
          <a:p>
            <a:r>
              <a:rPr lang="en-US" sz="2400" dirty="0"/>
              <a:t>Catapult v2 (2017)</a:t>
            </a:r>
          </a:p>
          <a:p>
            <a:pPr lvl="1"/>
            <a:r>
              <a:rPr lang="en-US" sz="2000" dirty="0"/>
              <a:t>Cloud based infrastructure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59AF-EF08-4625-8A99-06794C7E37CE}" type="datetime4">
              <a:rPr lang="en-CA" smtClean="0"/>
              <a:t>February 25,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11" y="1772816"/>
            <a:ext cx="6293841" cy="3384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92" y="1244757"/>
            <a:ext cx="1584176" cy="1056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408" y="1348243"/>
            <a:ext cx="1966254" cy="8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62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Infrastructure Application Region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68</a:t>
            </a:fld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99" y="1412875"/>
            <a:ext cx="7543515" cy="471328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97610-9BEF-429E-A39C-E443A8E9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34F6-1D48-40DA-893A-2F49F6189152}" type="datetime4">
              <a:rPr lang="en-CA" smtClean="0"/>
              <a:t>February 25,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Infrastructure Application Region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69</a:t>
            </a:fld>
            <a:endParaRPr lang="en-US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99" y="1412875"/>
            <a:ext cx="7543515" cy="4713288"/>
          </a:xfrm>
        </p:spPr>
      </p:pic>
      <p:sp>
        <p:nvSpPr>
          <p:cNvPr id="3" name="Rectangle 2"/>
          <p:cNvSpPr/>
          <p:nvPr/>
        </p:nvSpPr>
        <p:spPr>
          <a:xfrm>
            <a:off x="6096000" y="4653136"/>
            <a:ext cx="2016224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D709-9DFD-4040-9EB4-12CCE7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A6B2-EA9B-4ED5-92B6-B5F91C1C43EA}" type="datetime4">
              <a:rPr lang="en-CA" smtClean="0"/>
              <a:t>February 25,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Heterogeneous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379909"/>
            <a:ext cx="10561173" cy="4713387"/>
          </a:xfrm>
        </p:spPr>
        <p:txBody>
          <a:bodyPr>
            <a:normAutofit/>
          </a:bodyPr>
          <a:lstStyle/>
          <a:p>
            <a:r>
              <a:rPr lang="en-US" sz="2400" dirty="0"/>
              <a:t>Architecture models for FPGA and CPU clusters: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6C97-5F3D-43D6-A4EE-F519A0CE84A8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7489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5480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475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1843524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2791638" y="2142305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638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78629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0624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5106673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88287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516278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8273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851436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779427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1422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168008" y="1988840"/>
            <a:ext cx="0" cy="2169532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78643" y="3789040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 Model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97" y="3789040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Slave Model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41EC5-8204-4297-BF57-98C004228E6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87592" y="2342326"/>
            <a:ext cx="4843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C434B-4D12-4F53-A05D-38BF3C52C65F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4367808" y="2342326"/>
            <a:ext cx="3828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E331E92E-3B8B-4F44-94FE-B206D42457F5}"/>
              </a:ext>
            </a:extLst>
          </p:cNvPr>
          <p:cNvSpPr/>
          <p:nvPr/>
        </p:nvSpPr>
        <p:spPr>
          <a:xfrm>
            <a:off x="7904206" y="2132856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ACBD49-F79E-44FB-A152-C8273C9A6387}"/>
              </a:ext>
            </a:extLst>
          </p:cNvPr>
          <p:cNvCxnSpPr>
            <a:stCxn id="35" idx="3"/>
          </p:cNvCxnSpPr>
          <p:nvPr/>
        </p:nvCxnSpPr>
        <p:spPr>
          <a:xfrm flipV="1">
            <a:off x="7588390" y="2342326"/>
            <a:ext cx="4902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EC5E0-5C69-4D9C-9543-CA92209BD827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9480376" y="2342326"/>
            <a:ext cx="371060" cy="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62EDB3-A52C-48BC-8F17-DEBDCC5E121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0397" y="3606818"/>
            <a:ext cx="52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BF5FCA-8ACA-4CCE-82F6-48992BA3A253}"/>
              </a:ext>
            </a:extLst>
          </p:cNvPr>
          <p:cNvCxnSpPr>
            <a:stCxn id="41" idx="1"/>
          </p:cNvCxnSpPr>
          <p:nvPr/>
        </p:nvCxnSpPr>
        <p:spPr>
          <a:xfrm flipH="1">
            <a:off x="8976320" y="3606818"/>
            <a:ext cx="80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CABE93-AB21-4349-B4A3-497FBC6C9794}"/>
              </a:ext>
            </a:extLst>
          </p:cNvPr>
          <p:cNvSpPr/>
          <p:nvPr/>
        </p:nvSpPr>
        <p:spPr>
          <a:xfrm>
            <a:off x="7372366" y="3388771"/>
            <a:ext cx="432047" cy="30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A9E89-D281-416F-BBBA-7567889D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3 -0.00278 L 0.00533 -0.00278 C 0.00664 -0.00301 0.01276 -0.00371 0.0151 -0.00533 C 0.01588 -0.00602 0.0164 -0.00718 0.01718 -0.00788 C 0.01783 -0.00834 0.01862 -0.00857 0.01927 -0.00903 C 0.01992 -0.00973 0.02057 -0.01088 0.02135 -0.01158 C 0.02513 -0.01459 0.02565 -0.01389 0.02968 -0.01528 C 0.03059 -0.01551 0.03151 -0.01598 0.03242 -0.01644 C 0.03554 -0.02014 0.03567 -0.0213 0.03867 -0.02269 C 0.03984 -0.02315 0.04101 -0.02338 0.04218 -0.02385 C 0.04257 -0.025 0.04283 -0.02686 0.04349 -0.02755 C 0.04479 -0.02894 0.04635 -0.02917 0.04765 -0.0301 C 0.04895 -0.03102 0.05273 -0.03334 0.0539 -0.03496 C 0.05468 -0.03612 0.0552 -0.0375 0.05599 -0.03866 C 0.05664 -0.03959 0.05742 -0.04028 0.05807 -0.04121 C 0.05937 -0.04306 0.06002 -0.04653 0.06158 -0.04723 L 0.06432 -0.04862 C 0.0651 -0.04977 0.06562 -0.05116 0.0664 -0.05232 C 0.06705 -0.05325 0.06796 -0.05371 0.06849 -0.05463 C 0.07161 -0.06042 0.06796 -0.05718 0.072 -0.05973 L 0.07474 -0.06713 C 0.07526 -0.06829 0.07578 -0.06945 0.07617 -0.07084 C 0.08059 -0.09005 0.07877 -0.08056 0.08177 -0.09908 C 0.08125 -0.10834 0.08086 -0.11737 0.08033 -0.12639 C 0.0802 -0.12848 0.08007 -0.13056 0.07968 -0.13241 C 0.07916 -0.1345 0.07838 -0.13612 0.0776 -0.1375 C 0.07708 -0.1382 0.07278 -0.13982 0.07265 -0.13982 C 0.07239 -0.14121 0.07239 -0.1426 0.072 -0.14352 C 0.07083 -0.1463 0.06875 -0.14653 0.06718 -0.14723 C 0.06588 -0.14977 0.06471 -0.15209 0.06302 -0.15348 C 0.06158 -0.15463 0.05885 -0.15602 0.05885 -0.15602 C 0.05807 -0.15672 0.05742 -0.15788 0.05677 -0.15834 C 0.05586 -0.15903 0.05481 -0.15926 0.0539 -0.15973 C 0.05325 -0.15996 0.0526 -0.16065 0.05182 -0.16088 C 0.05091 -0.16135 0.05 -0.16158 0.04908 -0.16204 C 0.04101 -0.16644 0.04856 -0.16413 0.03593 -0.16575 C 0.0289 -0.16899 0.03776 -0.16528 0.02343 -0.16829 C 0.02265 -0.16852 0.022 -0.16922 0.02135 -0.16945 C 0.02044 -0.17014 0.01953 -0.17061 0.01849 -0.17084 C 0.01575 -0.1713 0.01302 -0.17153 0.01015 -0.172 C 0.00794 -0.17246 0.00559 -0.17269 0.00325 -0.17315 C 0.00065 -0.17385 -0.00183 -0.17477 -0.00443 -0.1757 C -0.00508 -0.17593 -0.00638 -0.17686 -0.00638 -0.17686 L -0.00638 -0.17686 L -0.00638 -0.17686 " pathEditMode="relative" ptsTypes="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3379" y="1700808"/>
            <a:ext cx="5328592" cy="3384376"/>
          </a:xfrm>
          <a:prstGeom prst="roundRect">
            <a:avLst/>
          </a:prstGeom>
          <a:solidFill>
            <a:srgbClr val="F8CBA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68008" y="1700808"/>
            <a:ext cx="5328592" cy="3384376"/>
          </a:xfrm>
          <a:prstGeom prst="roundRect">
            <a:avLst/>
          </a:prstGeom>
          <a:solidFill>
            <a:srgbClr val="F8CBA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Infrastructure Application Region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8FE3-0FCA-44B5-B2CF-85EE7D456FC4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70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2" y="2349028"/>
            <a:ext cx="4950011" cy="2136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27" y="2324765"/>
            <a:ext cx="4962252" cy="21418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6336027" y="2324765"/>
            <a:ext cx="4944549" cy="214188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96200" y="50851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FPGA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1036" y="50870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FPGA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4865" y="2324765"/>
            <a:ext cx="4944549" cy="214188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35117" y="1961843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Application Region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21223" y="197954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Application Region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9696" y="267994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80376" y="2537744"/>
            <a:ext cx="144016" cy="276999"/>
          </a:xfrm>
          <a:prstGeom prst="rect">
            <a:avLst/>
          </a:prstGeom>
          <a:solidFill>
            <a:srgbClr val="C5E1B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l Bayan Plain" charset="-78"/>
                <a:ea typeface="Al Bayan Plain" charset="-78"/>
                <a:cs typeface="Al Bayan Plain" charset="-78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0376" y="3056400"/>
            <a:ext cx="144016" cy="276999"/>
          </a:xfrm>
          <a:prstGeom prst="rect">
            <a:avLst/>
          </a:prstGeom>
          <a:solidFill>
            <a:srgbClr val="C5E1B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l Bayan Plain" charset="-78"/>
                <a:ea typeface="Al Bayan Plain" charset="-78"/>
                <a:cs typeface="Al Bayan Plain" charset="-7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55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469 0 L -0.05586 0.21157 L 0.08333 0.20926 L 0.1345 0.17546 L 0.21432 0.17338 L 0.21432 -0.00417 L 0.40365 -0.00208 L 0.40482 0.05486 L 0.46198 0.05486 " pathEditMode="relative" ptsTypes="AAAAAAAA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Galapagos: Application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412777"/>
            <a:ext cx="9697077" cy="4713387"/>
          </a:xfrm>
        </p:spPr>
        <p:txBody>
          <a:bodyPr>
            <a:normAutofit/>
          </a:bodyPr>
          <a:lstStyle/>
          <a:p>
            <a:r>
              <a:rPr lang="en-US" sz="2400" dirty="0"/>
              <a:t>Adding Router to address scalability limitation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3E3-CF06-4A72-ABCE-213B653B1E96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44" y="1988840"/>
            <a:ext cx="7822780" cy="40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8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 Application Region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962D-9055-4692-91CE-31A6881A5941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72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71864" y="4437113"/>
            <a:ext cx="1656184" cy="50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3379" y="1700808"/>
            <a:ext cx="5328592" cy="3384376"/>
          </a:xfrm>
          <a:prstGeom prst="roundRect">
            <a:avLst/>
          </a:prstGeom>
          <a:solidFill>
            <a:srgbClr val="F8CBA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68008" y="1700808"/>
            <a:ext cx="5328592" cy="3384376"/>
          </a:xfrm>
          <a:prstGeom prst="roundRect">
            <a:avLst/>
          </a:prstGeom>
          <a:solidFill>
            <a:srgbClr val="F8CBA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96200" y="50851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FPGA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1036" y="50870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FPGA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66534" y="221937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Application Region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23956" y="225454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Application Region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02239" y="267994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8" y="2625121"/>
            <a:ext cx="4759318" cy="165796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7408" y="2627619"/>
            <a:ext cx="4767357" cy="1655463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90871" y="2644779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0" y="2589956"/>
            <a:ext cx="4759318" cy="165796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456040" y="2592454"/>
            <a:ext cx="4767357" cy="166547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885084" y="2980800"/>
            <a:ext cx="144016" cy="276999"/>
          </a:xfrm>
          <a:prstGeom prst="rect">
            <a:avLst/>
          </a:prstGeom>
          <a:solidFill>
            <a:srgbClr val="C5E1B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l Bayan Plain" charset="-78"/>
                <a:ea typeface="Al Bayan Plain" charset="-78"/>
                <a:cs typeface="Al Bayan Plain" charset="-78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85084" y="3535200"/>
            <a:ext cx="144016" cy="276999"/>
          </a:xfrm>
          <a:prstGeom prst="rect">
            <a:avLst/>
          </a:prstGeom>
          <a:solidFill>
            <a:srgbClr val="C5E1B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l Bayan Plain" charset="-78"/>
                <a:ea typeface="Al Bayan Plain" charset="-78"/>
                <a:cs typeface="Al Bayan Plain" charset="-78"/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95331" y="3021930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06589 0.00231 L -0.06589 0.09444 L -0.36198 0.09213 L -0.36198 -0.24584 L 0.0944 -0.23912 L 0.10091 0.00463 L 0.40351 0.00694 L 0.40351 0.08055 L 0.46692 0.08055 L 0.46692 0.08055 " pathEditMode="relative" ptsTypes="AAAAAAAAA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Galapagos: Network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534923"/>
            <a:ext cx="10369152" cy="4464495"/>
          </a:xfrm>
        </p:spPr>
        <p:txBody>
          <a:bodyPr>
            <a:normAutofit/>
          </a:bodyPr>
          <a:lstStyle/>
          <a:p>
            <a:r>
              <a:rPr lang="en-US" sz="2400" dirty="0"/>
              <a:t>Receives the packets from network and check if they are for this FPGA</a:t>
            </a:r>
          </a:p>
          <a:p>
            <a:r>
              <a:rPr lang="en-US" sz="2400" dirty="0"/>
              <a:t>Sends the outgoing packets out with a destination MAC or IP address</a:t>
            </a:r>
          </a:p>
          <a:p>
            <a:r>
              <a:rPr lang="en-US" sz="2400" dirty="0"/>
              <a:t>Interfaces are consistent with Galapagos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7F88-8DFF-4631-B7C2-D6A551EB8ED3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73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3212976"/>
            <a:ext cx="2570824" cy="27864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69" y="3212976"/>
            <a:ext cx="3529476" cy="26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917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3379" y="1700808"/>
            <a:ext cx="5328592" cy="3384376"/>
          </a:xfrm>
          <a:prstGeom prst="roundRect">
            <a:avLst/>
          </a:prstGeom>
          <a:solidFill>
            <a:srgbClr val="F8CBA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68008" y="1700808"/>
            <a:ext cx="5328592" cy="3384376"/>
          </a:xfrm>
          <a:prstGeom prst="roundRect">
            <a:avLst/>
          </a:prstGeom>
          <a:solidFill>
            <a:srgbClr val="F8CBA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Infrastructure Application Region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FA7C-1F24-4A51-94F7-07854989F834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2" y="2349028"/>
            <a:ext cx="4950011" cy="2136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27" y="2324765"/>
            <a:ext cx="4962252" cy="21418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6336027" y="2324765"/>
            <a:ext cx="4944549" cy="214188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96200" y="50851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FPGA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1036" y="50870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FPGA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4865" y="2324765"/>
            <a:ext cx="4944549" cy="214188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35117" y="1961843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Application Region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21223" y="197954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Application Region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9696" y="2679944"/>
            <a:ext cx="144016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80376" y="2537744"/>
            <a:ext cx="144016" cy="276999"/>
          </a:xfrm>
          <a:prstGeom prst="rect">
            <a:avLst/>
          </a:prstGeom>
          <a:solidFill>
            <a:srgbClr val="C5E1B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l Bayan Plain" charset="-78"/>
                <a:ea typeface="Al Bayan Plain" charset="-78"/>
                <a:cs typeface="Al Bayan Plain" charset="-78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0376" y="3056400"/>
            <a:ext cx="144016" cy="276999"/>
          </a:xfrm>
          <a:prstGeom prst="rect">
            <a:avLst/>
          </a:prstGeom>
          <a:solidFill>
            <a:srgbClr val="C5E1B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l Bayan Plain" charset="-78"/>
                <a:ea typeface="Al Bayan Plain" charset="-78"/>
                <a:cs typeface="Al Bayan Plain" charset="-7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175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469 0 L -0.05586 0.21157 L 0.08333 0.20926 L 0.1345 0.17546 L 0.21432 0.17338 L 0.21432 -0.00417 L 0.40365 -0.00208 L 0.40482 0.05486 L 0.46198 0.05486 " pathEditMode="relative" ptsTypes="AAAAAAAA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Infrastructure Application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16 kernels in entire cluster</a:t>
            </a:r>
          </a:p>
          <a:p>
            <a:pPr lvl="1"/>
            <a:r>
              <a:rPr lang="en-US" dirty="0"/>
              <a:t>Unreliable communications</a:t>
            </a:r>
          </a:p>
          <a:p>
            <a:pPr lvl="1"/>
            <a:r>
              <a:rPr lang="en-US" dirty="0"/>
              <a:t>Not modular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23B4-56CC-443E-BE58-A99AE41E0398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75920" y="1428801"/>
            <a:ext cx="5328592" cy="3384376"/>
          </a:xfrm>
          <a:prstGeom prst="roundRect">
            <a:avLst/>
          </a:prstGeom>
          <a:solidFill>
            <a:srgbClr val="F8CBA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3" y="2077021"/>
            <a:ext cx="4950011" cy="2136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10" name="TextBox 9"/>
          <p:cNvSpPr txBox="1"/>
          <p:nvPr/>
        </p:nvSpPr>
        <p:spPr>
          <a:xfrm>
            <a:off x="7133577" y="481506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FPGA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7406" y="2052758"/>
            <a:ext cx="4944549" cy="214188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93764" y="1707541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Application Region</a:t>
            </a:r>
          </a:p>
        </p:txBody>
      </p:sp>
    </p:spTree>
    <p:extLst>
      <p:ext uri="{BB962C8B-B14F-4D97-AF65-F5344CB8AC3E}">
        <p14:creationId xmlns:p14="http://schemas.microsoft.com/office/powerpoint/2010/main" val="151913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Heterogeneous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379909"/>
            <a:ext cx="10561173" cy="4713387"/>
          </a:xfrm>
        </p:spPr>
        <p:txBody>
          <a:bodyPr>
            <a:normAutofit/>
          </a:bodyPr>
          <a:lstStyle/>
          <a:p>
            <a:r>
              <a:rPr lang="en-US" sz="2400" dirty="0"/>
              <a:t>Architecture models for FPGA and CPU clusters: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C8AA-6ADD-48D1-8F83-745D3F34BFEE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7489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15480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475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1843524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2791638" y="2142305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638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78629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0624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5106673" y="2572038"/>
            <a:ext cx="288032" cy="630244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88287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516278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08273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851436" y="2142305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779427" y="3280579"/>
            <a:ext cx="1144119" cy="6524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1422" y="3367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FPGA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168008" y="1988840"/>
            <a:ext cx="0" cy="2169532"/>
          </a:xfrm>
          <a:prstGeom prst="line">
            <a:avLst/>
          </a:prstGeom>
          <a:ln w="50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78643" y="3789040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 Model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1897" y="3789040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Slave Model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41EC5-8204-4297-BF57-98C004228E6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87592" y="2342326"/>
            <a:ext cx="4843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C434B-4D12-4F53-A05D-38BF3C52C65F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4367808" y="2342326"/>
            <a:ext cx="3828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E331E92E-3B8B-4F44-94FE-B206D42457F5}"/>
              </a:ext>
            </a:extLst>
          </p:cNvPr>
          <p:cNvSpPr/>
          <p:nvPr/>
        </p:nvSpPr>
        <p:spPr>
          <a:xfrm>
            <a:off x="7904206" y="2132856"/>
            <a:ext cx="1648178" cy="1535576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ACBD49-F79E-44FB-A152-C8273C9A6387}"/>
              </a:ext>
            </a:extLst>
          </p:cNvPr>
          <p:cNvCxnSpPr>
            <a:stCxn id="35" idx="3"/>
          </p:cNvCxnSpPr>
          <p:nvPr/>
        </p:nvCxnSpPr>
        <p:spPr>
          <a:xfrm flipV="1">
            <a:off x="7588390" y="2342326"/>
            <a:ext cx="4902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EC5E0-5C69-4D9C-9543-CA92209BD827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9480376" y="2342326"/>
            <a:ext cx="371060" cy="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62EDB3-A52C-48BC-8F17-DEBDCC5E121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660397" y="3606818"/>
            <a:ext cx="52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BF5FCA-8ACA-4CCE-82F6-48992BA3A253}"/>
              </a:ext>
            </a:extLst>
          </p:cNvPr>
          <p:cNvCxnSpPr>
            <a:stCxn id="41" idx="1"/>
          </p:cNvCxnSpPr>
          <p:nvPr/>
        </p:nvCxnSpPr>
        <p:spPr>
          <a:xfrm flipH="1">
            <a:off x="8976320" y="3606818"/>
            <a:ext cx="80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DE70AD-7F8E-4DE5-9F20-553A18601F53}"/>
              </a:ext>
            </a:extLst>
          </p:cNvPr>
          <p:cNvSpPr/>
          <p:nvPr/>
        </p:nvSpPr>
        <p:spPr>
          <a:xfrm>
            <a:off x="719403" y="4271438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Communication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Peer model: No different way to communicate between Accelerators and CPUs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Easier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Direct connection between accelerators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89277-4607-4C55-8048-6D2E6970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3924-71C6-4A62-8C0B-00DDC27C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System Orchestration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3774-A432-490B-A992-7A87A579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2ACC-68CE-4D7D-80A5-901BE5A6D75D}" type="datetime4">
              <a:rPr lang="en-CA" smtClean="0"/>
              <a:t>February 25, 2019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57FC2D-797D-483C-BB60-77DA5F1D3333}"/>
              </a:ext>
            </a:extLst>
          </p:cNvPr>
          <p:cNvSpPr/>
          <p:nvPr/>
        </p:nvSpPr>
        <p:spPr>
          <a:xfrm>
            <a:off x="1127448" y="3299751"/>
            <a:ext cx="8031891" cy="48928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Heterogeneous Cloud Provider</a:t>
            </a:r>
          </a:p>
        </p:txBody>
      </p:sp>
      <p:pic>
        <p:nvPicPr>
          <p:cNvPr id="9" name="Picture 2" descr="Image result for homer at a computer">
            <a:extLst>
              <a:ext uri="{FF2B5EF4-FFF2-40B4-BE49-F238E27FC236}">
                <a16:creationId xmlns:a16="http://schemas.microsoft.com/office/drawing/2014/main" id="{FF252333-A82F-4399-AFEB-51E632EC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85" y="1390315"/>
            <a:ext cx="2309297" cy="14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03849-3452-4A30-AC8D-232FF6D5E7DC}"/>
              </a:ext>
            </a:extLst>
          </p:cNvPr>
          <p:cNvSpPr txBox="1"/>
          <p:nvPr/>
        </p:nvSpPr>
        <p:spPr>
          <a:xfrm>
            <a:off x="344575" y="1390315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7FADB4-D882-46EB-A026-8AF0E892073C}"/>
              </a:ext>
            </a:extLst>
          </p:cNvPr>
          <p:cNvSpPr/>
          <p:nvPr/>
        </p:nvSpPr>
        <p:spPr>
          <a:xfrm>
            <a:off x="3367705" y="1340768"/>
            <a:ext cx="2309297" cy="372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Request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25E732-87EC-473F-8E98-E49BA5A16984}"/>
              </a:ext>
            </a:extLst>
          </p:cNvPr>
          <p:cNvSpPr/>
          <p:nvPr/>
        </p:nvSpPr>
        <p:spPr>
          <a:xfrm>
            <a:off x="5375920" y="2147529"/>
            <a:ext cx="6096000" cy="7686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4000" dirty="0">
                <a:solidFill>
                  <a:prstClr val="white">
                    <a:lumMod val="50000"/>
                  </a:prstClr>
                </a:solidFill>
              </a:rPr>
              <a:t>User issues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AA91F0-A178-48A5-8857-4CF071B7FBA9}"/>
              </a:ext>
            </a:extLst>
          </p:cNvPr>
          <p:cNvSpPr/>
          <p:nvPr/>
        </p:nvSpPr>
        <p:spPr>
          <a:xfrm>
            <a:off x="1189401" y="4126902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91B2A289-DDBC-4DDC-97A6-13EACDFFD428}"/>
              </a:ext>
            </a:extLst>
          </p:cNvPr>
          <p:cNvSpPr/>
          <p:nvPr/>
        </p:nvSpPr>
        <p:spPr>
          <a:xfrm>
            <a:off x="2710401" y="4102427"/>
            <a:ext cx="937327" cy="4787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FC8CC0-52AF-4346-A749-498AF5D8199A}"/>
              </a:ext>
            </a:extLst>
          </p:cNvPr>
          <p:cNvSpPr txBox="1"/>
          <p:nvPr/>
        </p:nvSpPr>
        <p:spPr>
          <a:xfrm>
            <a:off x="2767613" y="40861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43" name="Up-Down Arrow 23">
            <a:extLst>
              <a:ext uri="{FF2B5EF4-FFF2-40B4-BE49-F238E27FC236}">
                <a16:creationId xmlns:a16="http://schemas.microsoft.com/office/drawing/2014/main" id="{C6CBA920-505D-414C-8A88-6F9782D9AC0F}"/>
              </a:ext>
            </a:extLst>
          </p:cNvPr>
          <p:cNvSpPr/>
          <p:nvPr/>
        </p:nvSpPr>
        <p:spPr>
          <a:xfrm rot="16200000">
            <a:off x="2282902" y="4073747"/>
            <a:ext cx="288032" cy="438698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601820-BDCA-4C83-8A8B-E3EC0563393C}"/>
              </a:ext>
            </a:extLst>
          </p:cNvPr>
          <p:cNvSpPr/>
          <p:nvPr/>
        </p:nvSpPr>
        <p:spPr>
          <a:xfrm>
            <a:off x="3647728" y="2474748"/>
            <a:ext cx="10632504" cy="5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</a:rPr>
              <a:t>Give user network handle of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2FB01E-5EAE-48A5-B475-89A6C69D5138}"/>
              </a:ext>
            </a:extLst>
          </p:cNvPr>
          <p:cNvSpPr/>
          <p:nvPr/>
        </p:nvSpPr>
        <p:spPr>
          <a:xfrm>
            <a:off x="6662009" y="4126902"/>
            <a:ext cx="1000103" cy="400046"/>
          </a:xfrm>
          <a:prstGeom prst="rect">
            <a:avLst/>
          </a:prstGeom>
          <a:solidFill>
            <a:srgbClr val="FDDE98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55" name="Rounded Rectangle 7">
            <a:extLst>
              <a:ext uri="{FF2B5EF4-FFF2-40B4-BE49-F238E27FC236}">
                <a16:creationId xmlns:a16="http://schemas.microsoft.com/office/drawing/2014/main" id="{958D5BEF-CCD5-4C33-A4E3-7084B5DB709F}"/>
              </a:ext>
            </a:extLst>
          </p:cNvPr>
          <p:cNvSpPr/>
          <p:nvPr/>
        </p:nvSpPr>
        <p:spPr>
          <a:xfrm>
            <a:off x="8183009" y="4102427"/>
            <a:ext cx="937327" cy="4787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4EAB1C-605E-4498-BA4C-427BE4D6CDEC}"/>
              </a:ext>
            </a:extLst>
          </p:cNvPr>
          <p:cNvSpPr txBox="1"/>
          <p:nvPr/>
        </p:nvSpPr>
        <p:spPr>
          <a:xfrm>
            <a:off x="8240221" y="40861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57" name="Up-Down Arrow 23">
            <a:extLst>
              <a:ext uri="{FF2B5EF4-FFF2-40B4-BE49-F238E27FC236}">
                <a16:creationId xmlns:a16="http://schemas.microsoft.com/office/drawing/2014/main" id="{8A4424DA-B875-46FE-BD01-4C467CE4D518}"/>
              </a:ext>
            </a:extLst>
          </p:cNvPr>
          <p:cNvSpPr/>
          <p:nvPr/>
        </p:nvSpPr>
        <p:spPr>
          <a:xfrm rot="16200000">
            <a:off x="7755510" y="4073747"/>
            <a:ext cx="288032" cy="438698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FE1B953F-DF5E-4DF9-95DA-0C5F920A3C7E}"/>
              </a:ext>
            </a:extLst>
          </p:cNvPr>
          <p:cNvSpPr/>
          <p:nvPr/>
        </p:nvSpPr>
        <p:spPr>
          <a:xfrm>
            <a:off x="911425" y="5229199"/>
            <a:ext cx="8568952" cy="929545"/>
          </a:xfrm>
          <a:prstGeom prst="clou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365EC8-A408-48C8-A074-69E401A8F8F7}"/>
              </a:ext>
            </a:extLst>
          </p:cNvPr>
          <p:cNvSpPr/>
          <p:nvPr/>
        </p:nvSpPr>
        <p:spPr>
          <a:xfrm>
            <a:off x="3701027" y="2473534"/>
            <a:ext cx="10632504" cy="56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</a:rPr>
              <a:t>Resources connected on network</a:t>
            </a:r>
          </a:p>
        </p:txBody>
      </p:sp>
      <p:sp>
        <p:nvSpPr>
          <p:cNvPr id="61" name="Up-Down Arrow 23">
            <a:extLst>
              <a:ext uri="{FF2B5EF4-FFF2-40B4-BE49-F238E27FC236}">
                <a16:creationId xmlns:a16="http://schemas.microsoft.com/office/drawing/2014/main" id="{3D02349C-ABB8-4823-A2AB-BD186ED7751A}"/>
              </a:ext>
            </a:extLst>
          </p:cNvPr>
          <p:cNvSpPr/>
          <p:nvPr/>
        </p:nvSpPr>
        <p:spPr>
          <a:xfrm>
            <a:off x="1545436" y="4544775"/>
            <a:ext cx="230084" cy="774260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23">
            <a:extLst>
              <a:ext uri="{FF2B5EF4-FFF2-40B4-BE49-F238E27FC236}">
                <a16:creationId xmlns:a16="http://schemas.microsoft.com/office/drawing/2014/main" id="{580F7D48-F419-4E26-B32D-ADF3EC50C869}"/>
              </a:ext>
            </a:extLst>
          </p:cNvPr>
          <p:cNvSpPr/>
          <p:nvPr/>
        </p:nvSpPr>
        <p:spPr>
          <a:xfrm>
            <a:off x="3129612" y="4581128"/>
            <a:ext cx="230084" cy="774260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23">
            <a:extLst>
              <a:ext uri="{FF2B5EF4-FFF2-40B4-BE49-F238E27FC236}">
                <a16:creationId xmlns:a16="http://schemas.microsoft.com/office/drawing/2014/main" id="{FB691EDC-3E0A-49AA-8420-CD20999A0B16}"/>
              </a:ext>
            </a:extLst>
          </p:cNvPr>
          <p:cNvSpPr/>
          <p:nvPr/>
        </p:nvSpPr>
        <p:spPr>
          <a:xfrm>
            <a:off x="7032104" y="4509120"/>
            <a:ext cx="230084" cy="774260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23">
            <a:extLst>
              <a:ext uri="{FF2B5EF4-FFF2-40B4-BE49-F238E27FC236}">
                <a16:creationId xmlns:a16="http://schemas.microsoft.com/office/drawing/2014/main" id="{096D7F58-37F8-4531-990F-573A3AFFF352}"/>
              </a:ext>
            </a:extLst>
          </p:cNvPr>
          <p:cNvSpPr/>
          <p:nvPr/>
        </p:nvSpPr>
        <p:spPr>
          <a:xfrm>
            <a:off x="8602220" y="4509120"/>
            <a:ext cx="230084" cy="774260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EA3B5E-9E00-4C53-A7A6-EC9D6805A016}"/>
              </a:ext>
            </a:extLst>
          </p:cNvPr>
          <p:cNvSpPr/>
          <p:nvPr/>
        </p:nvSpPr>
        <p:spPr>
          <a:xfrm>
            <a:off x="3520105" y="3128618"/>
            <a:ext cx="4448103" cy="3257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Network Handle of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B22CD-B400-4C08-AF09-CCBCBD1F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C6B6-4FC9-4B43-A126-E37C8CA8CD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0.0125 -0.255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3" grpId="0"/>
      <p:bldP spid="37" grpId="0" animBg="1"/>
      <p:bldP spid="38" grpId="0" animBg="1"/>
      <p:bldP spid="39" grpId="0"/>
      <p:bldP spid="43" grpId="0" animBg="1"/>
      <p:bldP spid="46" grpId="0"/>
      <p:bldP spid="54" grpId="0" animBg="1"/>
      <p:bldP spid="55" grpId="0" animBg="1"/>
      <p:bldP spid="56" grpId="0"/>
      <p:bldP spid="57" grpId="0" animBg="1"/>
      <p:bldP spid="58" grpId="0" animBg="1"/>
      <p:bldP spid="59" grpId="1"/>
      <p:bldP spid="59" grpId="2"/>
      <p:bldP spid="61" grpId="0" animBg="1"/>
      <p:bldP spid="62" grpId="0" animBg="1"/>
      <p:bldP spid="63" grpId="0" animBg="1"/>
      <p:bldP spid="64" grpId="0" animBg="1"/>
      <p:bldP spid="65" grpId="0" animBg="1"/>
      <p:bldP spid="65" grpId="1" animBg="1"/>
    </p:bldLst>
  </p:timing>
</p:sld>
</file>

<file path=ppt/theme/theme1.xml><?xml version="1.0" encoding="utf-8"?>
<a:theme xmlns:a="http://schemas.openxmlformats.org/drawingml/2006/main" name="pcgroup2011">
  <a:themeElements>
    <a:clrScheme name="pcgroup">
      <a:dk1>
        <a:srgbClr val="00206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cgroup">
      <a:majorFont>
        <a:latin typeface="Franklin Gothic Demi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AEB24FB-AB94-4EB2-85A5-989AC0E463F9}" vid="{E868DC81-B437-455C-9694-FB5B70286E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14813</TotalTime>
  <Words>4046</Words>
  <Application>Microsoft Office PowerPoint</Application>
  <PresentationFormat>Widescreen</PresentationFormat>
  <Paragraphs>1145</Paragraphs>
  <Slides>75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Al Bayan Plain</vt:lpstr>
      <vt:lpstr>Arial</vt:lpstr>
      <vt:lpstr>Calibri</vt:lpstr>
      <vt:lpstr>Franklin Gothic Demi</vt:lpstr>
      <vt:lpstr>Franklin Gothic Medium</vt:lpstr>
      <vt:lpstr>Gill Sans MT</vt:lpstr>
      <vt:lpstr>pcgroup2011</vt:lpstr>
      <vt:lpstr>A Modular Heterogeneous Stack for Deploying FPGAs and CPUs in the Data Center</vt:lpstr>
      <vt:lpstr>FPGAs in Clouds and Data Centers?</vt:lpstr>
      <vt:lpstr>FPGAs in Clouds and Data Centers?</vt:lpstr>
      <vt:lpstr>Background: Heterogeneous Communication</vt:lpstr>
      <vt:lpstr>Background: Heterogeneous Communication</vt:lpstr>
      <vt:lpstr>Background: Heterogeneous Communication</vt:lpstr>
      <vt:lpstr>Background: Heterogeneous Communication</vt:lpstr>
      <vt:lpstr>Background: Heterogeneous Communication</vt:lpstr>
      <vt:lpstr>Background: System Orchestration</vt:lpstr>
      <vt:lpstr>Contributions</vt:lpstr>
      <vt:lpstr>Contributions</vt:lpstr>
      <vt:lpstr>Outline</vt:lpstr>
      <vt:lpstr>Outline</vt:lpstr>
      <vt:lpstr>Heterogeneous Abstraction Stack</vt:lpstr>
      <vt:lpstr>Heterogeneous Abstraction Stack</vt:lpstr>
      <vt:lpstr>Galapagos: Middleware Layer</vt:lpstr>
      <vt:lpstr>Galapagos: Middleware Layer</vt:lpstr>
      <vt:lpstr>Galapagos: Middleware Layer</vt:lpstr>
      <vt:lpstr>Galapagos: Middleware Layer</vt:lpstr>
      <vt:lpstr>Galapagos Hypervisor</vt:lpstr>
      <vt:lpstr>Galapagos Hypervisor</vt:lpstr>
      <vt:lpstr>Galapagos Hypervisor</vt:lpstr>
      <vt:lpstr>Galapagos: Hypervisor Application Region</vt:lpstr>
      <vt:lpstr>Galapagos: Hypervisor Application Region</vt:lpstr>
      <vt:lpstr>Galapagos: Application Region – Router</vt:lpstr>
      <vt:lpstr>Galapagos: Application Region – Network Bridge</vt:lpstr>
      <vt:lpstr>Galapagos: Application Region – Comm Bridge</vt:lpstr>
      <vt:lpstr>Outline</vt:lpstr>
      <vt:lpstr>HUMboldt (Heterogeneous Uniform Messaging) Communication Layer</vt:lpstr>
      <vt:lpstr>HUMboldt Hardware</vt:lpstr>
      <vt:lpstr>HUMboldt Software</vt:lpstr>
      <vt:lpstr>System Tool Flow</vt:lpstr>
      <vt:lpstr>System Tool Flow</vt:lpstr>
      <vt:lpstr>System Tool Flow</vt:lpstr>
      <vt:lpstr>System Tool Flow</vt:lpstr>
      <vt:lpstr>System Tool Flow</vt:lpstr>
      <vt:lpstr>Outline</vt:lpstr>
      <vt:lpstr>Results: Testbed</vt:lpstr>
      <vt:lpstr>Galapagos/HUMboldt Resource Utilization</vt:lpstr>
      <vt:lpstr>Galapagos/HUMboldt Resource Utilization</vt:lpstr>
      <vt:lpstr>Galapagos/HUMboldt Resource Utilization</vt:lpstr>
      <vt:lpstr>Galapagos/HUMboldt Resource Utilization</vt:lpstr>
      <vt:lpstr>Galapagos/HUMboldt Resource Utilization</vt:lpstr>
      <vt:lpstr>Results: Microbenchmarks</vt:lpstr>
      <vt:lpstr>Results: Throughput</vt:lpstr>
      <vt:lpstr>Results: Throughput</vt:lpstr>
      <vt:lpstr>Results: Throughput</vt:lpstr>
      <vt:lpstr>Results: Throughput</vt:lpstr>
      <vt:lpstr>Results: Latency</vt:lpstr>
      <vt:lpstr>Results: Latency</vt:lpstr>
      <vt:lpstr>Results: Latency</vt:lpstr>
      <vt:lpstr>Outline</vt:lpstr>
      <vt:lpstr>Conclusion</vt:lpstr>
      <vt:lpstr>Outline</vt:lpstr>
      <vt:lpstr>Future Work</vt:lpstr>
      <vt:lpstr>Acknowledgements</vt:lpstr>
      <vt:lpstr>PowerPoint Presentation</vt:lpstr>
      <vt:lpstr>Back Up Slides</vt:lpstr>
      <vt:lpstr>Base Infrastructure: System Interface</vt:lpstr>
      <vt:lpstr>Base Infrastructure: System Interface</vt:lpstr>
      <vt:lpstr>Galapagos: Logical file</vt:lpstr>
      <vt:lpstr>Galapagos: Mapping File</vt:lpstr>
      <vt:lpstr>HUMboldt Sample code </vt:lpstr>
      <vt:lpstr>Base Infrastructure: Application Region</vt:lpstr>
      <vt:lpstr>Galapagos: TCP Network Bridge</vt:lpstr>
      <vt:lpstr>Resource Utilization</vt:lpstr>
      <vt:lpstr>FPGAs in Clouds and Data Centers?</vt:lpstr>
      <vt:lpstr>Base Infrastructure Application Region</vt:lpstr>
      <vt:lpstr>Base Infrastructure Application Region</vt:lpstr>
      <vt:lpstr>Base Infrastructure Application Region</vt:lpstr>
      <vt:lpstr>Galapagos: Application Region</vt:lpstr>
      <vt:lpstr>Galapagos Application Region</vt:lpstr>
      <vt:lpstr>Galapagos: Network Bridge</vt:lpstr>
      <vt:lpstr>Base Infrastructure Application Region</vt:lpstr>
      <vt:lpstr>Base Infrastructure Application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MODULAR HETEROGENEOUS COMMUNICATION LAYER FOR A CLUSTER OF FPGAS AND CPUS</dc:title>
  <dc:creator>Nariman Eskandari</dc:creator>
  <cp:lastModifiedBy>Naif Tarafdar</cp:lastModifiedBy>
  <cp:revision>261</cp:revision>
  <cp:lastPrinted>2018-09-21T00:30:39Z</cp:lastPrinted>
  <dcterms:created xsi:type="dcterms:W3CDTF">2018-09-13T17:27:26Z</dcterms:created>
  <dcterms:modified xsi:type="dcterms:W3CDTF">2019-02-26T18:51:30Z</dcterms:modified>
</cp:coreProperties>
</file>