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61" r:id="rId3"/>
    <p:sldId id="262" r:id="rId4"/>
    <p:sldId id="265" r:id="rId5"/>
    <p:sldId id="266" r:id="rId6"/>
    <p:sldId id="267" r:id="rId7"/>
    <p:sldId id="268" r:id="rId8"/>
    <p:sldId id="269" r:id="rId9"/>
    <p:sldId id="277" r:id="rId10"/>
    <p:sldId id="274" r:id="rId11"/>
    <p:sldId id="276" r:id="rId12"/>
    <p:sldId id="272" r:id="rId13"/>
    <p:sldId id="278" r:id="rId14"/>
    <p:sldId id="257" r:id="rId15"/>
    <p:sldId id="258" r:id="rId16"/>
    <p:sldId id="280" r:id="rId17"/>
    <p:sldId id="279" r:id="rId18"/>
    <p:sldId id="281" r:id="rId19"/>
    <p:sldId id="282" r:id="rId20"/>
    <p:sldId id="260" r:id="rId21"/>
    <p:sldId id="283" r:id="rId22"/>
    <p:sldId id="259" r:id="rId23"/>
    <p:sldId id="285" r:id="rId24"/>
    <p:sldId id="287" r:id="rId25"/>
    <p:sldId id="288" r:id="rId26"/>
    <p:sldId id="290" r:id="rId27"/>
    <p:sldId id="291" r:id="rId28"/>
    <p:sldId id="289" r:id="rId29"/>
    <p:sldId id="292" r:id="rId30"/>
    <p:sldId id="293" r:id="rId31"/>
    <p:sldId id="29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660"/>
    </p:cViewPr>
  </p:notesTextViewPr>
  <p:notesViewPr>
    <p:cSldViewPr snapToGrid="0">
      <p:cViewPr varScale="1">
        <p:scale>
          <a:sx n="51" d="100"/>
          <a:sy n="51" d="100"/>
        </p:scale>
        <p:origin x="195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6E6E0-84D5-48AB-8E6C-D6C55B34AABF}" type="datetimeFigureOut">
              <a:rPr lang="en-US"/>
              <a:t>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C03F40-5DB5-46E1-B20E-4211D6477EB9}"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the Microsoft Catapult project in 2014, that has shown the benefits of putting FPGAs in the cloud by adding extra computation with a minuscule increase in power</a:t>
            </a:r>
          </a:p>
          <a:p>
            <a:r>
              <a:rPr lang="en-US" dirty="0"/>
              <a:t>  -&gt;on a scale of a 1500 servers they accelerated their Bing search engine by 95 % with only ten percent increase in power</a:t>
            </a:r>
          </a:p>
          <a:p>
            <a:r>
              <a:rPr lang="en-US" dirty="0"/>
              <a:t>-Now to allow users who do not have access to large FPGA clusters there has been a lot of work in integrating FPGAs within cloud services for users to provision resources from a shared cloud</a:t>
            </a:r>
          </a:p>
          <a:p>
            <a:r>
              <a:rPr lang="en-US" dirty="0"/>
              <a:t>  -&gt;one example being Microsoft's Azure service</a:t>
            </a:r>
          </a:p>
          <a:p>
            <a:r>
              <a:rPr lang="en-US" dirty="0"/>
              <a:t>- Amazon, Baidu, IBM have all worked on user FPGA cloud services.</a:t>
            </a:r>
          </a:p>
          <a:p>
            <a:r>
              <a:rPr lang="en-US" dirty="0"/>
              <a:t>-These are still all early works and have yet to investigate how to </a:t>
            </a:r>
            <a:r>
              <a:rPr lang="en-US" dirty="0" err="1"/>
              <a:t>provison</a:t>
            </a:r>
            <a:r>
              <a:rPr lang="en-US" dirty="0"/>
              <a:t> large multi FPGA clusters</a:t>
            </a:r>
          </a:p>
        </p:txBody>
      </p:sp>
      <p:sp>
        <p:nvSpPr>
          <p:cNvPr id="4" name="Slide Number Placeholder 3"/>
          <p:cNvSpPr>
            <a:spLocks noGrp="1"/>
          </p:cNvSpPr>
          <p:nvPr>
            <p:ph type="sldNum" sz="quarter" idx="10"/>
          </p:nvPr>
        </p:nvSpPr>
        <p:spPr/>
        <p:txBody>
          <a:bodyPr/>
          <a:lstStyle/>
          <a:p>
            <a:fld id="{70C03F40-5DB5-46E1-B20E-4211D6477EB9}" type="slidenum">
              <a:rPr lang="en-US"/>
              <a:t>2</a:t>
            </a:fld>
            <a:endParaRPr lang="en-US"/>
          </a:p>
        </p:txBody>
      </p:sp>
    </p:spTree>
    <p:extLst>
      <p:ext uri="{BB962C8B-B14F-4D97-AF65-F5344CB8AC3E}">
        <p14:creationId xmlns:p14="http://schemas.microsoft.com/office/powerpoint/2010/main" val="2164317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related work from Amazon, Baidu and IBM that offer FPGAs provisioned as cloud services.</a:t>
            </a:r>
          </a:p>
          <a:p>
            <a:r>
              <a:rPr lang="en-US" dirty="0"/>
              <a:t>-IBM leverages </a:t>
            </a:r>
            <a:r>
              <a:rPr lang="en-US" dirty="0" err="1"/>
              <a:t>Openstack</a:t>
            </a:r>
            <a:r>
              <a:rPr lang="en-US" dirty="0"/>
              <a:t>, an opensource cloud provisioning software to provision an FPGA. Here it's a single FPGA resource not connected on the network</a:t>
            </a:r>
          </a:p>
          <a:p>
            <a:r>
              <a:rPr lang="en-US" dirty="0"/>
              <a:t>-Amazon uses their own cloud provisioning service to provision the FPGA. FPGAs are connected via </a:t>
            </a:r>
            <a:r>
              <a:rPr lang="en-US" dirty="0" err="1"/>
              <a:t>PCIe</a:t>
            </a:r>
            <a:r>
              <a:rPr lang="en-US" dirty="0"/>
              <a:t> to the CPU. A ring of FPGAs are provisioned to the server</a:t>
            </a:r>
          </a:p>
          <a:p>
            <a:endParaRPr lang="en-US" dirty="0"/>
          </a:p>
        </p:txBody>
      </p:sp>
      <p:sp>
        <p:nvSpPr>
          <p:cNvPr id="4" name="Slide Number Placeholder 3"/>
          <p:cNvSpPr>
            <a:spLocks noGrp="1"/>
          </p:cNvSpPr>
          <p:nvPr>
            <p:ph type="sldNum" sz="quarter" idx="10"/>
          </p:nvPr>
        </p:nvSpPr>
        <p:spPr/>
        <p:txBody>
          <a:bodyPr/>
          <a:lstStyle/>
          <a:p>
            <a:fld id="{70C03F40-5DB5-46E1-B20E-4211D6477EB9}" type="slidenum">
              <a:rPr lang="en-US"/>
              <a:t>11</a:t>
            </a:fld>
            <a:endParaRPr lang="en-US"/>
          </a:p>
        </p:txBody>
      </p:sp>
    </p:spTree>
    <p:extLst>
      <p:ext uri="{BB962C8B-B14F-4D97-AF65-F5344CB8AC3E}">
        <p14:creationId xmlns:p14="http://schemas.microsoft.com/office/powerpoint/2010/main" val="33759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an overview of our previous work. This was published in FPGA 17. </a:t>
            </a:r>
          </a:p>
          <a:p>
            <a:r>
              <a:rPr lang="en-US"/>
              <a:t>-This work similar to this one presented several layers of this hardware stack. </a:t>
            </a:r>
          </a:p>
          <a:p>
            <a:r>
              <a:rPr lang="en-US"/>
              <a:t>-In this model the user would provide a description of their multi kernel </a:t>
            </a:r>
            <a:r>
              <a:rPr lang="en-US" err="1"/>
              <a:t>fpga</a:t>
            </a:r>
            <a:r>
              <a:rPr lang="en-US"/>
              <a:t> platform</a:t>
            </a:r>
          </a:p>
          <a:p>
            <a:r>
              <a:rPr lang="en-US"/>
              <a:t>-each kernel is a streaming kernel that feeds into one large logical switch</a:t>
            </a:r>
          </a:p>
          <a:p>
            <a:r>
              <a:rPr lang="en-US"/>
              <a:t>-This follows a packet switching model which allows all our kernels to communicate with one another using kernel addresses.</a:t>
            </a:r>
          </a:p>
          <a:p>
            <a:r>
              <a:rPr lang="en-US"/>
              <a:t>-our middleware would then </a:t>
            </a:r>
            <a:r>
              <a:rPr lang="en-US" err="1"/>
              <a:t>partiion</a:t>
            </a:r>
            <a:r>
              <a:rPr lang="en-US"/>
              <a:t> that large switch with the use of a mapping file into multiple </a:t>
            </a:r>
            <a:r>
              <a:rPr lang="en-US" err="1"/>
              <a:t>fpgas</a:t>
            </a:r>
          </a:p>
          <a:p>
            <a:r>
              <a:rPr lang="en-US"/>
              <a:t>-then ask </a:t>
            </a:r>
            <a:r>
              <a:rPr lang="en-US" err="1"/>
              <a:t>Openstack</a:t>
            </a:r>
            <a:r>
              <a:rPr lang="en-US"/>
              <a:t> for </a:t>
            </a:r>
            <a:r>
              <a:rPr lang="en-US" err="1"/>
              <a:t>PCIe</a:t>
            </a:r>
            <a:r>
              <a:rPr lang="en-US"/>
              <a:t> connected devices and virtual network ports which we would register to a specific </a:t>
            </a:r>
            <a:r>
              <a:rPr lang="en-US" err="1"/>
              <a:t>fpga</a:t>
            </a:r>
            <a:r>
              <a:rPr lang="en-US"/>
              <a:t>.</a:t>
            </a:r>
          </a:p>
          <a:p>
            <a:r>
              <a:rPr lang="en-US"/>
              <a:t>-our hypervisor in this includes a 1G interface, and the entire bitstream is programmed onto the region</a:t>
            </a:r>
          </a:p>
        </p:txBody>
      </p:sp>
      <p:sp>
        <p:nvSpPr>
          <p:cNvPr id="4" name="Slide Number Placeholder 3"/>
          <p:cNvSpPr>
            <a:spLocks noGrp="1"/>
          </p:cNvSpPr>
          <p:nvPr>
            <p:ph type="sldNum" sz="quarter" idx="10"/>
          </p:nvPr>
        </p:nvSpPr>
        <p:spPr/>
        <p:txBody>
          <a:bodyPr/>
          <a:lstStyle/>
          <a:p>
            <a:fld id="{70C03F40-5DB5-46E1-B20E-4211D6477EB9}" type="slidenum">
              <a:rPr lang="en-US"/>
              <a:t>12</a:t>
            </a:fld>
            <a:endParaRPr lang="en-US"/>
          </a:p>
        </p:txBody>
      </p:sp>
    </p:spTree>
    <p:extLst>
      <p:ext uri="{BB962C8B-B14F-4D97-AF65-F5344CB8AC3E}">
        <p14:creationId xmlns:p14="http://schemas.microsoft.com/office/powerpoint/2010/main" val="1039934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work looks at two things. </a:t>
            </a:r>
          </a:p>
          <a:p>
            <a:r>
              <a:rPr lang="en-US"/>
              <a:t>-First it provides an alternative middleware layer in the form of a circuit switching network, where our FPGA kernels are now network functions and we can layout paths</a:t>
            </a:r>
          </a:p>
          <a:p>
            <a:r>
              <a:rPr lang="en-US"/>
              <a:t>Between CPU and FPGA network functions.</a:t>
            </a:r>
          </a:p>
          <a:p>
            <a:r>
              <a:rPr lang="en-US"/>
              <a:t>- Next similar to the previous work we used the same cloud provisioning layer to provision the resources. With one caveat as we can present both CPU and FPGA network functions, furthermore these can be </a:t>
            </a:r>
            <a:r>
              <a:rPr lang="en-US" err="1"/>
              <a:t>hotswapped</a:t>
            </a:r>
            <a:r>
              <a:rPr lang="en-US"/>
              <a:t>, opening the door for an incremental heterogenous design flow.</a:t>
            </a:r>
          </a:p>
          <a:p>
            <a:r>
              <a:rPr lang="en-US"/>
              <a:t>-We also upgraded our hypervisor to 10G links and introduced a PR flow. </a:t>
            </a:r>
          </a:p>
        </p:txBody>
      </p:sp>
      <p:sp>
        <p:nvSpPr>
          <p:cNvPr id="4" name="Slide Number Placeholder 3"/>
          <p:cNvSpPr>
            <a:spLocks noGrp="1"/>
          </p:cNvSpPr>
          <p:nvPr>
            <p:ph type="sldNum" sz="quarter" idx="10"/>
          </p:nvPr>
        </p:nvSpPr>
        <p:spPr/>
        <p:txBody>
          <a:bodyPr/>
          <a:lstStyle/>
          <a:p>
            <a:fld id="{70C03F40-5DB5-46E1-B20E-4211D6477EB9}" type="slidenum">
              <a:rPr lang="en-US"/>
              <a:t>13</a:t>
            </a:fld>
            <a:endParaRPr lang="en-US"/>
          </a:p>
        </p:txBody>
      </p:sp>
    </p:spTree>
    <p:extLst>
      <p:ext uri="{BB962C8B-B14F-4D97-AF65-F5344CB8AC3E}">
        <p14:creationId xmlns:p14="http://schemas.microsoft.com/office/powerpoint/2010/main" val="1789406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work we implement the connection of these network functions through the use of software defined networking. </a:t>
            </a:r>
          </a:p>
          <a:p>
            <a:r>
              <a:rPr lang="en-US"/>
              <a:t>-software defined networking (or SDN) is the concept of dividing the control plane and the data plane of the networking, allowing for full configurability of a large network</a:t>
            </a:r>
          </a:p>
          <a:p>
            <a:r>
              <a:rPr lang="en-US"/>
              <a:t>-Our data plane consists of the switches with simple forwarding rules. These are managed by a control plane.</a:t>
            </a:r>
          </a:p>
          <a:p>
            <a:r>
              <a:rPr lang="en-US"/>
              <a:t>-The control plane is a </a:t>
            </a:r>
            <a:r>
              <a:rPr lang="en-US" err="1"/>
              <a:t>logicially</a:t>
            </a:r>
            <a:r>
              <a:rPr lang="en-US"/>
              <a:t> centralized layer that manages these data switches by mapping a user request onto these switches</a:t>
            </a:r>
          </a:p>
          <a:p>
            <a:r>
              <a:rPr lang="en-US"/>
              <a:t>-The details of the data plane are abstracted away from the user through the use of an SDN controller, these details include the physical location and number of these </a:t>
            </a:r>
            <a:r>
              <a:rPr lang="en-US" err="1"/>
              <a:t>swtiches</a:t>
            </a:r>
            <a:r>
              <a:rPr lang="en-US"/>
              <a:t>.</a:t>
            </a:r>
          </a:p>
          <a:p>
            <a:r>
              <a:rPr lang="en-US"/>
              <a:t>-We use SDN to manage our switches and assign different switch ports a virtual port that we get assigned with through </a:t>
            </a:r>
            <a:r>
              <a:rPr lang="en-US" err="1"/>
              <a:t>openstack</a:t>
            </a:r>
          </a:p>
          <a:p>
            <a:r>
              <a:rPr lang="en-US"/>
              <a:t>-Through the use of SDN it is possible to now stitch together network functions, our implementation looks at the formation of these chains, with both FPGAs and CPUs</a:t>
            </a:r>
          </a:p>
        </p:txBody>
      </p:sp>
      <p:sp>
        <p:nvSpPr>
          <p:cNvPr id="4" name="Slide Number Placeholder 3"/>
          <p:cNvSpPr>
            <a:spLocks noGrp="1"/>
          </p:cNvSpPr>
          <p:nvPr>
            <p:ph type="sldNum" sz="quarter" idx="10"/>
          </p:nvPr>
        </p:nvSpPr>
        <p:spPr/>
        <p:txBody>
          <a:bodyPr/>
          <a:lstStyle/>
          <a:p>
            <a:fld id="{70C03F40-5DB5-46E1-B20E-4211D6477EB9}" type="slidenum">
              <a:rPr lang="en-US"/>
              <a:t>14</a:t>
            </a:fld>
            <a:endParaRPr lang="en-US"/>
          </a:p>
        </p:txBody>
      </p:sp>
    </p:spTree>
    <p:extLst>
      <p:ext uri="{BB962C8B-B14F-4D97-AF65-F5344CB8AC3E}">
        <p14:creationId xmlns:p14="http://schemas.microsoft.com/office/powerpoint/2010/main" val="1677999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you might ask why network functions. Here's one example of what a network function service chain might look like.</a:t>
            </a:r>
          </a:p>
          <a:p>
            <a:r>
              <a:rPr lang="en-US"/>
              <a:t>-A user in the cloud could ask the service manager for a chain of network functions such as the ones in this picture.</a:t>
            </a:r>
          </a:p>
          <a:p>
            <a:r>
              <a:rPr lang="en-US"/>
              <a:t>-The implementation of these services could be on a combination of heterogenous devices including CPUs and FPGAs.</a:t>
            </a:r>
          </a:p>
          <a:p>
            <a:r>
              <a:rPr lang="en-US"/>
              <a:t>-Our infrastructure allows the easy formation of these chains. We looked at the network function model because many of these are streaming applications which particularly do well on FPGAs, these services traditionally implemented in software tend to work even better on FPGAs.</a:t>
            </a:r>
          </a:p>
          <a:p>
            <a:r>
              <a:rPr lang="en-US"/>
              <a:t>-Each of these functions are known as virtualized network functions, as the physical implementation of these functions are abstracted away from the user</a:t>
            </a:r>
          </a:p>
        </p:txBody>
      </p:sp>
      <p:sp>
        <p:nvSpPr>
          <p:cNvPr id="4" name="Slide Number Placeholder 3"/>
          <p:cNvSpPr>
            <a:spLocks noGrp="1"/>
          </p:cNvSpPr>
          <p:nvPr>
            <p:ph type="sldNum" sz="quarter" idx="10"/>
          </p:nvPr>
        </p:nvSpPr>
        <p:spPr/>
        <p:txBody>
          <a:bodyPr/>
          <a:lstStyle/>
          <a:p>
            <a:fld id="{70C03F40-5DB5-46E1-B20E-4211D6477EB9}" type="slidenum">
              <a:rPr lang="en-US"/>
              <a:t>15</a:t>
            </a:fld>
            <a:endParaRPr lang="en-US"/>
          </a:p>
        </p:txBody>
      </p:sp>
    </p:spTree>
    <p:extLst>
      <p:ext uri="{BB962C8B-B14F-4D97-AF65-F5344CB8AC3E}">
        <p14:creationId xmlns:p14="http://schemas.microsoft.com/office/powerpoint/2010/main" val="2495538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framework allows for an incremental design flow of large multi </a:t>
            </a:r>
            <a:r>
              <a:rPr lang="en-US" err="1"/>
              <a:t>fpga</a:t>
            </a:r>
            <a:r>
              <a:rPr lang="en-US"/>
              <a:t> network clusters</a:t>
            </a:r>
          </a:p>
          <a:p>
            <a:r>
              <a:rPr lang="en-US"/>
              <a:t>-Here's an example of the initial implementation of a network cluster through the use of software </a:t>
            </a:r>
            <a:r>
              <a:rPr lang="en-US" err="1"/>
              <a:t>vnfs</a:t>
            </a:r>
            <a:r>
              <a:rPr lang="en-US"/>
              <a:t>, we'll go through the flow of how these are created later in the presentation</a:t>
            </a:r>
          </a:p>
          <a:p>
            <a:r>
              <a:rPr lang="en-US"/>
              <a:t>-Each VNF is presented as a software image representing our VNF, our middleware layer instantiates these software VNFs through the appropriate </a:t>
            </a:r>
            <a:r>
              <a:rPr lang="en-US" err="1"/>
              <a:t>Openstack</a:t>
            </a:r>
            <a:r>
              <a:rPr lang="en-US"/>
              <a:t> calls and with the use of our SDN framework connects them together</a:t>
            </a:r>
          </a:p>
          <a:p>
            <a:r>
              <a:rPr lang="en-US"/>
              <a:t>-Once the user is satisfied with the functionality of this VNF in software we can start to look at implementing parts of this chain in hardware</a:t>
            </a:r>
          </a:p>
        </p:txBody>
      </p:sp>
      <p:sp>
        <p:nvSpPr>
          <p:cNvPr id="4" name="Slide Number Placeholder 3"/>
          <p:cNvSpPr>
            <a:spLocks noGrp="1"/>
          </p:cNvSpPr>
          <p:nvPr>
            <p:ph type="sldNum" sz="quarter" idx="10"/>
          </p:nvPr>
        </p:nvSpPr>
        <p:spPr/>
        <p:txBody>
          <a:bodyPr/>
          <a:lstStyle/>
          <a:p>
            <a:fld id="{70C03F40-5DB5-46E1-B20E-4211D6477EB9}" type="slidenum">
              <a:rPr lang="en-US"/>
              <a:t>16</a:t>
            </a:fld>
            <a:endParaRPr lang="en-US"/>
          </a:p>
        </p:txBody>
      </p:sp>
    </p:spTree>
    <p:extLst>
      <p:ext uri="{BB962C8B-B14F-4D97-AF65-F5344CB8AC3E}">
        <p14:creationId xmlns:p14="http://schemas.microsoft.com/office/powerpoint/2010/main" val="1348699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at this point we have implemented a hardware version of one of these VNFs, this could be in RTL, HLS or we can even lazily try to take the software implementation of the VNF and pump it through an HLS compiler</a:t>
            </a:r>
          </a:p>
          <a:p>
            <a:r>
              <a:rPr lang="en-US"/>
              <a:t>-&gt;as long as there is an input and output streaming port it should fit within our framework.</a:t>
            </a:r>
          </a:p>
          <a:p>
            <a:r>
              <a:rPr lang="en-US"/>
              <a:t>-We can look to integrate this as part of the chain, since we have verified the rest of the chain works, as long as this VNF functionally performs the same way as the other VNF and there are not timing assumptions in the rest of the VNFs then the functionality should be unchanged.</a:t>
            </a:r>
          </a:p>
        </p:txBody>
      </p:sp>
      <p:sp>
        <p:nvSpPr>
          <p:cNvPr id="4" name="Slide Number Placeholder 3"/>
          <p:cNvSpPr>
            <a:spLocks noGrp="1"/>
          </p:cNvSpPr>
          <p:nvPr>
            <p:ph type="sldNum" sz="quarter" idx="10"/>
          </p:nvPr>
        </p:nvSpPr>
        <p:spPr/>
        <p:txBody>
          <a:bodyPr/>
          <a:lstStyle/>
          <a:p>
            <a:fld id="{70C03F40-5DB5-46E1-B20E-4211D6477EB9}" type="slidenum">
              <a:rPr lang="en-US"/>
              <a:t>17</a:t>
            </a:fld>
            <a:endParaRPr lang="en-US"/>
          </a:p>
        </p:txBody>
      </p:sp>
    </p:spTree>
    <p:extLst>
      <p:ext uri="{BB962C8B-B14F-4D97-AF65-F5344CB8AC3E}">
        <p14:creationId xmlns:p14="http://schemas.microsoft.com/office/powerpoint/2010/main" val="3863384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this point our middleware will create a new virtual network port by provisioning a unique port through </a:t>
            </a:r>
            <a:r>
              <a:rPr lang="en-US" err="1"/>
              <a:t>openstack</a:t>
            </a:r>
            <a:r>
              <a:rPr lang="en-US"/>
              <a:t>, and registering that on the switch</a:t>
            </a:r>
          </a:p>
          <a:p>
            <a:endParaRPr lang="en-US"/>
          </a:p>
        </p:txBody>
      </p:sp>
      <p:sp>
        <p:nvSpPr>
          <p:cNvPr id="4" name="Slide Number Placeholder 3"/>
          <p:cNvSpPr>
            <a:spLocks noGrp="1"/>
          </p:cNvSpPr>
          <p:nvPr>
            <p:ph type="sldNum" sz="quarter" idx="10"/>
          </p:nvPr>
        </p:nvSpPr>
        <p:spPr/>
        <p:txBody>
          <a:bodyPr/>
          <a:lstStyle/>
          <a:p>
            <a:fld id="{70C03F40-5DB5-46E1-B20E-4211D6477EB9}" type="slidenum">
              <a:rPr lang="en-US"/>
              <a:t>18</a:t>
            </a:fld>
            <a:endParaRPr lang="en-US"/>
          </a:p>
        </p:txBody>
      </p:sp>
    </p:spTree>
    <p:extLst>
      <p:ext uri="{BB962C8B-B14F-4D97-AF65-F5344CB8AC3E}">
        <p14:creationId xmlns:p14="http://schemas.microsoft.com/office/powerpoint/2010/main" val="366472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-Then we redirect the traffic from VNFA into the new VNFB. The details in how this is done will be explained later in this presentation</a:t>
            </a:r>
          </a:p>
        </p:txBody>
      </p:sp>
      <p:sp>
        <p:nvSpPr>
          <p:cNvPr id="4" name="Slide Number Placeholder 3"/>
          <p:cNvSpPr>
            <a:spLocks noGrp="1"/>
          </p:cNvSpPr>
          <p:nvPr>
            <p:ph type="sldNum" sz="quarter" idx="10"/>
          </p:nvPr>
        </p:nvSpPr>
        <p:spPr/>
        <p:txBody>
          <a:bodyPr/>
          <a:lstStyle/>
          <a:p>
            <a:fld id="{70C03F40-5DB5-46E1-B20E-4211D6477EB9}" type="slidenum">
              <a:rPr lang="en-US"/>
              <a:t>19</a:t>
            </a:fld>
            <a:endParaRPr lang="en-US"/>
          </a:p>
        </p:txBody>
      </p:sp>
    </p:spTree>
    <p:extLst>
      <p:ext uri="{BB962C8B-B14F-4D97-AF65-F5344CB8AC3E}">
        <p14:creationId xmlns:p14="http://schemas.microsoft.com/office/powerpoint/2010/main" val="3824990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C03F40-5DB5-46E1-B20E-4211D6477EB9}" type="slidenum">
              <a:rPr lang="en-US"/>
              <a:t>20</a:t>
            </a:fld>
            <a:endParaRPr lang="en-US"/>
          </a:p>
        </p:txBody>
      </p:sp>
    </p:spTree>
    <p:extLst>
      <p:ext uri="{BB962C8B-B14F-4D97-AF65-F5344CB8AC3E}">
        <p14:creationId xmlns:p14="http://schemas.microsoft.com/office/powerpoint/2010/main" val="3226979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-Programmability of these large clusters still remain to be a problem</a:t>
            </a:r>
          </a:p>
          <a:p>
            <a:r>
              <a:rPr lang="en-US" dirty="0"/>
              <a:t>-Many of the solutions in the cloud services have looked at providing FPGAs as accelerators along with CPU resources, and have yet to look at how these FPGAs  will communicate in a heterogeneous environment as peers</a:t>
            </a:r>
          </a:p>
          <a:p>
            <a:r>
              <a:rPr lang="en-US" dirty="0"/>
              <a:t>-These FPGA resources have become larger and more versatile and can be useful as standalone devices in a heterogeneous environment</a:t>
            </a:r>
          </a:p>
          <a:p>
            <a:r>
              <a:rPr lang="en-US" dirty="0"/>
              <a:t>-FPGAs are currently a second-class citizen in these data centers, and our work looks at how to change our view </a:t>
            </a:r>
          </a:p>
        </p:txBody>
      </p:sp>
      <p:sp>
        <p:nvSpPr>
          <p:cNvPr id="4" name="Slide Number Placeholder 3"/>
          <p:cNvSpPr>
            <a:spLocks noGrp="1"/>
          </p:cNvSpPr>
          <p:nvPr>
            <p:ph type="sldNum" sz="quarter" idx="10"/>
          </p:nvPr>
        </p:nvSpPr>
        <p:spPr/>
        <p:txBody>
          <a:bodyPr/>
          <a:lstStyle/>
          <a:p>
            <a:fld id="{70C03F40-5DB5-46E1-B20E-4211D6477EB9}" type="slidenum">
              <a:rPr lang="en-US"/>
              <a:t>3</a:t>
            </a:fld>
            <a:endParaRPr lang="en-US"/>
          </a:p>
        </p:txBody>
      </p:sp>
    </p:spTree>
    <p:extLst>
      <p:ext uri="{BB962C8B-B14F-4D97-AF65-F5344CB8AC3E}">
        <p14:creationId xmlns:p14="http://schemas.microsoft.com/office/powerpoint/2010/main" val="1276221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middleware layer from a high level works in two stages.</a:t>
            </a:r>
          </a:p>
          <a:p>
            <a:r>
              <a:rPr lang="en-US"/>
              <a:t>-as you see on the left hand side the first stage is the allocation of the resources</a:t>
            </a:r>
          </a:p>
          <a:p>
            <a:r>
              <a:rPr lang="en-US"/>
              <a:t>-we use the nova tool within the </a:t>
            </a:r>
            <a:r>
              <a:rPr lang="en-US" err="1"/>
              <a:t>openstack</a:t>
            </a:r>
            <a:r>
              <a:rPr lang="en-US"/>
              <a:t> framework that is responsible for the allocation of the compute resources</a:t>
            </a:r>
          </a:p>
          <a:p>
            <a:r>
              <a:rPr lang="en-US"/>
              <a:t>-each user specified  chain such as the one presented by the user of three VNFs in this example is translated into a series of resource allocation by our service chain scheduler</a:t>
            </a:r>
          </a:p>
          <a:p>
            <a:r>
              <a:rPr lang="en-US"/>
              <a:t>    -&gt; the commands are for three calls to acquire each VNF. Each of these calls include an OS image, machine parameters which include the cores, </a:t>
            </a:r>
            <a:r>
              <a:rPr lang="en-US" err="1"/>
              <a:t>pcie</a:t>
            </a:r>
            <a:r>
              <a:rPr lang="en-US"/>
              <a:t> devices of the machine and number of NIC ports</a:t>
            </a:r>
          </a:p>
          <a:p>
            <a:r>
              <a:rPr lang="en-US"/>
              <a:t>    -&gt; before running the middleware layer we have to configure in our </a:t>
            </a:r>
            <a:r>
              <a:rPr lang="en-US" err="1"/>
              <a:t>openstack</a:t>
            </a:r>
            <a:r>
              <a:rPr lang="en-US"/>
              <a:t> configuration to passthrough our FPGA </a:t>
            </a:r>
            <a:r>
              <a:rPr lang="en-US" err="1"/>
              <a:t>pcie</a:t>
            </a:r>
            <a:r>
              <a:rPr lang="en-US"/>
              <a:t> device as a configuration</a:t>
            </a:r>
          </a:p>
          <a:p>
            <a:r>
              <a:rPr lang="en-US"/>
              <a:t>-Once the virtual machine CPUs are made, then another VM is made that we use as an FPGA bitstream generator. This bitstream generator is made with parameters that specified a large machine built to create FPGA bitstreams</a:t>
            </a:r>
          </a:p>
          <a:p>
            <a:r>
              <a:rPr lang="en-US"/>
              <a:t>-For each HW VNF in the chain which can be specified as RTL or as a pre-made </a:t>
            </a:r>
            <a:r>
              <a:rPr lang="en-US" err="1"/>
              <a:t>bitsteram</a:t>
            </a:r>
            <a:r>
              <a:rPr lang="en-US"/>
              <a:t>. If it is RTL it is then sent to an FPGA Bitstream Generator which generates the bitstreams for each RTL specified VNF</a:t>
            </a:r>
          </a:p>
          <a:p>
            <a:r>
              <a:rPr lang="en-US"/>
              <a:t>-These bitstreams are returned to the middle layer, then these bitstreams are transferred onto the virtual machines connected to each of the FPGAs, and the bitstreams are programmed onto the FPGAs via </a:t>
            </a:r>
            <a:r>
              <a:rPr lang="en-US" err="1"/>
              <a:t>pcie</a:t>
            </a:r>
          </a:p>
          <a:p>
            <a:endParaRPr lang="en-US"/>
          </a:p>
          <a:p>
            <a:endParaRPr lang="en-US"/>
          </a:p>
        </p:txBody>
      </p:sp>
      <p:sp>
        <p:nvSpPr>
          <p:cNvPr id="4" name="Slide Number Placeholder 3"/>
          <p:cNvSpPr>
            <a:spLocks noGrp="1"/>
          </p:cNvSpPr>
          <p:nvPr>
            <p:ph type="sldNum" sz="quarter" idx="10"/>
          </p:nvPr>
        </p:nvSpPr>
        <p:spPr/>
        <p:txBody>
          <a:bodyPr/>
          <a:lstStyle/>
          <a:p>
            <a:fld id="{70C03F40-5DB5-46E1-B20E-4211D6477EB9}" type="slidenum">
              <a:rPr lang="en-US"/>
              <a:t>21</a:t>
            </a:fld>
            <a:endParaRPr lang="en-US"/>
          </a:p>
        </p:txBody>
      </p:sp>
    </p:spTree>
    <p:extLst>
      <p:ext uri="{BB962C8B-B14F-4D97-AF65-F5344CB8AC3E}">
        <p14:creationId xmlns:p14="http://schemas.microsoft.com/office/powerpoint/2010/main" val="3786171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a:t>
            </a:r>
            <a:r>
              <a:rPr lang="en-US" dirty="0" err="1"/>
              <a:t>resrouces</a:t>
            </a:r>
            <a:r>
              <a:rPr lang="en-US" dirty="0"/>
              <a:t> are allocated in the cloud now we can work on connecting them in the network</a:t>
            </a:r>
          </a:p>
          <a:p>
            <a:r>
              <a:rPr lang="en-US" dirty="0"/>
              <a:t>-Our middleware layer then issues commands to neutron which is </a:t>
            </a:r>
            <a:r>
              <a:rPr lang="en-US" dirty="0" err="1"/>
              <a:t>Openstack's</a:t>
            </a:r>
            <a:r>
              <a:rPr lang="en-US" dirty="0"/>
              <a:t> network application for each additional network port that we need for the FPGA,</a:t>
            </a:r>
          </a:p>
          <a:p>
            <a:r>
              <a:rPr lang="en-US" dirty="0"/>
              <a:t>We do not need to do this for software VNFs as CPUs are already connected on the network</a:t>
            </a:r>
          </a:p>
          <a:p>
            <a:r>
              <a:rPr lang="en-US" dirty="0"/>
              <a:t>-Neutron keeps a database of all the network ports that have been allocated in the data center and assign a unique one</a:t>
            </a:r>
          </a:p>
          <a:p>
            <a:r>
              <a:rPr lang="en-US" dirty="0"/>
              <a:t>-we then register that port with a physical port the FPGA is connected to on the switch and now we can issue packets to the HW VNF by addressing the specific port</a:t>
            </a:r>
          </a:p>
          <a:p>
            <a:r>
              <a:rPr lang="en-US" dirty="0"/>
              <a:t>-But we still haven't formed the chain, at this point it is still part of the packet switched network and after we convert it to the circuit </a:t>
            </a:r>
            <a:r>
              <a:rPr lang="en-US"/>
              <a:t>switched network</a:t>
            </a:r>
          </a:p>
          <a:p>
            <a:r>
              <a:rPr lang="en-US" dirty="0"/>
              <a:t> at this point we calculate the path from the first node of the chain to the end of the chain, and interject intermediate hops in the middle, I'll go into details of how this is done</a:t>
            </a:r>
          </a:p>
          <a:p>
            <a:endParaRPr lang="en-US" dirty="0"/>
          </a:p>
          <a:p>
            <a:endParaRPr lang="en-US" dirty="0"/>
          </a:p>
        </p:txBody>
      </p:sp>
      <p:sp>
        <p:nvSpPr>
          <p:cNvPr id="4" name="Slide Number Placeholder 3"/>
          <p:cNvSpPr>
            <a:spLocks noGrp="1"/>
          </p:cNvSpPr>
          <p:nvPr>
            <p:ph type="sldNum" sz="quarter" idx="10"/>
          </p:nvPr>
        </p:nvSpPr>
        <p:spPr/>
        <p:txBody>
          <a:bodyPr/>
          <a:lstStyle/>
          <a:p>
            <a:fld id="{70C03F40-5DB5-46E1-B20E-4211D6477EB9}" type="slidenum">
              <a:rPr lang="en-US"/>
              <a:t>22</a:t>
            </a:fld>
            <a:endParaRPr lang="en-US"/>
          </a:p>
        </p:txBody>
      </p:sp>
    </p:spTree>
    <p:extLst>
      <p:ext uri="{BB962C8B-B14F-4D97-AF65-F5344CB8AC3E}">
        <p14:creationId xmlns:p14="http://schemas.microsoft.com/office/powerpoint/2010/main" val="1904693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best demonstrated with an example. The purpose of chaining is to direct traffic through these functions without changing the addresses of the network packets, as many networking applications require analyzing packet headers</a:t>
            </a:r>
          </a:p>
          <a:p>
            <a:r>
              <a:rPr lang="en-US"/>
              <a:t>-We do this by first calculating the initial path between the source and sink of our network. This is used by looking at the source and sink </a:t>
            </a:r>
            <a:r>
              <a:rPr lang="en-US" err="1"/>
              <a:t>ip</a:t>
            </a:r>
            <a:r>
              <a:rPr lang="en-US"/>
              <a:t> addresses and we can query our SDN controller for the path between those two nodes.</a:t>
            </a:r>
            <a:br>
              <a:rPr lang="en-US"/>
            </a:br>
            <a:r>
              <a:rPr lang="en-US"/>
              <a:t>-Now for each VNF we would like to add to the network we calculate the path between the source and the VNF, and the VNF and the sink.</a:t>
            </a:r>
          </a:p>
          <a:p>
            <a:r>
              <a:rPr lang="en-US"/>
              <a:t>-we then update the respective switches of in</a:t>
            </a:r>
            <a:endParaRPr/>
          </a:p>
          <a:p>
            <a:endParaRPr lang="en-US"/>
          </a:p>
        </p:txBody>
      </p:sp>
      <p:sp>
        <p:nvSpPr>
          <p:cNvPr id="4" name="Slide Number Placeholder 3"/>
          <p:cNvSpPr>
            <a:spLocks noGrp="1"/>
          </p:cNvSpPr>
          <p:nvPr>
            <p:ph type="sldNum" sz="quarter" idx="10"/>
          </p:nvPr>
        </p:nvSpPr>
        <p:spPr/>
        <p:txBody>
          <a:bodyPr/>
          <a:lstStyle/>
          <a:p>
            <a:fld id="{70C03F40-5DB5-46E1-B20E-4211D6477EB9}" type="slidenum">
              <a:rPr lang="en-US"/>
              <a:t>23</a:t>
            </a:fld>
            <a:endParaRPr lang="en-US"/>
          </a:p>
        </p:txBody>
      </p:sp>
    </p:spTree>
    <p:extLst>
      <p:ext uri="{BB962C8B-B14F-4D97-AF65-F5344CB8AC3E}">
        <p14:creationId xmlns:p14="http://schemas.microsoft.com/office/powerpoint/2010/main" val="1603966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best demonstrated with an example. The purpose of chaining is to direct traffic through these functions without changing the addresses of the network packets, as many networking applications require analyzing packet headers</a:t>
            </a:r>
          </a:p>
          <a:p>
            <a:r>
              <a:rPr lang="en-US"/>
              <a:t>-We do this by first calculating the initial path between the source and sink of our network. This is used by looking at the source and sink </a:t>
            </a:r>
            <a:r>
              <a:rPr lang="en-US" err="1"/>
              <a:t>ip</a:t>
            </a:r>
            <a:r>
              <a:rPr lang="en-US"/>
              <a:t> addresses and we can query our SDN controller for the path between those two nodes.</a:t>
            </a:r>
            <a:br>
              <a:rPr lang="en-US"/>
            </a:br>
            <a:r>
              <a:rPr lang="en-US"/>
              <a:t>-Now for each VNF we would like to add to the network we calculate the path between the source and the VNF, and the VNF and the sink.</a:t>
            </a:r>
          </a:p>
          <a:p>
            <a:r>
              <a:rPr lang="en-US"/>
              <a:t>-we then update the respective switches of in</a:t>
            </a:r>
            <a:endParaRPr/>
          </a:p>
          <a:p>
            <a:endParaRPr lang="en-US"/>
          </a:p>
        </p:txBody>
      </p:sp>
      <p:sp>
        <p:nvSpPr>
          <p:cNvPr id="4" name="Slide Number Placeholder 3"/>
          <p:cNvSpPr>
            <a:spLocks noGrp="1"/>
          </p:cNvSpPr>
          <p:nvPr>
            <p:ph type="sldNum" sz="quarter" idx="10"/>
          </p:nvPr>
        </p:nvSpPr>
        <p:spPr/>
        <p:txBody>
          <a:bodyPr/>
          <a:lstStyle/>
          <a:p>
            <a:fld id="{70C03F40-5DB5-46E1-B20E-4211D6477EB9}" type="slidenum">
              <a:rPr lang="en-US"/>
              <a:t>24</a:t>
            </a:fld>
            <a:endParaRPr lang="en-US"/>
          </a:p>
        </p:txBody>
      </p:sp>
    </p:spTree>
    <p:extLst>
      <p:ext uri="{BB962C8B-B14F-4D97-AF65-F5344CB8AC3E}">
        <p14:creationId xmlns:p14="http://schemas.microsoft.com/office/powerpoint/2010/main" val="1796875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best demonstrated with an example. The purpose of chaining is to direct traffic through these functions without changing the addresses of the network packets, as many networking applications require analyzing packet headers</a:t>
            </a:r>
          </a:p>
          <a:p>
            <a:r>
              <a:rPr lang="en-US"/>
              <a:t>-We do this by first calculating the initial path between the source and sink of our network. This is used by looking at the source and sink </a:t>
            </a:r>
            <a:r>
              <a:rPr lang="en-US" err="1"/>
              <a:t>ip</a:t>
            </a:r>
            <a:r>
              <a:rPr lang="en-US"/>
              <a:t> addresses and we can query our SDN controller for the path between those two nodes.</a:t>
            </a:r>
            <a:br>
              <a:rPr lang="en-US"/>
            </a:br>
            <a:r>
              <a:rPr lang="en-US"/>
              <a:t>-Now for each VNF we would like to add to the network we calculate the path between the source and the VNF, and the VNF and the sink.</a:t>
            </a:r>
          </a:p>
          <a:p>
            <a:r>
              <a:rPr lang="en-US"/>
              <a:t>-we then update the respective switches of in</a:t>
            </a:r>
            <a:endParaRPr/>
          </a:p>
          <a:p>
            <a:endParaRPr lang="en-US"/>
          </a:p>
        </p:txBody>
      </p:sp>
      <p:sp>
        <p:nvSpPr>
          <p:cNvPr id="4" name="Slide Number Placeholder 3"/>
          <p:cNvSpPr>
            <a:spLocks noGrp="1"/>
          </p:cNvSpPr>
          <p:nvPr>
            <p:ph type="sldNum" sz="quarter" idx="10"/>
          </p:nvPr>
        </p:nvSpPr>
        <p:spPr/>
        <p:txBody>
          <a:bodyPr/>
          <a:lstStyle/>
          <a:p>
            <a:fld id="{70C03F40-5DB5-46E1-B20E-4211D6477EB9}" type="slidenum">
              <a:rPr lang="en-US"/>
              <a:t>25</a:t>
            </a:fld>
            <a:endParaRPr lang="en-US"/>
          </a:p>
        </p:txBody>
      </p:sp>
    </p:spTree>
    <p:extLst>
      <p:ext uri="{BB962C8B-B14F-4D97-AF65-F5344CB8AC3E}">
        <p14:creationId xmlns:p14="http://schemas.microsoft.com/office/powerpoint/2010/main" val="2768700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majority of the overhead in our design is due to the Hypervisor.</a:t>
            </a:r>
          </a:p>
          <a:p>
            <a:r>
              <a:rPr lang="en-US" dirty="0"/>
              <a:t>-These numbers are reported on the </a:t>
            </a:r>
            <a:r>
              <a:rPr lang="en-US" dirty="0" err="1"/>
              <a:t>Alphadata</a:t>
            </a:r>
            <a:r>
              <a:rPr lang="en-US" dirty="0"/>
              <a:t> 7v3 board which uses the V69TFFG </a:t>
            </a:r>
            <a:r>
              <a:rPr lang="en-US" dirty="0" err="1"/>
              <a:t>Virtex</a:t>
            </a:r>
            <a:r>
              <a:rPr lang="en-US" dirty="0"/>
              <a:t> 7 FPGA</a:t>
            </a:r>
          </a:p>
          <a:p>
            <a:r>
              <a:rPr lang="en-US" dirty="0"/>
              <a:t> The overhead of the hypervisor is minimal with about 15 % of the resources used on the FPGA.</a:t>
            </a:r>
          </a:p>
        </p:txBody>
      </p:sp>
      <p:sp>
        <p:nvSpPr>
          <p:cNvPr id="4" name="Slide Number Placeholder 3"/>
          <p:cNvSpPr>
            <a:spLocks noGrp="1"/>
          </p:cNvSpPr>
          <p:nvPr>
            <p:ph type="sldNum" sz="quarter" idx="10"/>
          </p:nvPr>
        </p:nvSpPr>
        <p:spPr/>
        <p:txBody>
          <a:bodyPr/>
          <a:lstStyle/>
          <a:p>
            <a:fld id="{70C03F40-5DB5-46E1-B20E-4211D6477EB9}" type="slidenum">
              <a:rPr lang="en-US"/>
              <a:t>26</a:t>
            </a:fld>
            <a:endParaRPr lang="en-US"/>
          </a:p>
        </p:txBody>
      </p:sp>
    </p:spTree>
    <p:extLst>
      <p:ext uri="{BB962C8B-B14F-4D97-AF65-F5344CB8AC3E}">
        <p14:creationId xmlns:p14="http://schemas.microsoft.com/office/powerpoint/2010/main" val="343707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hypervisor also reduces the time to create applications as reprogramming time is cut down to 20s and time to create a bitstream is 60 minutes.</a:t>
            </a:r>
          </a:p>
          <a:p>
            <a:r>
              <a:rPr lang="en-US" dirty="0"/>
              <a:t>-We also allow users to specify pre-made bitstreams as Images, to reduce on the time to create these bitstreams.</a:t>
            </a:r>
          </a:p>
          <a:p>
            <a:endParaRPr lang="en-US" dirty="0"/>
          </a:p>
        </p:txBody>
      </p:sp>
      <p:sp>
        <p:nvSpPr>
          <p:cNvPr id="4" name="Slide Number Placeholder 3"/>
          <p:cNvSpPr>
            <a:spLocks noGrp="1"/>
          </p:cNvSpPr>
          <p:nvPr>
            <p:ph type="sldNum" sz="quarter" idx="10"/>
          </p:nvPr>
        </p:nvSpPr>
        <p:spPr/>
        <p:txBody>
          <a:bodyPr/>
          <a:lstStyle/>
          <a:p>
            <a:fld id="{70C03F40-5DB5-46E1-B20E-4211D6477EB9}" type="slidenum">
              <a:rPr lang="en-US"/>
              <a:t>27</a:t>
            </a:fld>
            <a:endParaRPr lang="en-US"/>
          </a:p>
        </p:txBody>
      </p:sp>
    </p:spTree>
    <p:extLst>
      <p:ext uri="{BB962C8B-B14F-4D97-AF65-F5344CB8AC3E}">
        <p14:creationId xmlns:p14="http://schemas.microsoft.com/office/powerpoint/2010/main" val="137613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a signature matching engine as a case study. In the paper we look at different implementations of this engine. </a:t>
            </a:r>
            <a:br>
              <a:rPr lang="en-US" dirty="0"/>
            </a:br>
            <a:r>
              <a:rPr lang="en-US" dirty="0"/>
              <a:t>-A signature is defined to be a text pattern we search for in  a given packet. </a:t>
            </a:r>
          </a:p>
          <a:p>
            <a:r>
              <a:rPr lang="en-US" dirty="0"/>
              <a:t>-The two implementations were for fixed offsets where we know exactly where in the packet to look for, and one without fixed </a:t>
            </a:r>
            <a:r>
              <a:rPr lang="en-US" dirty="0" err="1"/>
              <a:t>offets</a:t>
            </a:r>
            <a:r>
              <a:rPr lang="en-US" dirty="0"/>
              <a:t>.</a:t>
            </a:r>
          </a:p>
          <a:p>
            <a:r>
              <a:rPr lang="en-US" dirty="0"/>
              <a:t>-I am presenting the one without the fixed offset but please refer to the paper for both implementations of our case study.</a:t>
            </a:r>
          </a:p>
          <a:p>
            <a:r>
              <a:rPr lang="en-US" dirty="0"/>
              <a:t>-Each of these blocks checks for 8 signatures but we can easily just add multiple blocks as these are fully pipelined blocks working at line-rate.</a:t>
            </a:r>
          </a:p>
          <a:p>
            <a:r>
              <a:rPr lang="en-US" dirty="0"/>
              <a:t>-The software implementation uses DPDK which is a high performing low-overhead layer that allows our application to bypass the traditional network stack to acquire packets with little overhead and can acquire packets at line-rate.  Thus the performance overhead in software that we acquire is due to the </a:t>
            </a:r>
            <a:r>
              <a:rPr lang="en-US" dirty="0" err="1"/>
              <a:t>compuatation</a:t>
            </a:r>
            <a:r>
              <a:rPr lang="en-US" dirty="0"/>
              <a:t> and not getting packets from the network.</a:t>
            </a:r>
          </a:p>
          <a:p>
            <a:endParaRPr lang="en-US" dirty="0"/>
          </a:p>
        </p:txBody>
      </p:sp>
      <p:sp>
        <p:nvSpPr>
          <p:cNvPr id="4" name="Slide Number Placeholder 3"/>
          <p:cNvSpPr>
            <a:spLocks noGrp="1"/>
          </p:cNvSpPr>
          <p:nvPr>
            <p:ph type="sldNum" sz="quarter" idx="10"/>
          </p:nvPr>
        </p:nvSpPr>
        <p:spPr/>
        <p:txBody>
          <a:bodyPr/>
          <a:lstStyle/>
          <a:p>
            <a:fld id="{70C03F40-5DB5-46E1-B20E-4211D6477EB9}" type="slidenum">
              <a:rPr lang="en-US"/>
              <a:t>28</a:t>
            </a:fld>
            <a:endParaRPr lang="en-US"/>
          </a:p>
        </p:txBody>
      </p:sp>
    </p:spTree>
    <p:extLst>
      <p:ext uri="{BB962C8B-B14F-4D97-AF65-F5344CB8AC3E}">
        <p14:creationId xmlns:p14="http://schemas.microsoft.com/office/powerpoint/2010/main" val="315762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Hardware implementation of this block can keep up at line-rate, for as many signatures fit on the board. On this board we can fit about close 1500 signatures. Furthermore we can use multiple FPGAs as multiple VNFs in our framework to support even more signatures and it should continue to work without a throughput drop as the entire path can work at line-rate.</a:t>
            </a:r>
          </a:p>
          <a:p>
            <a:r>
              <a:rPr lang="en-US" dirty="0"/>
              <a:t>-The software implementation of this block requires an entire scan of the packet. Which is why after about 30 signatures the computation becomes too much to complete at line-rate. This can be mitigated by increasing the buffers for a latency cost, but since the software cannot keep up at line-rate this will eventually not be able to keep up with enough signatures. </a:t>
            </a:r>
          </a:p>
        </p:txBody>
      </p:sp>
      <p:sp>
        <p:nvSpPr>
          <p:cNvPr id="4" name="Slide Number Placeholder 3"/>
          <p:cNvSpPr>
            <a:spLocks noGrp="1"/>
          </p:cNvSpPr>
          <p:nvPr>
            <p:ph type="sldNum" sz="quarter" idx="10"/>
          </p:nvPr>
        </p:nvSpPr>
        <p:spPr/>
        <p:txBody>
          <a:bodyPr/>
          <a:lstStyle/>
          <a:p>
            <a:fld id="{70C03F40-5DB5-46E1-B20E-4211D6477EB9}" type="slidenum">
              <a:rPr lang="en-US" smtClean="0"/>
              <a:t>29</a:t>
            </a:fld>
            <a:endParaRPr lang="en-US"/>
          </a:p>
        </p:txBody>
      </p:sp>
    </p:spTree>
    <p:extLst>
      <p:ext uri="{BB962C8B-B14F-4D97-AF65-F5344CB8AC3E}">
        <p14:creationId xmlns:p14="http://schemas.microsoft.com/office/powerpoint/2010/main" val="2769018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 at this problem through the use of a stack. </a:t>
            </a:r>
          </a:p>
          <a:p>
            <a:r>
              <a:rPr lang="en-US" dirty="0"/>
              <a:t>-This is </a:t>
            </a:r>
            <a:r>
              <a:rPr lang="en-US" dirty="0" err="1"/>
              <a:t>analagous</a:t>
            </a:r>
            <a:r>
              <a:rPr lang="en-US" dirty="0"/>
              <a:t> to your network stack, where each layer provides a service to the layer above.</a:t>
            </a:r>
          </a:p>
          <a:p>
            <a:r>
              <a:rPr lang="en-US" dirty="0"/>
              <a:t>-The reason being is that when infrastructure changes or protocols change at some layer of the stack it ensures user applications and upper layers to stay consistent.</a:t>
            </a:r>
          </a:p>
          <a:p>
            <a:r>
              <a:rPr lang="en-US" dirty="0"/>
              <a:t>-For example in the network stack if the physical medium changes from electrical to optical networks, we can still use MAC addresses in the ethernet layer, IP in the internet layer and TCP in the transport layer for both of these physical mediums</a:t>
            </a:r>
          </a:p>
        </p:txBody>
      </p:sp>
      <p:sp>
        <p:nvSpPr>
          <p:cNvPr id="4" name="Slide Number Placeholder 3"/>
          <p:cNvSpPr>
            <a:spLocks noGrp="1"/>
          </p:cNvSpPr>
          <p:nvPr>
            <p:ph type="sldNum" sz="quarter" idx="10"/>
          </p:nvPr>
        </p:nvSpPr>
        <p:spPr/>
        <p:txBody>
          <a:bodyPr/>
          <a:lstStyle/>
          <a:p>
            <a:fld id="{70C03F40-5DB5-46E1-B20E-4211D6477EB9}" type="slidenum">
              <a:rPr lang="en-US"/>
              <a:t>4</a:t>
            </a:fld>
            <a:endParaRPr lang="en-US"/>
          </a:p>
        </p:txBody>
      </p:sp>
    </p:spTree>
    <p:extLst>
      <p:ext uri="{BB962C8B-B14F-4D97-AF65-F5344CB8AC3E}">
        <p14:creationId xmlns:p14="http://schemas.microsoft.com/office/powerpoint/2010/main" val="1522039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 at this problem through the use of a stack. </a:t>
            </a:r>
          </a:p>
          <a:p>
            <a:r>
              <a:rPr lang="en-US" dirty="0"/>
              <a:t>-This is </a:t>
            </a:r>
            <a:r>
              <a:rPr lang="en-US" dirty="0" err="1"/>
              <a:t>analagous</a:t>
            </a:r>
            <a:r>
              <a:rPr lang="en-US" dirty="0"/>
              <a:t> to your network stack, where each layer provides a service to the layer above.</a:t>
            </a:r>
          </a:p>
          <a:p>
            <a:r>
              <a:rPr lang="en-US" dirty="0"/>
              <a:t>-The reason being is that when infrastructure changes or protocols change at same layer of the stack it ensures user applications and upper layers to stay consistent.</a:t>
            </a:r>
          </a:p>
          <a:p>
            <a:r>
              <a:rPr lang="en-US" dirty="0"/>
              <a:t>-For example in the network stack if the physical medium changes from electrical to optical networks, we can still use MAC addresses in the ethernet layer, IP in the internet layer and TCP in the transport layer for both of these physical mediums</a:t>
            </a:r>
          </a:p>
        </p:txBody>
      </p:sp>
      <p:sp>
        <p:nvSpPr>
          <p:cNvPr id="4" name="Slide Number Placeholder 3"/>
          <p:cNvSpPr>
            <a:spLocks noGrp="1"/>
          </p:cNvSpPr>
          <p:nvPr>
            <p:ph type="sldNum" sz="quarter" idx="10"/>
          </p:nvPr>
        </p:nvSpPr>
        <p:spPr/>
        <p:txBody>
          <a:bodyPr/>
          <a:lstStyle/>
          <a:p>
            <a:fld id="{70C03F40-5DB5-46E1-B20E-4211D6477EB9}" type="slidenum">
              <a:rPr lang="en-US"/>
              <a:t>5</a:t>
            </a:fld>
            <a:endParaRPr lang="en-US"/>
          </a:p>
        </p:txBody>
      </p:sp>
    </p:spTree>
    <p:extLst>
      <p:ext uri="{BB962C8B-B14F-4D97-AF65-F5344CB8AC3E}">
        <p14:creationId xmlns:p14="http://schemas.microsoft.com/office/powerpoint/2010/main" val="3821317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look at this problem through the use of a stack. </a:t>
            </a:r>
          </a:p>
          <a:p>
            <a:r>
              <a:rPr lang="en-US"/>
              <a:t>-This is </a:t>
            </a:r>
            <a:r>
              <a:rPr lang="en-US" err="1"/>
              <a:t>analagous</a:t>
            </a:r>
            <a:r>
              <a:rPr lang="en-US"/>
              <a:t> to your network stack, where each layer provides a service to the layer above.</a:t>
            </a:r>
          </a:p>
          <a:p>
            <a:r>
              <a:rPr lang="en-US"/>
              <a:t>-The reason being is that when infrastructure changes or protocols change at same layer of the stack it ensures user applications and upper layers to stay consistent.</a:t>
            </a:r>
          </a:p>
          <a:p>
            <a:r>
              <a:rPr lang="en-US"/>
              <a:t>-For example in the network stack if the physical medium changes from electrical to optical networks, we can still use MAC addresses in the ethernet layer, IP in the internet layer and TCP in the transport layer for both of these physical mediums</a:t>
            </a:r>
          </a:p>
        </p:txBody>
      </p:sp>
      <p:sp>
        <p:nvSpPr>
          <p:cNvPr id="4" name="Slide Number Placeholder 3"/>
          <p:cNvSpPr>
            <a:spLocks noGrp="1"/>
          </p:cNvSpPr>
          <p:nvPr>
            <p:ph type="sldNum" sz="quarter" idx="10"/>
          </p:nvPr>
        </p:nvSpPr>
        <p:spPr/>
        <p:txBody>
          <a:bodyPr/>
          <a:lstStyle/>
          <a:p>
            <a:fld id="{70C03F40-5DB5-46E1-B20E-4211D6477EB9}" type="slidenum">
              <a:rPr lang="en-US"/>
              <a:t>6</a:t>
            </a:fld>
            <a:endParaRPr lang="en-US"/>
          </a:p>
        </p:txBody>
      </p:sp>
    </p:spTree>
    <p:extLst>
      <p:ext uri="{BB962C8B-B14F-4D97-AF65-F5344CB8AC3E}">
        <p14:creationId xmlns:p14="http://schemas.microsoft.com/office/powerpoint/2010/main" val="876278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 at this problem through the use of a stack. </a:t>
            </a:r>
          </a:p>
          <a:p>
            <a:r>
              <a:rPr lang="en-US" dirty="0"/>
              <a:t>-This is </a:t>
            </a:r>
            <a:r>
              <a:rPr lang="en-US" dirty="0" err="1"/>
              <a:t>analagous</a:t>
            </a:r>
            <a:r>
              <a:rPr lang="en-US" dirty="0"/>
              <a:t> to your network stack, where each layer provides a service to the layer above.</a:t>
            </a:r>
          </a:p>
          <a:p>
            <a:r>
              <a:rPr lang="en-US" dirty="0"/>
              <a:t>-The reason being is that when infrastructure changes or protocols change at same layer of the stack it ensures user applications and upper layers to stay consistent.</a:t>
            </a:r>
          </a:p>
          <a:p>
            <a:r>
              <a:rPr lang="en-US" dirty="0"/>
              <a:t>-For example in the network stack if the physical medium changes from electrical to optical networks, we can still use MAC addresses in the ethernet layer, IP in the internet layer and TCP in the transport layer for both of these physical mediums</a:t>
            </a:r>
          </a:p>
        </p:txBody>
      </p:sp>
      <p:sp>
        <p:nvSpPr>
          <p:cNvPr id="4" name="Slide Number Placeholder 3"/>
          <p:cNvSpPr>
            <a:spLocks noGrp="1"/>
          </p:cNvSpPr>
          <p:nvPr>
            <p:ph type="sldNum" sz="quarter" idx="10"/>
          </p:nvPr>
        </p:nvSpPr>
        <p:spPr/>
        <p:txBody>
          <a:bodyPr/>
          <a:lstStyle/>
          <a:p>
            <a:fld id="{70C03F40-5DB5-46E1-B20E-4211D6477EB9}" type="slidenum">
              <a:rPr lang="en-US"/>
              <a:t>7</a:t>
            </a:fld>
            <a:endParaRPr lang="en-US"/>
          </a:p>
        </p:txBody>
      </p:sp>
    </p:spTree>
    <p:extLst>
      <p:ext uri="{BB962C8B-B14F-4D97-AF65-F5344CB8AC3E}">
        <p14:creationId xmlns:p14="http://schemas.microsoft.com/office/powerpoint/2010/main" val="3168220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take the same stack approach for representing our work in the cloud as well as other works in of integrating FPGAs in the cloud. </a:t>
            </a:r>
            <a:br>
              <a:rPr lang="en-US"/>
            </a:br>
            <a:r>
              <a:rPr lang="en-US"/>
              <a:t>The Physical hardware and network setup represents the physical FPGA boards, and how the network configurations, such as if they are directly connected to the network switch.</a:t>
            </a:r>
          </a:p>
          <a:p>
            <a:r>
              <a:rPr lang="en-US"/>
              <a:t>Next above that is the hypervisor layer. This layer usually represents physical hardware circuitry that has been abstracted away from the user. </a:t>
            </a:r>
          </a:p>
          <a:p>
            <a:r>
              <a:rPr lang="en-US"/>
              <a:t>On top of that we have a provisioning layer. This layer isn't necessarily provided by all the works. This looks into how can we </a:t>
            </a:r>
            <a:r>
              <a:rPr lang="en-US" err="1"/>
              <a:t>proviison</a:t>
            </a:r>
            <a:r>
              <a:rPr lang="en-US"/>
              <a:t> resources from the cloud, what is the interface, what handle does the cloud management software return to the user.</a:t>
            </a:r>
          </a:p>
          <a:p>
            <a:r>
              <a:rPr lang="en-US"/>
              <a:t>On top of that we have our middleware layer. This layer describes the representation of clusters of FPGAs. This is different than the physical network setup as this is the user's view of the cluster versus what is actually physically implemented.</a:t>
            </a:r>
          </a:p>
          <a:p>
            <a:r>
              <a:rPr lang="en-US"/>
              <a:t>On top of that we have a programming layer which represents heterogeneous programming models that can fit onto our FPGA clusters.</a:t>
            </a:r>
          </a:p>
        </p:txBody>
      </p:sp>
      <p:sp>
        <p:nvSpPr>
          <p:cNvPr id="4" name="Slide Number Placeholder 3"/>
          <p:cNvSpPr>
            <a:spLocks noGrp="1"/>
          </p:cNvSpPr>
          <p:nvPr>
            <p:ph type="sldNum" sz="quarter" idx="10"/>
          </p:nvPr>
        </p:nvSpPr>
        <p:spPr/>
        <p:txBody>
          <a:bodyPr/>
          <a:lstStyle/>
          <a:p>
            <a:fld id="{70C03F40-5DB5-46E1-B20E-4211D6477EB9}" type="slidenum">
              <a:rPr lang="en-US"/>
              <a:t>8</a:t>
            </a:fld>
            <a:endParaRPr lang="en-US"/>
          </a:p>
        </p:txBody>
      </p:sp>
    </p:spTree>
    <p:extLst>
      <p:ext uri="{BB962C8B-B14F-4D97-AF65-F5344CB8AC3E}">
        <p14:creationId xmlns:p14="http://schemas.microsoft.com/office/powerpoint/2010/main" val="2664351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stack representation with Microsoft's first version of catapult. They provided a hypervisor which they refer to as their shell.</a:t>
            </a:r>
          </a:p>
          <a:p>
            <a:r>
              <a:rPr lang="en-US" dirty="0"/>
              <a:t>This shell provides high speed serial links to communicate to other FPGAs in the torus, and a </a:t>
            </a:r>
            <a:r>
              <a:rPr lang="en-US" dirty="0" err="1"/>
              <a:t>PCIe</a:t>
            </a:r>
            <a:r>
              <a:rPr lang="en-US" dirty="0"/>
              <a:t> connection to the CPU.</a:t>
            </a:r>
          </a:p>
          <a:p>
            <a:r>
              <a:rPr lang="en-US" dirty="0"/>
              <a:t>Note that the network connection to the FPGA is through the CPU in this model.</a:t>
            </a:r>
          </a:p>
        </p:txBody>
      </p:sp>
      <p:sp>
        <p:nvSpPr>
          <p:cNvPr id="4" name="Slide Number Placeholder 3"/>
          <p:cNvSpPr>
            <a:spLocks noGrp="1"/>
          </p:cNvSpPr>
          <p:nvPr>
            <p:ph type="sldNum" sz="quarter" idx="10"/>
          </p:nvPr>
        </p:nvSpPr>
        <p:spPr/>
        <p:txBody>
          <a:bodyPr/>
          <a:lstStyle/>
          <a:p>
            <a:fld id="{70C03F40-5DB5-46E1-B20E-4211D6477EB9}" type="slidenum">
              <a:rPr lang="en-US"/>
              <a:t>9</a:t>
            </a:fld>
            <a:endParaRPr lang="en-US"/>
          </a:p>
        </p:txBody>
      </p:sp>
    </p:spTree>
    <p:extLst>
      <p:ext uri="{BB962C8B-B14F-4D97-AF65-F5344CB8AC3E}">
        <p14:creationId xmlns:p14="http://schemas.microsoft.com/office/powerpoint/2010/main" val="325373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version of the Catapult project. In this model </a:t>
            </a:r>
            <a:r>
              <a:rPr lang="en-US" dirty="0" err="1"/>
              <a:t>microsoft</a:t>
            </a:r>
            <a:r>
              <a:rPr lang="en-US" dirty="0"/>
              <a:t> has introduced a light-weight transport layer for FPGAs to communicate within a cluster, in a protocol similar to UDP.</a:t>
            </a:r>
          </a:p>
          <a:p>
            <a:r>
              <a:rPr lang="en-US" dirty="0"/>
              <a:t>-This shell abstracts </a:t>
            </a:r>
            <a:r>
              <a:rPr lang="en-US" dirty="0" err="1"/>
              <a:t>awa</a:t>
            </a:r>
            <a:endParaRPr lang="en-US" dirty="0"/>
          </a:p>
          <a:p>
            <a:endParaRPr lang="en-US" dirty="0"/>
          </a:p>
        </p:txBody>
      </p:sp>
      <p:sp>
        <p:nvSpPr>
          <p:cNvPr id="4" name="Slide Number Placeholder 3"/>
          <p:cNvSpPr>
            <a:spLocks noGrp="1"/>
          </p:cNvSpPr>
          <p:nvPr>
            <p:ph type="sldNum" sz="quarter" idx="10"/>
          </p:nvPr>
        </p:nvSpPr>
        <p:spPr/>
        <p:txBody>
          <a:bodyPr/>
          <a:lstStyle/>
          <a:p>
            <a:fld id="{70C03F40-5DB5-46E1-B20E-4211D6477EB9}" type="slidenum">
              <a:rPr lang="en-US"/>
              <a:t>10</a:t>
            </a:fld>
            <a:endParaRPr lang="en-US"/>
          </a:p>
        </p:txBody>
      </p:sp>
    </p:spTree>
    <p:extLst>
      <p:ext uri="{BB962C8B-B14F-4D97-AF65-F5344CB8AC3E}">
        <p14:creationId xmlns:p14="http://schemas.microsoft.com/office/powerpoint/2010/main" val="3295950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descr="A close up of a clock&#10;&#10;Description generated with high confidence">
            <a:extLst>
              <a:ext uri="{FF2B5EF4-FFF2-40B4-BE49-F238E27FC236}">
                <a16:creationId xmlns:a16="http://schemas.microsoft.com/office/drawing/2014/main" id="{F769B1C1-F87A-4584-B87A-80F48BDD33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47261" y="-28281"/>
            <a:ext cx="1344739" cy="4106073"/>
          </a:xfrm>
          <a:prstGeom prst="rect">
            <a:avLst/>
          </a:prstGeom>
        </p:spPr>
      </p:pic>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descr="A close up of a clock&#10;&#10;Description generated with high confidence">
            <a:extLst>
              <a:ext uri="{FF2B5EF4-FFF2-40B4-BE49-F238E27FC236}">
                <a16:creationId xmlns:a16="http://schemas.microsoft.com/office/drawing/2014/main" id="{F5A8B4DA-FD95-4AF9-960C-42EE87311D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47261" y="-28281"/>
            <a:ext cx="1344739" cy="4106073"/>
          </a:xfrm>
          <a:prstGeom prst="rect">
            <a:avLst/>
          </a:prstGeom>
        </p:spPr>
      </p:pic>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descr="A close up of a clock&#10;&#10;Description generated with high confidence">
            <a:extLst>
              <a:ext uri="{FF2B5EF4-FFF2-40B4-BE49-F238E27FC236}">
                <a16:creationId xmlns:a16="http://schemas.microsoft.com/office/drawing/2014/main" id="{084E4FA2-30E6-4927-9FD5-BC80CB9D9B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47261" y="-28281"/>
            <a:ext cx="1344739" cy="4106073"/>
          </a:xfrm>
          <a:prstGeom prst="rect">
            <a:avLst/>
          </a:prstGeom>
        </p:spPr>
      </p:pic>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descr="A close up of a clock&#10;&#10;Description generated with high confidence">
            <a:extLst>
              <a:ext uri="{FF2B5EF4-FFF2-40B4-BE49-F238E27FC236}">
                <a16:creationId xmlns:a16="http://schemas.microsoft.com/office/drawing/2014/main" id="{9D109881-ABEA-403E-9EE1-285123E6E9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47261" y="-28281"/>
            <a:ext cx="1344739" cy="4106073"/>
          </a:xfrm>
          <a:prstGeom prst="rect">
            <a:avLst/>
          </a:prstGeom>
        </p:spPr>
      </p:pic>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descr="A close up of a clock&#10;&#10;Description generated with high confidence">
            <a:extLst>
              <a:ext uri="{FF2B5EF4-FFF2-40B4-BE49-F238E27FC236}">
                <a16:creationId xmlns:a16="http://schemas.microsoft.com/office/drawing/2014/main" id="{A53C3F0C-9523-4894-BEF5-98593E3630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47261" y="-28281"/>
            <a:ext cx="1344739" cy="4106073"/>
          </a:xfrm>
          <a:prstGeom prst="rect">
            <a:avLst/>
          </a:prstGeom>
        </p:spPr>
      </p:pic>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pic>
        <p:nvPicPr>
          <p:cNvPr id="10" name="Picture 9" descr="A close up of a clock&#10;&#10;Description generated with high confidence">
            <a:extLst>
              <a:ext uri="{FF2B5EF4-FFF2-40B4-BE49-F238E27FC236}">
                <a16:creationId xmlns:a16="http://schemas.microsoft.com/office/drawing/2014/main" id="{1999DEF1-4482-4E59-8049-9808CA5A5D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47261" y="-28281"/>
            <a:ext cx="1344739" cy="4106073"/>
          </a:xfrm>
          <a:prstGeom prst="rect">
            <a:avLst/>
          </a:prstGeom>
        </p:spPr>
      </p:pic>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descr="A close up of a clock&#10;&#10;Description generated with high confidence">
            <a:extLst>
              <a:ext uri="{FF2B5EF4-FFF2-40B4-BE49-F238E27FC236}">
                <a16:creationId xmlns:a16="http://schemas.microsoft.com/office/drawing/2014/main" id="{8E575AC2-F899-43BA-B319-7FA661216F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47261" y="-28281"/>
            <a:ext cx="1344739" cy="4106073"/>
          </a:xfrm>
          <a:prstGeom prst="rect">
            <a:avLst/>
          </a:prstGeom>
        </p:spPr>
      </p:pic>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5" name="Picture 4" descr="A close up of a clock&#10;&#10;Description generated with high confidence">
            <a:extLst>
              <a:ext uri="{FF2B5EF4-FFF2-40B4-BE49-F238E27FC236}">
                <a16:creationId xmlns:a16="http://schemas.microsoft.com/office/drawing/2014/main" id="{C097DF1F-9CFE-423F-A3A7-6BEF5C07CC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47261" y="-28281"/>
            <a:ext cx="1344739" cy="4106073"/>
          </a:xfrm>
          <a:prstGeom prst="rect">
            <a:avLst/>
          </a:prstGeom>
        </p:spPr>
      </p:pic>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descr="A close up of a clock&#10;&#10;Description generated with high confidence">
            <a:extLst>
              <a:ext uri="{FF2B5EF4-FFF2-40B4-BE49-F238E27FC236}">
                <a16:creationId xmlns:a16="http://schemas.microsoft.com/office/drawing/2014/main" id="{64F3B564-97E4-4980-BA85-3F33E8DABB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47261" y="-28281"/>
            <a:ext cx="1344739" cy="4106073"/>
          </a:xfrm>
          <a:prstGeom prst="rect">
            <a:avLst/>
          </a:prstGeom>
        </p:spPr>
      </p:pic>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descr="A close up of a clock&#10;&#10;Description generated with high confidence">
            <a:extLst>
              <a:ext uri="{FF2B5EF4-FFF2-40B4-BE49-F238E27FC236}">
                <a16:creationId xmlns:a16="http://schemas.microsoft.com/office/drawing/2014/main" id="{74ECAF87-DB0C-4ECA-88DE-EAEACF4A87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47261" y="-28281"/>
            <a:ext cx="1344739" cy="4106073"/>
          </a:xfrm>
          <a:prstGeom prst="rect">
            <a:avLst/>
          </a:prstGeom>
        </p:spPr>
      </p:pic>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modernborefare.com/author/kentuckyjayheadstone/page/2" TargetMode="External"/><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solidFill>
                  <a:srgbClr val="000000"/>
                </a:solidFill>
                <a:latin typeface="Calibri Light"/>
              </a:rPr>
              <a:t>Heterogeneous Virtualized Network Function Framework for the Data Center</a:t>
            </a:r>
          </a:p>
        </p:txBody>
      </p:sp>
      <p:sp>
        <p:nvSpPr>
          <p:cNvPr id="3" name="Subtitle 2"/>
          <p:cNvSpPr>
            <a:spLocks noGrp="1"/>
          </p:cNvSpPr>
          <p:nvPr>
            <p:ph type="subTitle" idx="1"/>
            <p:extLst/>
          </p:nvPr>
        </p:nvSpPr>
        <p:spPr/>
        <p:txBody>
          <a:bodyPr vert="horz" lIns="91440" tIns="45720" rIns="91440" bIns="45720" rtlCol="0" anchor="t">
            <a:normAutofit/>
          </a:bodyPr>
          <a:lstStyle/>
          <a:p>
            <a:r>
              <a:rPr lang="en-US" b="1" err="1"/>
              <a:t>Naif</a:t>
            </a:r>
            <a:r>
              <a:rPr lang="en-US" b="1"/>
              <a:t> </a:t>
            </a:r>
            <a:r>
              <a:rPr lang="en-US" b="1" err="1"/>
              <a:t>Tarafdar</a:t>
            </a:r>
            <a:r>
              <a:rPr lang="en-US" b="1"/>
              <a:t>, </a:t>
            </a:r>
            <a:r>
              <a:rPr lang="en-US"/>
              <a:t>Thomas Lin, Nariman </a:t>
            </a:r>
            <a:r>
              <a:rPr lang="en-US" err="1"/>
              <a:t>Eskandari</a:t>
            </a:r>
            <a:r>
              <a:rPr lang="en-US"/>
              <a:t>, </a:t>
            </a:r>
            <a:endParaRPr lang="en-US" b="1" err="1"/>
          </a:p>
          <a:p>
            <a:r>
              <a:rPr lang="en-US"/>
              <a:t>David Lion, Alberto Leon-Garcia, Paul Chow</a:t>
            </a:r>
            <a:br>
              <a:rPr lang="en-US"/>
            </a:br>
            <a:br>
              <a:rPr lang="en-US"/>
            </a:br>
            <a:r>
              <a:rPr lang="en-US"/>
              <a:t>University of Toronto </a:t>
            </a:r>
            <a:endParaRPr lang="en-US" b="1"/>
          </a:p>
        </p:txBody>
      </p:sp>
      <p:pic>
        <p:nvPicPr>
          <p:cNvPr id="4" name="Picture 3" descr="A close up of a clock&#10;&#10;Description generated with high confidence">
            <a:extLst>
              <a:ext uri="{FF2B5EF4-FFF2-40B4-BE49-F238E27FC236}">
                <a16:creationId xmlns:a16="http://schemas.microsoft.com/office/drawing/2014/main" id="{1774AFBD-D40C-43A2-B2B9-CE07181DE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261" y="-28281"/>
            <a:ext cx="1344739" cy="410607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p:txBody>
          <a:bodyPr/>
          <a:lstStyle/>
          <a:p>
            <a:r>
              <a:rPr lang="en-US"/>
              <a:t>Related Work on the Hardware Stack</a:t>
            </a:r>
          </a:p>
        </p:txBody>
      </p:sp>
      <p:graphicFrame>
        <p:nvGraphicFramePr>
          <p:cNvPr id="7" name="Table 7"/>
          <p:cNvGraphicFramePr>
            <a:graphicFrameLocks noGrp="1"/>
          </p:cNvGraphicFramePr>
          <p:nvPr>
            <p:extLst/>
          </p:nvPr>
        </p:nvGraphicFramePr>
        <p:xfrm>
          <a:off x="85725" y="2952750"/>
          <a:ext cx="7732985" cy="3200400"/>
        </p:xfrm>
        <a:graphic>
          <a:graphicData uri="http://schemas.openxmlformats.org/drawingml/2006/table">
            <a:tbl>
              <a:tblPr firstRow="1" bandRow="1">
                <a:tableStyleId>{22838BEF-8BB2-4498-84A7-C5851F593DF1}</a:tableStyleId>
              </a:tblPr>
              <a:tblGrid>
                <a:gridCol w="7732985">
                  <a:extLst>
                    <a:ext uri="{9D8B030D-6E8A-4147-A177-3AD203B41FA5}">
                      <a16:colId xmlns:a16="http://schemas.microsoft.com/office/drawing/2014/main" val="398718772"/>
                    </a:ext>
                  </a:extLst>
                </a:gridCol>
              </a:tblGrid>
              <a:tr h="370840">
                <a:tc>
                  <a:txBody>
                    <a:bodyPr/>
                    <a:lstStyle/>
                    <a:p>
                      <a:pPr algn="ctr">
                        <a:buNone/>
                      </a:pPr>
                      <a:r>
                        <a:rPr lang="en-US" sz="3600"/>
                        <a:t>Programming Layer</a:t>
                      </a:r>
                    </a:p>
                  </a:txBody>
                  <a:tcPr/>
                </a:tc>
                <a:extLst>
                  <a:ext uri="{0D108BD9-81ED-4DB2-BD59-A6C34878D82A}">
                    <a16:rowId xmlns:a16="http://schemas.microsoft.com/office/drawing/2014/main" val="4258913249"/>
                  </a:ext>
                </a:extLst>
              </a:tr>
              <a:tr h="370840">
                <a:tc>
                  <a:txBody>
                    <a:bodyPr/>
                    <a:lstStyle/>
                    <a:p>
                      <a:pPr algn="ctr">
                        <a:buNone/>
                      </a:pPr>
                      <a:r>
                        <a:rPr lang="en-US" sz="3600" b="1"/>
                        <a:t>Hardware Middleware Layer</a:t>
                      </a:r>
                      <a:endParaRPr lang="en-US" sz="3600"/>
                    </a:p>
                  </a:txBody>
                  <a:tcPr/>
                </a:tc>
                <a:extLst>
                  <a:ext uri="{0D108BD9-81ED-4DB2-BD59-A6C34878D82A}">
                    <a16:rowId xmlns:a16="http://schemas.microsoft.com/office/drawing/2014/main" val="277326602"/>
                  </a:ext>
                </a:extLst>
              </a:tr>
              <a:tr h="370840">
                <a:tc>
                  <a:txBody>
                    <a:bodyPr/>
                    <a:lstStyle/>
                    <a:p>
                      <a:pPr algn="ctr">
                        <a:buNone/>
                      </a:pPr>
                      <a:r>
                        <a:rPr lang="en-US" sz="3600" b="1"/>
                        <a:t>Hardware Cloud Provisioning Layer</a:t>
                      </a:r>
                      <a:endParaRPr lang="en-US" sz="3600"/>
                    </a:p>
                  </a:txBody>
                  <a:tcPr/>
                </a:tc>
                <a:extLst>
                  <a:ext uri="{0D108BD9-81ED-4DB2-BD59-A6C34878D82A}">
                    <a16:rowId xmlns:a16="http://schemas.microsoft.com/office/drawing/2014/main" val="3217508720"/>
                  </a:ext>
                </a:extLst>
              </a:tr>
              <a:tr h="370840">
                <a:tc>
                  <a:txBody>
                    <a:bodyPr/>
                    <a:lstStyle/>
                    <a:p>
                      <a:pPr algn="ctr">
                        <a:buNone/>
                      </a:pPr>
                      <a:r>
                        <a:rPr lang="en-US" sz="3600" b="1"/>
                        <a:t>Hardware Hypervisor/Shell</a:t>
                      </a:r>
                    </a:p>
                  </a:txBody>
                  <a:tcPr/>
                </a:tc>
                <a:extLst>
                  <a:ext uri="{0D108BD9-81ED-4DB2-BD59-A6C34878D82A}">
                    <a16:rowId xmlns:a16="http://schemas.microsoft.com/office/drawing/2014/main" val="3251503448"/>
                  </a:ext>
                </a:extLst>
              </a:tr>
              <a:tr h="370840">
                <a:tc>
                  <a:txBody>
                    <a:bodyPr/>
                    <a:lstStyle/>
                    <a:p>
                      <a:pPr algn="ctr">
                        <a:buNone/>
                      </a:pPr>
                      <a:r>
                        <a:rPr lang="en-US" sz="3600" b="1"/>
                        <a:t>Physical Hardware and Network Setup</a:t>
                      </a:r>
                    </a:p>
                  </a:txBody>
                  <a:tcPr/>
                </a:tc>
                <a:extLst>
                  <a:ext uri="{0D108BD9-81ED-4DB2-BD59-A6C34878D82A}">
                    <a16:rowId xmlns:a16="http://schemas.microsoft.com/office/drawing/2014/main" val="3662994829"/>
                  </a:ext>
                </a:extLst>
              </a:tr>
            </a:tbl>
          </a:graphicData>
        </a:graphic>
      </p:graphicFrame>
      <p:sp>
        <p:nvSpPr>
          <p:cNvPr id="6" name="Rectangle 5"/>
          <p:cNvSpPr/>
          <p:nvPr/>
        </p:nvSpPr>
        <p:spPr>
          <a:xfrm>
            <a:off x="76200" y="4819650"/>
            <a:ext cx="7748111" cy="13509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Grp="1" noChangeAspect="1"/>
          </p:cNvPicPr>
          <p:nvPr>
            <p:ph idx="1"/>
          </p:nvPr>
        </p:nvPicPr>
        <p:blipFill>
          <a:blip r:embed="rId3"/>
          <a:stretch>
            <a:fillRect/>
          </a:stretch>
        </p:blipFill>
        <p:spPr>
          <a:xfrm>
            <a:off x="581025" y="1310640"/>
            <a:ext cx="4629150" cy="990600"/>
          </a:xfrm>
          <a:prstGeom prst="rect">
            <a:avLst/>
          </a:prstGeom>
        </p:spPr>
      </p:pic>
      <p:sp>
        <p:nvSpPr>
          <p:cNvPr id="12" name="TextBox 11"/>
          <p:cNvSpPr txBox="1"/>
          <p:nvPr>
            <p:extLst/>
          </p:nvPr>
        </p:nvSpPr>
        <p:spPr>
          <a:xfrm>
            <a:off x="7743825" y="4886325"/>
            <a:ext cx="4487593" cy="19389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-Shell abstracting </a:t>
            </a:r>
            <a:r>
              <a:rPr lang="en-US" sz="2400" err="1"/>
              <a:t>PCIe</a:t>
            </a:r>
            <a:r>
              <a:rPr lang="en-US" sz="2400"/>
              <a:t> and network</a:t>
            </a:r>
          </a:p>
          <a:p>
            <a:pPr algn="ctr"/>
            <a:r>
              <a:rPr lang="en-US" sz="2400"/>
              <a:t>-FPGAs connected to network</a:t>
            </a:r>
          </a:p>
          <a:p>
            <a:pPr algn="ctr"/>
            <a:r>
              <a:rPr lang="en-US" sz="2400"/>
              <a:t>Switch. CPUs network connection </a:t>
            </a:r>
          </a:p>
          <a:p>
            <a:pPr algn="ctr"/>
            <a:r>
              <a:rPr lang="en-US" sz="2400"/>
              <a:t>Comes through FPGA port</a:t>
            </a:r>
          </a:p>
        </p:txBody>
      </p:sp>
      <p:sp>
        <p:nvSpPr>
          <p:cNvPr id="13" name="TextBox 12"/>
          <p:cNvSpPr txBox="1"/>
          <p:nvPr>
            <p:extLst/>
          </p:nvPr>
        </p:nvSpPr>
        <p:spPr>
          <a:xfrm>
            <a:off x="2019300" y="2190750"/>
            <a:ext cx="2743200"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t>Catapult V2</a:t>
            </a:r>
          </a:p>
        </p:txBody>
      </p:sp>
      <p:sp>
        <p:nvSpPr>
          <p:cNvPr id="8" name="Rectangle 7"/>
          <p:cNvSpPr/>
          <p:nvPr/>
        </p:nvSpPr>
        <p:spPr>
          <a:xfrm>
            <a:off x="57150" y="3562350"/>
            <a:ext cx="7748588" cy="72128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extLst/>
          </p:nvPr>
        </p:nvSpPr>
        <p:spPr>
          <a:xfrm>
            <a:off x="7543800" y="3676650"/>
            <a:ext cx="4487593"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Light-weight Transport Layer</a:t>
            </a:r>
          </a:p>
        </p:txBody>
      </p:sp>
    </p:spTree>
    <p:extLst>
      <p:ext uri="{BB962C8B-B14F-4D97-AF65-F5344CB8AC3E}">
        <p14:creationId xmlns:p14="http://schemas.microsoft.com/office/powerpoint/2010/main" val="175560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p:txBody>
          <a:bodyPr/>
          <a:lstStyle/>
          <a:p>
            <a:r>
              <a:rPr lang="en-US"/>
              <a:t>Related Work on the Hardware Stack</a:t>
            </a:r>
          </a:p>
        </p:txBody>
      </p:sp>
      <p:graphicFrame>
        <p:nvGraphicFramePr>
          <p:cNvPr id="7" name="Table 7"/>
          <p:cNvGraphicFramePr>
            <a:graphicFrameLocks noGrp="1"/>
          </p:cNvGraphicFramePr>
          <p:nvPr>
            <p:extLst>
              <p:ext uri="{D42A27DB-BD31-4B8C-83A1-F6EECF244321}">
                <p14:modId xmlns:p14="http://schemas.microsoft.com/office/powerpoint/2010/main" val="4248180446"/>
              </p:ext>
            </p:extLst>
          </p:nvPr>
        </p:nvGraphicFramePr>
        <p:xfrm>
          <a:off x="85725" y="2952750"/>
          <a:ext cx="7732985" cy="3200400"/>
        </p:xfrm>
        <a:graphic>
          <a:graphicData uri="http://schemas.openxmlformats.org/drawingml/2006/table">
            <a:tbl>
              <a:tblPr firstRow="1" bandRow="1">
                <a:tableStyleId>{22838BEF-8BB2-4498-84A7-C5851F593DF1}</a:tableStyleId>
              </a:tblPr>
              <a:tblGrid>
                <a:gridCol w="7732985">
                  <a:extLst>
                    <a:ext uri="{9D8B030D-6E8A-4147-A177-3AD203B41FA5}">
                      <a16:colId xmlns:a16="http://schemas.microsoft.com/office/drawing/2014/main" val="398718772"/>
                    </a:ext>
                  </a:extLst>
                </a:gridCol>
              </a:tblGrid>
              <a:tr h="370840">
                <a:tc>
                  <a:txBody>
                    <a:bodyPr/>
                    <a:lstStyle/>
                    <a:p>
                      <a:pPr algn="ctr">
                        <a:buNone/>
                      </a:pPr>
                      <a:r>
                        <a:rPr lang="en-US" sz="3600"/>
                        <a:t>Programming Layer</a:t>
                      </a:r>
                    </a:p>
                  </a:txBody>
                  <a:tcPr/>
                </a:tc>
                <a:extLst>
                  <a:ext uri="{0D108BD9-81ED-4DB2-BD59-A6C34878D82A}">
                    <a16:rowId xmlns:a16="http://schemas.microsoft.com/office/drawing/2014/main" val="4258913249"/>
                  </a:ext>
                </a:extLst>
              </a:tr>
              <a:tr h="370840">
                <a:tc>
                  <a:txBody>
                    <a:bodyPr/>
                    <a:lstStyle/>
                    <a:p>
                      <a:pPr algn="ctr">
                        <a:buNone/>
                      </a:pPr>
                      <a:r>
                        <a:rPr lang="en-US" sz="3600" b="1"/>
                        <a:t>Hardware Middleware Layer</a:t>
                      </a:r>
                      <a:endParaRPr lang="en-US" sz="3600"/>
                    </a:p>
                  </a:txBody>
                  <a:tcPr/>
                </a:tc>
                <a:extLst>
                  <a:ext uri="{0D108BD9-81ED-4DB2-BD59-A6C34878D82A}">
                    <a16:rowId xmlns:a16="http://schemas.microsoft.com/office/drawing/2014/main" val="277326602"/>
                  </a:ext>
                </a:extLst>
              </a:tr>
              <a:tr h="370840">
                <a:tc>
                  <a:txBody>
                    <a:bodyPr/>
                    <a:lstStyle/>
                    <a:p>
                      <a:pPr algn="ctr">
                        <a:buNone/>
                      </a:pPr>
                      <a:r>
                        <a:rPr lang="en-US" sz="3600" b="1"/>
                        <a:t>Hardware Cloud Provisioning Layer</a:t>
                      </a:r>
                      <a:endParaRPr lang="en-US" sz="3600"/>
                    </a:p>
                  </a:txBody>
                  <a:tcPr/>
                </a:tc>
                <a:extLst>
                  <a:ext uri="{0D108BD9-81ED-4DB2-BD59-A6C34878D82A}">
                    <a16:rowId xmlns:a16="http://schemas.microsoft.com/office/drawing/2014/main" val="3217508720"/>
                  </a:ext>
                </a:extLst>
              </a:tr>
              <a:tr h="370840">
                <a:tc>
                  <a:txBody>
                    <a:bodyPr/>
                    <a:lstStyle/>
                    <a:p>
                      <a:pPr algn="ctr">
                        <a:buNone/>
                      </a:pPr>
                      <a:r>
                        <a:rPr lang="en-US" sz="3600" b="1"/>
                        <a:t>Hardware Hypervisor/Shell</a:t>
                      </a:r>
                    </a:p>
                  </a:txBody>
                  <a:tcPr/>
                </a:tc>
                <a:extLst>
                  <a:ext uri="{0D108BD9-81ED-4DB2-BD59-A6C34878D82A}">
                    <a16:rowId xmlns:a16="http://schemas.microsoft.com/office/drawing/2014/main" val="3251503448"/>
                  </a:ext>
                </a:extLst>
              </a:tr>
              <a:tr h="370840">
                <a:tc>
                  <a:txBody>
                    <a:bodyPr/>
                    <a:lstStyle/>
                    <a:p>
                      <a:pPr algn="ctr">
                        <a:buNone/>
                      </a:pPr>
                      <a:r>
                        <a:rPr lang="en-US" sz="3600" b="1"/>
                        <a:t>Physical Hardware and Network Setup</a:t>
                      </a:r>
                    </a:p>
                  </a:txBody>
                  <a:tcPr/>
                </a:tc>
                <a:extLst>
                  <a:ext uri="{0D108BD9-81ED-4DB2-BD59-A6C34878D82A}">
                    <a16:rowId xmlns:a16="http://schemas.microsoft.com/office/drawing/2014/main" val="3662994829"/>
                  </a:ext>
                </a:extLst>
              </a:tr>
            </a:tbl>
          </a:graphicData>
        </a:graphic>
      </p:graphicFrame>
      <p:sp>
        <p:nvSpPr>
          <p:cNvPr id="6" name="Rectangle 5"/>
          <p:cNvSpPr/>
          <p:nvPr/>
        </p:nvSpPr>
        <p:spPr>
          <a:xfrm>
            <a:off x="76200" y="4238053"/>
            <a:ext cx="7748588" cy="19325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extLst/>
          </p:nvPr>
        </p:nvSpPr>
        <p:spPr>
          <a:xfrm>
            <a:off x="7743825" y="4286250"/>
            <a:ext cx="4487593"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-AWS/ </a:t>
            </a:r>
            <a:r>
              <a:rPr lang="en-US" sz="2400" err="1"/>
              <a:t>Openstack</a:t>
            </a:r>
            <a:r>
              <a:rPr lang="en-US" sz="2400"/>
              <a:t> </a:t>
            </a:r>
            <a:endParaRPr lang="en-US" sz="2400" err="1"/>
          </a:p>
        </p:txBody>
      </p:sp>
      <p:pic>
        <p:nvPicPr>
          <p:cNvPr id="3" name="Picture 6"/>
          <p:cNvPicPr>
            <a:picLocks noChangeAspect="1"/>
          </p:cNvPicPr>
          <p:nvPr/>
        </p:nvPicPr>
        <p:blipFill>
          <a:blip r:embed="rId3"/>
          <a:stretch>
            <a:fillRect/>
          </a:stretch>
        </p:blipFill>
        <p:spPr>
          <a:xfrm>
            <a:off x="571500" y="1619250"/>
            <a:ext cx="2743200" cy="1005108"/>
          </a:xfrm>
          <a:prstGeom prst="rect">
            <a:avLst/>
          </a:prstGeom>
        </p:spPr>
      </p:pic>
      <p:pic>
        <p:nvPicPr>
          <p:cNvPr id="4" name="Picture 8"/>
          <p:cNvPicPr>
            <a:picLocks noChangeAspect="1"/>
          </p:cNvPicPr>
          <p:nvPr/>
        </p:nvPicPr>
        <p:blipFill>
          <a:blip r:embed="rId4"/>
          <a:stretch>
            <a:fillRect/>
          </a:stretch>
        </p:blipFill>
        <p:spPr>
          <a:xfrm>
            <a:off x="4229100" y="1495425"/>
            <a:ext cx="2743200" cy="937260"/>
          </a:xfrm>
          <a:prstGeom prst="rect">
            <a:avLst/>
          </a:prstGeom>
        </p:spPr>
      </p:pic>
      <p:pic>
        <p:nvPicPr>
          <p:cNvPr id="17" name="Picture 10"/>
          <p:cNvPicPr>
            <a:picLocks noChangeAspect="1"/>
          </p:cNvPicPr>
          <p:nvPr/>
        </p:nvPicPr>
        <p:blipFill>
          <a:blip r:embed="rId5"/>
          <a:stretch>
            <a:fillRect/>
          </a:stretch>
        </p:blipFill>
        <p:spPr>
          <a:xfrm>
            <a:off x="8021320" y="1362075"/>
            <a:ext cx="2743200" cy="1452004"/>
          </a:xfrm>
          <a:prstGeom prst="rect">
            <a:avLst/>
          </a:prstGeom>
        </p:spPr>
      </p:pic>
      <p:sp>
        <p:nvSpPr>
          <p:cNvPr id="18" name="TextBox 17"/>
          <p:cNvSpPr txBox="1"/>
          <p:nvPr>
            <p:extLst/>
          </p:nvPr>
        </p:nvSpPr>
        <p:spPr>
          <a:xfrm>
            <a:off x="7753350" y="5305425"/>
            <a:ext cx="4487593"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-Amazon-Servers connected FPGA</a:t>
            </a:r>
            <a:endParaRPr lang="en-US" sz="2400" err="1"/>
          </a:p>
          <a:p>
            <a:pPr algn="ctr"/>
            <a:r>
              <a:rPr lang="en-US" sz="2400"/>
              <a:t>Ring through </a:t>
            </a:r>
            <a:r>
              <a:rPr lang="en-US" sz="2400" err="1"/>
              <a:t>PCIe</a:t>
            </a:r>
            <a:r>
              <a:rPr lang="en-US" sz="2400"/>
              <a:t>.</a:t>
            </a:r>
          </a:p>
          <a:p>
            <a:pPr algn="ctr"/>
            <a:r>
              <a:rPr lang="en-US" sz="2400"/>
              <a:t>-FPGA Network DPDK</a:t>
            </a:r>
          </a:p>
        </p:txBody>
      </p:sp>
    </p:spTree>
    <p:extLst>
      <p:ext uri="{BB962C8B-B14F-4D97-AF65-F5344CB8AC3E}">
        <p14:creationId xmlns:p14="http://schemas.microsoft.com/office/powerpoint/2010/main" val="3289772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p:txBody>
          <a:bodyPr/>
          <a:lstStyle/>
          <a:p>
            <a:r>
              <a:rPr lang="en-US"/>
              <a:t>Previous Work on the Hardware Stack</a:t>
            </a:r>
          </a:p>
        </p:txBody>
      </p:sp>
      <p:graphicFrame>
        <p:nvGraphicFramePr>
          <p:cNvPr id="7" name="Table 7"/>
          <p:cNvGraphicFramePr>
            <a:graphicFrameLocks noGrp="1"/>
          </p:cNvGraphicFramePr>
          <p:nvPr>
            <p:extLst>
              <p:ext uri="{D42A27DB-BD31-4B8C-83A1-F6EECF244321}">
                <p14:modId xmlns:p14="http://schemas.microsoft.com/office/powerpoint/2010/main" val="2717523537"/>
              </p:ext>
            </p:extLst>
          </p:nvPr>
        </p:nvGraphicFramePr>
        <p:xfrm>
          <a:off x="85725" y="2952750"/>
          <a:ext cx="7732985" cy="3200400"/>
        </p:xfrm>
        <a:graphic>
          <a:graphicData uri="http://schemas.openxmlformats.org/drawingml/2006/table">
            <a:tbl>
              <a:tblPr firstRow="1" bandRow="1">
                <a:tableStyleId>{22838BEF-8BB2-4498-84A7-C5851F593DF1}</a:tableStyleId>
              </a:tblPr>
              <a:tblGrid>
                <a:gridCol w="7732985">
                  <a:extLst>
                    <a:ext uri="{9D8B030D-6E8A-4147-A177-3AD203B41FA5}">
                      <a16:colId xmlns:a16="http://schemas.microsoft.com/office/drawing/2014/main" val="398718772"/>
                    </a:ext>
                  </a:extLst>
                </a:gridCol>
              </a:tblGrid>
              <a:tr h="370840">
                <a:tc>
                  <a:txBody>
                    <a:bodyPr/>
                    <a:lstStyle/>
                    <a:p>
                      <a:pPr algn="ctr">
                        <a:buNone/>
                      </a:pPr>
                      <a:r>
                        <a:rPr lang="en-US" sz="3600"/>
                        <a:t>Programming Layer</a:t>
                      </a:r>
                    </a:p>
                  </a:txBody>
                  <a:tcPr/>
                </a:tc>
                <a:extLst>
                  <a:ext uri="{0D108BD9-81ED-4DB2-BD59-A6C34878D82A}">
                    <a16:rowId xmlns:a16="http://schemas.microsoft.com/office/drawing/2014/main" val="4258913249"/>
                  </a:ext>
                </a:extLst>
              </a:tr>
              <a:tr h="370840">
                <a:tc>
                  <a:txBody>
                    <a:bodyPr/>
                    <a:lstStyle/>
                    <a:p>
                      <a:pPr algn="ctr">
                        <a:buNone/>
                      </a:pPr>
                      <a:r>
                        <a:rPr lang="en-US" sz="3600" b="1"/>
                        <a:t>Hardware Middleware Layer</a:t>
                      </a:r>
                      <a:endParaRPr lang="en-US" sz="3600"/>
                    </a:p>
                  </a:txBody>
                  <a:tcPr/>
                </a:tc>
                <a:extLst>
                  <a:ext uri="{0D108BD9-81ED-4DB2-BD59-A6C34878D82A}">
                    <a16:rowId xmlns:a16="http://schemas.microsoft.com/office/drawing/2014/main" val="277326602"/>
                  </a:ext>
                </a:extLst>
              </a:tr>
              <a:tr h="370840">
                <a:tc>
                  <a:txBody>
                    <a:bodyPr/>
                    <a:lstStyle/>
                    <a:p>
                      <a:pPr algn="ctr">
                        <a:buNone/>
                      </a:pPr>
                      <a:r>
                        <a:rPr lang="en-US" sz="3600" b="1"/>
                        <a:t>Hardware Cloud Provisioning Layer</a:t>
                      </a:r>
                      <a:endParaRPr lang="en-US" sz="3600"/>
                    </a:p>
                  </a:txBody>
                  <a:tcPr/>
                </a:tc>
                <a:extLst>
                  <a:ext uri="{0D108BD9-81ED-4DB2-BD59-A6C34878D82A}">
                    <a16:rowId xmlns:a16="http://schemas.microsoft.com/office/drawing/2014/main" val="3217508720"/>
                  </a:ext>
                </a:extLst>
              </a:tr>
              <a:tr h="370840">
                <a:tc>
                  <a:txBody>
                    <a:bodyPr/>
                    <a:lstStyle/>
                    <a:p>
                      <a:pPr algn="ctr">
                        <a:buNone/>
                      </a:pPr>
                      <a:r>
                        <a:rPr lang="en-US" sz="3600" b="1"/>
                        <a:t>Hardware Hypervisor/Shell</a:t>
                      </a:r>
                    </a:p>
                  </a:txBody>
                  <a:tcPr/>
                </a:tc>
                <a:extLst>
                  <a:ext uri="{0D108BD9-81ED-4DB2-BD59-A6C34878D82A}">
                    <a16:rowId xmlns:a16="http://schemas.microsoft.com/office/drawing/2014/main" val="3251503448"/>
                  </a:ext>
                </a:extLst>
              </a:tr>
              <a:tr h="370840">
                <a:tc>
                  <a:txBody>
                    <a:bodyPr/>
                    <a:lstStyle/>
                    <a:p>
                      <a:pPr algn="ctr">
                        <a:buNone/>
                      </a:pPr>
                      <a:r>
                        <a:rPr lang="en-US" sz="3600" b="1"/>
                        <a:t>Physical Hardware and Network Setup</a:t>
                      </a:r>
                    </a:p>
                  </a:txBody>
                  <a:tcPr/>
                </a:tc>
                <a:extLst>
                  <a:ext uri="{0D108BD9-81ED-4DB2-BD59-A6C34878D82A}">
                    <a16:rowId xmlns:a16="http://schemas.microsoft.com/office/drawing/2014/main" val="3662994829"/>
                  </a:ext>
                </a:extLst>
              </a:tr>
            </a:tbl>
          </a:graphicData>
        </a:graphic>
      </p:graphicFrame>
      <p:sp>
        <p:nvSpPr>
          <p:cNvPr id="6" name="Rectangle 5"/>
          <p:cNvSpPr/>
          <p:nvPr/>
        </p:nvSpPr>
        <p:spPr>
          <a:xfrm>
            <a:off x="76200" y="3608266"/>
            <a:ext cx="7748588" cy="25623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extLst/>
          </p:nvPr>
        </p:nvSpPr>
        <p:spPr>
          <a:xfrm>
            <a:off x="7858395" y="5029200"/>
            <a:ext cx="4487593"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-Shell abstracting network (1G) and </a:t>
            </a:r>
            <a:r>
              <a:rPr lang="en-US" sz="2400" err="1"/>
              <a:t>PCIe</a:t>
            </a:r>
            <a:endParaRPr lang="en-US" err="1"/>
          </a:p>
          <a:p>
            <a:pPr algn="ctr"/>
            <a:r>
              <a:rPr lang="en-US" sz="2400"/>
              <a:t>-Programmed flattened bitstream</a:t>
            </a:r>
          </a:p>
        </p:txBody>
      </p:sp>
      <p:sp>
        <p:nvSpPr>
          <p:cNvPr id="11" name="TextBox 10"/>
          <p:cNvSpPr txBox="1"/>
          <p:nvPr>
            <p:extLst/>
          </p:nvPr>
        </p:nvSpPr>
        <p:spPr>
          <a:xfrm>
            <a:off x="7701084" y="3257550"/>
            <a:ext cx="4644904" cy="19389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-Streaming Kernels connected to</a:t>
            </a:r>
            <a:endParaRPr lang="en-US"/>
          </a:p>
          <a:p>
            <a:pPr algn="ctr"/>
            <a:r>
              <a:rPr lang="en-US" sz="2400"/>
              <a:t>One switch</a:t>
            </a:r>
            <a:endParaRPr/>
          </a:p>
          <a:p>
            <a:pPr algn="ctr"/>
            <a:r>
              <a:rPr lang="en-US" sz="2400"/>
              <a:t>-Kernels are physically distributed</a:t>
            </a:r>
          </a:p>
          <a:p>
            <a:pPr algn="ctr"/>
            <a:r>
              <a:rPr lang="en-US" sz="2400"/>
              <a:t>-Individual FPGAs provisioned with</a:t>
            </a:r>
          </a:p>
          <a:p>
            <a:pPr algn="ctr"/>
            <a:r>
              <a:rPr lang="en-US" sz="2400" err="1"/>
              <a:t>Openstack</a:t>
            </a:r>
            <a:r>
              <a:rPr lang="en-US" sz="2400"/>
              <a:t>, along with network</a:t>
            </a:r>
          </a:p>
        </p:txBody>
      </p:sp>
      <p:pic>
        <p:nvPicPr>
          <p:cNvPr id="8" name="Picture 8"/>
          <p:cNvPicPr>
            <a:picLocks noChangeAspect="1"/>
          </p:cNvPicPr>
          <p:nvPr/>
        </p:nvPicPr>
        <p:blipFill>
          <a:blip r:embed="rId3"/>
          <a:stretch>
            <a:fillRect/>
          </a:stretch>
        </p:blipFill>
        <p:spPr>
          <a:xfrm>
            <a:off x="695325" y="1266825"/>
            <a:ext cx="2743200" cy="1281589"/>
          </a:xfrm>
          <a:prstGeom prst="rect">
            <a:avLst/>
          </a:prstGeom>
        </p:spPr>
      </p:pic>
    </p:spTree>
    <p:extLst>
      <p:ext uri="{BB962C8B-B14F-4D97-AF65-F5344CB8AC3E}">
        <p14:creationId xmlns:p14="http://schemas.microsoft.com/office/powerpoint/2010/main" val="3622341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a:xfrm>
            <a:off x="261730" y="365125"/>
            <a:ext cx="10515600" cy="1325563"/>
          </a:xfrm>
        </p:spPr>
        <p:txBody>
          <a:bodyPr/>
          <a:lstStyle/>
          <a:p>
            <a:r>
              <a:rPr lang="en-US" dirty="0"/>
              <a:t>Overview of this Work on the Hardware Stack</a:t>
            </a:r>
          </a:p>
        </p:txBody>
      </p:sp>
      <p:graphicFrame>
        <p:nvGraphicFramePr>
          <p:cNvPr id="7" name="Table 7"/>
          <p:cNvGraphicFramePr>
            <a:graphicFrameLocks noGrp="1"/>
          </p:cNvGraphicFramePr>
          <p:nvPr>
            <p:extLst/>
          </p:nvPr>
        </p:nvGraphicFramePr>
        <p:xfrm>
          <a:off x="85725" y="2952750"/>
          <a:ext cx="7732985" cy="3200400"/>
        </p:xfrm>
        <a:graphic>
          <a:graphicData uri="http://schemas.openxmlformats.org/drawingml/2006/table">
            <a:tbl>
              <a:tblPr firstRow="1" bandRow="1">
                <a:tableStyleId>{22838BEF-8BB2-4498-84A7-C5851F593DF1}</a:tableStyleId>
              </a:tblPr>
              <a:tblGrid>
                <a:gridCol w="7732985">
                  <a:extLst>
                    <a:ext uri="{9D8B030D-6E8A-4147-A177-3AD203B41FA5}">
                      <a16:colId xmlns:a16="http://schemas.microsoft.com/office/drawing/2014/main" val="398718772"/>
                    </a:ext>
                  </a:extLst>
                </a:gridCol>
              </a:tblGrid>
              <a:tr h="370840">
                <a:tc>
                  <a:txBody>
                    <a:bodyPr/>
                    <a:lstStyle/>
                    <a:p>
                      <a:pPr algn="ctr">
                        <a:buNone/>
                      </a:pPr>
                      <a:r>
                        <a:rPr lang="en-US" sz="3600"/>
                        <a:t>Programming Layer</a:t>
                      </a:r>
                    </a:p>
                  </a:txBody>
                  <a:tcPr/>
                </a:tc>
                <a:extLst>
                  <a:ext uri="{0D108BD9-81ED-4DB2-BD59-A6C34878D82A}">
                    <a16:rowId xmlns:a16="http://schemas.microsoft.com/office/drawing/2014/main" val="4258913249"/>
                  </a:ext>
                </a:extLst>
              </a:tr>
              <a:tr h="370840">
                <a:tc>
                  <a:txBody>
                    <a:bodyPr/>
                    <a:lstStyle/>
                    <a:p>
                      <a:pPr algn="ctr">
                        <a:buNone/>
                      </a:pPr>
                      <a:r>
                        <a:rPr lang="en-US" sz="3600" b="1"/>
                        <a:t>Hardware Middleware Layer</a:t>
                      </a:r>
                      <a:endParaRPr lang="en-US" sz="3600"/>
                    </a:p>
                  </a:txBody>
                  <a:tcPr/>
                </a:tc>
                <a:extLst>
                  <a:ext uri="{0D108BD9-81ED-4DB2-BD59-A6C34878D82A}">
                    <a16:rowId xmlns:a16="http://schemas.microsoft.com/office/drawing/2014/main" val="277326602"/>
                  </a:ext>
                </a:extLst>
              </a:tr>
              <a:tr h="370840">
                <a:tc>
                  <a:txBody>
                    <a:bodyPr/>
                    <a:lstStyle/>
                    <a:p>
                      <a:pPr algn="ctr">
                        <a:buNone/>
                      </a:pPr>
                      <a:r>
                        <a:rPr lang="en-US" sz="3600" b="1"/>
                        <a:t>Hardware Cloud Provisioning Layer</a:t>
                      </a:r>
                      <a:endParaRPr lang="en-US" sz="3600"/>
                    </a:p>
                  </a:txBody>
                  <a:tcPr/>
                </a:tc>
                <a:extLst>
                  <a:ext uri="{0D108BD9-81ED-4DB2-BD59-A6C34878D82A}">
                    <a16:rowId xmlns:a16="http://schemas.microsoft.com/office/drawing/2014/main" val="3217508720"/>
                  </a:ext>
                </a:extLst>
              </a:tr>
              <a:tr h="370840">
                <a:tc>
                  <a:txBody>
                    <a:bodyPr/>
                    <a:lstStyle/>
                    <a:p>
                      <a:pPr algn="ctr">
                        <a:buNone/>
                      </a:pPr>
                      <a:r>
                        <a:rPr lang="en-US" sz="3600" b="1"/>
                        <a:t>Hardware Hypervisor/Shell</a:t>
                      </a:r>
                    </a:p>
                  </a:txBody>
                  <a:tcPr/>
                </a:tc>
                <a:extLst>
                  <a:ext uri="{0D108BD9-81ED-4DB2-BD59-A6C34878D82A}">
                    <a16:rowId xmlns:a16="http://schemas.microsoft.com/office/drawing/2014/main" val="3251503448"/>
                  </a:ext>
                </a:extLst>
              </a:tr>
              <a:tr h="370840">
                <a:tc>
                  <a:txBody>
                    <a:bodyPr/>
                    <a:lstStyle/>
                    <a:p>
                      <a:pPr algn="ctr">
                        <a:buNone/>
                      </a:pPr>
                      <a:r>
                        <a:rPr lang="en-US" sz="3600" b="1"/>
                        <a:t>Physical Hardware and Network Setup</a:t>
                      </a:r>
                    </a:p>
                  </a:txBody>
                  <a:tcPr/>
                </a:tc>
                <a:extLst>
                  <a:ext uri="{0D108BD9-81ED-4DB2-BD59-A6C34878D82A}">
                    <a16:rowId xmlns:a16="http://schemas.microsoft.com/office/drawing/2014/main" val="3662994829"/>
                  </a:ext>
                </a:extLst>
              </a:tr>
            </a:tbl>
          </a:graphicData>
        </a:graphic>
      </p:graphicFrame>
      <p:sp>
        <p:nvSpPr>
          <p:cNvPr id="6" name="Rectangle 5"/>
          <p:cNvSpPr/>
          <p:nvPr/>
        </p:nvSpPr>
        <p:spPr>
          <a:xfrm>
            <a:off x="76200" y="3608266"/>
            <a:ext cx="7748588" cy="25623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extLst/>
          </p:nvPr>
        </p:nvSpPr>
        <p:spPr>
          <a:xfrm>
            <a:off x="7858395" y="5029200"/>
            <a:ext cx="4487593"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-Shell abstracting network (10G) and </a:t>
            </a:r>
            <a:r>
              <a:rPr lang="en-US" sz="2400" err="1"/>
              <a:t>PCIe</a:t>
            </a:r>
            <a:endParaRPr lang="en-US" err="1"/>
          </a:p>
          <a:p>
            <a:pPr algn="ctr"/>
            <a:r>
              <a:rPr lang="en-US" sz="2400"/>
              <a:t>-Partial Reconfiguration flow</a:t>
            </a:r>
          </a:p>
        </p:txBody>
      </p:sp>
      <p:sp>
        <p:nvSpPr>
          <p:cNvPr id="11" name="TextBox 10"/>
          <p:cNvSpPr txBox="1"/>
          <p:nvPr>
            <p:extLst/>
          </p:nvPr>
        </p:nvSpPr>
        <p:spPr>
          <a:xfrm>
            <a:off x="7701084" y="3257550"/>
            <a:ext cx="4644904" cy="19389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-Circuit switched network</a:t>
            </a:r>
            <a:endParaRPr lang="en-US"/>
          </a:p>
          <a:p>
            <a:pPr algn="ctr"/>
            <a:r>
              <a:rPr lang="en-US" sz="2400"/>
              <a:t>-Circuit includes CPU and FPGA</a:t>
            </a:r>
          </a:p>
          <a:p>
            <a:pPr algn="ctr"/>
            <a:r>
              <a:rPr lang="en-US" sz="2400"/>
              <a:t>-Kernels are physically distributed</a:t>
            </a:r>
          </a:p>
          <a:p>
            <a:pPr algn="ctr"/>
            <a:r>
              <a:rPr lang="en-US" sz="2400"/>
              <a:t>-Individual FPGAs provisioned with</a:t>
            </a:r>
          </a:p>
          <a:p>
            <a:pPr algn="ctr"/>
            <a:r>
              <a:rPr lang="en-US" sz="2400" err="1"/>
              <a:t>Openstack</a:t>
            </a:r>
            <a:r>
              <a:rPr lang="en-US" sz="2400"/>
              <a:t>, along with network</a:t>
            </a:r>
          </a:p>
        </p:txBody>
      </p:sp>
      <p:pic>
        <p:nvPicPr>
          <p:cNvPr id="8" name="Picture 8"/>
          <p:cNvPicPr>
            <a:picLocks noChangeAspect="1"/>
          </p:cNvPicPr>
          <p:nvPr/>
        </p:nvPicPr>
        <p:blipFill>
          <a:blip r:embed="rId3"/>
          <a:stretch>
            <a:fillRect/>
          </a:stretch>
        </p:blipFill>
        <p:spPr>
          <a:xfrm>
            <a:off x="695325" y="1266825"/>
            <a:ext cx="2743200" cy="1281589"/>
          </a:xfrm>
          <a:prstGeom prst="rect">
            <a:avLst/>
          </a:prstGeom>
        </p:spPr>
      </p:pic>
    </p:spTree>
    <p:extLst>
      <p:ext uri="{BB962C8B-B14F-4D97-AF65-F5344CB8AC3E}">
        <p14:creationId xmlns:p14="http://schemas.microsoft.com/office/powerpoint/2010/main" val="3430064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Software-Defined Networking</a:t>
            </a:r>
          </a:p>
        </p:txBody>
      </p:sp>
      <p:pic>
        <p:nvPicPr>
          <p:cNvPr id="4" name="Content Placeholder 3" descr="1.png"/>
          <p:cNvPicPr>
            <a:picLocks noGrp="1" noChangeAspect="1"/>
          </p:cNvPicPr>
          <p:nvPr>
            <p:ph sz="half" idx="1"/>
          </p:nvPr>
        </p:nvPicPr>
        <p:blipFill>
          <a:blip r:embed="rId3"/>
          <a:stretch>
            <a:fillRect/>
          </a:stretch>
        </p:blipFill>
        <p:spPr>
          <a:xfrm>
            <a:off x="2563125" y="1466850"/>
            <a:ext cx="7159375" cy="4942067"/>
          </a:xfrm>
        </p:spPr>
      </p:pic>
    </p:spTree>
    <p:extLst>
      <p:ext uri="{BB962C8B-B14F-4D97-AF65-F5344CB8AC3E}">
        <p14:creationId xmlns:p14="http://schemas.microsoft.com/office/powerpoint/2010/main" val="2538370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Chain Example</a:t>
            </a:r>
          </a:p>
        </p:txBody>
      </p:sp>
      <p:pic>
        <p:nvPicPr>
          <p:cNvPr id="4" name="Content Placeholder 3" descr="2.png"/>
          <p:cNvPicPr>
            <a:picLocks noGrp="1" noChangeAspect="1"/>
          </p:cNvPicPr>
          <p:nvPr>
            <p:ph idx="1"/>
          </p:nvPr>
        </p:nvPicPr>
        <p:blipFill>
          <a:blip r:embed="rId3"/>
          <a:stretch>
            <a:fillRect/>
          </a:stretch>
        </p:blipFill>
        <p:spPr>
          <a:xfrm>
            <a:off x="1696045" y="2076450"/>
            <a:ext cx="8693666" cy="3797645"/>
          </a:xfrm>
        </p:spPr>
      </p:pic>
    </p:spTree>
    <p:extLst>
      <p:ext uri="{BB962C8B-B14F-4D97-AF65-F5344CB8AC3E}">
        <p14:creationId xmlns:p14="http://schemas.microsoft.com/office/powerpoint/2010/main" val="3059169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a:xfrm>
            <a:off x="838200" y="365125"/>
            <a:ext cx="8424615" cy="1325563"/>
          </a:xfrm>
        </p:spPr>
        <p:txBody>
          <a:bodyPr/>
          <a:lstStyle/>
          <a:p>
            <a:r>
              <a:rPr lang="en-US"/>
              <a:t>Incremental Design Flow</a:t>
            </a:r>
          </a:p>
        </p:txBody>
      </p:sp>
      <p:sp>
        <p:nvSpPr>
          <p:cNvPr id="4" name="Rectangle 3"/>
          <p:cNvSpPr/>
          <p:nvPr>
            <p:extLst/>
          </p:nvPr>
        </p:nvSpPr>
        <p:spPr>
          <a:xfrm>
            <a:off x="1056427" y="2884918"/>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A</a:t>
            </a:r>
          </a:p>
        </p:txBody>
      </p:sp>
      <p:sp>
        <p:nvSpPr>
          <p:cNvPr id="5" name="Rectangle 4"/>
          <p:cNvSpPr/>
          <p:nvPr>
            <p:extLst/>
          </p:nvPr>
        </p:nvSpPr>
        <p:spPr>
          <a:xfrm>
            <a:off x="3915919" y="2886075"/>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B</a:t>
            </a:r>
          </a:p>
        </p:txBody>
      </p:sp>
      <p:sp>
        <p:nvSpPr>
          <p:cNvPr id="6" name="Rectangle 5"/>
          <p:cNvSpPr/>
          <p:nvPr>
            <p:extLst/>
          </p:nvPr>
        </p:nvSpPr>
        <p:spPr>
          <a:xfrm>
            <a:off x="6783781" y="2905125"/>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C</a:t>
            </a:r>
          </a:p>
        </p:txBody>
      </p:sp>
      <p:sp>
        <p:nvSpPr>
          <p:cNvPr id="7" name="Rectangle 6"/>
          <p:cNvSpPr/>
          <p:nvPr>
            <p:extLst/>
          </p:nvPr>
        </p:nvSpPr>
        <p:spPr>
          <a:xfrm>
            <a:off x="9642116" y="2895600"/>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D</a:t>
            </a:r>
          </a:p>
        </p:txBody>
      </p:sp>
      <p:cxnSp>
        <p:nvCxnSpPr>
          <p:cNvPr id="8" name="Straight Arrow Connector 7"/>
          <p:cNvCxnSpPr/>
          <p:nvPr/>
        </p:nvCxnSpPr>
        <p:spPr>
          <a:xfrm>
            <a:off x="2934557" y="3343275"/>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5811947" y="3362325"/>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8689338" y="3362325"/>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9300CC4-C44E-4F6B-9098-7720365A82F2}"/>
              </a:ext>
            </a:extLst>
          </p:cNvPr>
          <p:cNvSpPr txBox="1"/>
          <p:nvPr>
            <p:extLst/>
          </p:nvPr>
        </p:nvSpPr>
        <p:spPr>
          <a:xfrm>
            <a:off x="9044771" y="787957"/>
            <a:ext cx="1323975"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Legend</a:t>
            </a:r>
          </a:p>
          <a:p>
            <a:pPr algn="ctr"/>
            <a:endParaRPr lang="en-US"/>
          </a:p>
        </p:txBody>
      </p:sp>
      <p:sp>
        <p:nvSpPr>
          <p:cNvPr id="17" name="Rectangle 16">
            <a:extLst>
              <a:ext uri="{FF2B5EF4-FFF2-40B4-BE49-F238E27FC236}">
                <a16:creationId xmlns:a16="http://schemas.microsoft.com/office/drawing/2014/main" id="{68944AFB-5A9B-45A0-AC33-4E8EFCCBA856}"/>
              </a:ext>
            </a:extLst>
          </p:cNvPr>
          <p:cNvSpPr/>
          <p:nvPr>
            <p:extLst/>
          </p:nvPr>
        </p:nvSpPr>
        <p:spPr>
          <a:xfrm>
            <a:off x="8849638" y="1318810"/>
            <a:ext cx="414692" cy="372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18" name="TextBox 17">
            <a:extLst>
              <a:ext uri="{FF2B5EF4-FFF2-40B4-BE49-F238E27FC236}">
                <a16:creationId xmlns:a16="http://schemas.microsoft.com/office/drawing/2014/main" id="{C1B191C4-9883-4E9E-894C-673983EAB744}"/>
              </a:ext>
            </a:extLst>
          </p:cNvPr>
          <p:cNvSpPr txBox="1"/>
          <p:nvPr>
            <p:extLst/>
          </p:nvPr>
        </p:nvSpPr>
        <p:spPr>
          <a:xfrm>
            <a:off x="9109886" y="1278426"/>
            <a:ext cx="1323975"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CPU</a:t>
            </a:r>
          </a:p>
          <a:p>
            <a:pPr algn="ctr"/>
            <a:endParaRPr lang="en-US"/>
          </a:p>
        </p:txBody>
      </p:sp>
      <p:sp>
        <p:nvSpPr>
          <p:cNvPr id="19" name="Rectangle 18">
            <a:extLst>
              <a:ext uri="{FF2B5EF4-FFF2-40B4-BE49-F238E27FC236}">
                <a16:creationId xmlns:a16="http://schemas.microsoft.com/office/drawing/2014/main" id="{6BDE1AB3-86C3-48E5-A768-C251CC6D8D56}"/>
              </a:ext>
            </a:extLst>
          </p:cNvPr>
          <p:cNvSpPr/>
          <p:nvPr>
            <p:extLst/>
          </p:nvPr>
        </p:nvSpPr>
        <p:spPr>
          <a:xfrm>
            <a:off x="8871525" y="1809298"/>
            <a:ext cx="414692" cy="37232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rgbClr val="ED7D31"/>
              </a:solidFill>
            </a:endParaRPr>
          </a:p>
        </p:txBody>
      </p:sp>
      <p:sp>
        <p:nvSpPr>
          <p:cNvPr id="20" name="TextBox 19">
            <a:extLst>
              <a:ext uri="{FF2B5EF4-FFF2-40B4-BE49-F238E27FC236}">
                <a16:creationId xmlns:a16="http://schemas.microsoft.com/office/drawing/2014/main" id="{92F29F4D-07BD-4454-B50E-F8C93DACC659}"/>
              </a:ext>
            </a:extLst>
          </p:cNvPr>
          <p:cNvSpPr txBox="1"/>
          <p:nvPr>
            <p:extLst/>
          </p:nvPr>
        </p:nvSpPr>
        <p:spPr>
          <a:xfrm>
            <a:off x="9077354" y="1798464"/>
            <a:ext cx="1323975"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FPGA</a:t>
            </a:r>
          </a:p>
          <a:p>
            <a:pPr algn="ctr"/>
            <a:endParaRPr lang="en-US" dirty="0"/>
          </a:p>
        </p:txBody>
      </p:sp>
      <p:sp>
        <p:nvSpPr>
          <p:cNvPr id="26" name="Rectangle 25">
            <a:extLst>
              <a:ext uri="{FF2B5EF4-FFF2-40B4-BE49-F238E27FC236}">
                <a16:creationId xmlns:a16="http://schemas.microsoft.com/office/drawing/2014/main" id="{715A3FEC-84DB-44CA-A05A-8CFBAE8A1D01}"/>
              </a:ext>
            </a:extLst>
          </p:cNvPr>
          <p:cNvSpPr/>
          <p:nvPr/>
        </p:nvSpPr>
        <p:spPr>
          <a:xfrm>
            <a:off x="8773795" y="833438"/>
            <a:ext cx="1597025" cy="14348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5058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a:xfrm>
            <a:off x="838200" y="365125"/>
            <a:ext cx="8424615" cy="1325563"/>
          </a:xfrm>
        </p:spPr>
        <p:txBody>
          <a:bodyPr/>
          <a:lstStyle/>
          <a:p>
            <a:r>
              <a:rPr lang="en-US"/>
              <a:t>Incremental Design Flow</a:t>
            </a:r>
          </a:p>
        </p:txBody>
      </p:sp>
      <p:sp>
        <p:nvSpPr>
          <p:cNvPr id="4" name="Rectangle 3"/>
          <p:cNvSpPr/>
          <p:nvPr>
            <p:extLst/>
          </p:nvPr>
        </p:nvSpPr>
        <p:spPr>
          <a:xfrm>
            <a:off x="1056427" y="2884918"/>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A</a:t>
            </a:r>
          </a:p>
        </p:txBody>
      </p:sp>
      <p:sp>
        <p:nvSpPr>
          <p:cNvPr id="5" name="Rectangle 4"/>
          <p:cNvSpPr/>
          <p:nvPr>
            <p:extLst/>
          </p:nvPr>
        </p:nvSpPr>
        <p:spPr>
          <a:xfrm>
            <a:off x="3915919" y="2886075"/>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B</a:t>
            </a:r>
          </a:p>
        </p:txBody>
      </p:sp>
      <p:sp>
        <p:nvSpPr>
          <p:cNvPr id="6" name="Rectangle 5"/>
          <p:cNvSpPr/>
          <p:nvPr>
            <p:extLst/>
          </p:nvPr>
        </p:nvSpPr>
        <p:spPr>
          <a:xfrm>
            <a:off x="6783781" y="2905125"/>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C</a:t>
            </a:r>
          </a:p>
        </p:txBody>
      </p:sp>
      <p:sp>
        <p:nvSpPr>
          <p:cNvPr id="7" name="Rectangle 6"/>
          <p:cNvSpPr/>
          <p:nvPr>
            <p:extLst/>
          </p:nvPr>
        </p:nvSpPr>
        <p:spPr>
          <a:xfrm>
            <a:off x="9642116" y="2895600"/>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D</a:t>
            </a:r>
          </a:p>
        </p:txBody>
      </p:sp>
      <p:cxnSp>
        <p:nvCxnSpPr>
          <p:cNvPr id="8" name="Straight Arrow Connector 7"/>
          <p:cNvCxnSpPr/>
          <p:nvPr/>
        </p:nvCxnSpPr>
        <p:spPr>
          <a:xfrm>
            <a:off x="2934557" y="3343275"/>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5811947" y="3362325"/>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8689338" y="3362325"/>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extLst/>
          </p:nvPr>
        </p:nvSpPr>
        <p:spPr>
          <a:xfrm>
            <a:off x="1133603" y="4743450"/>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A</a:t>
            </a:r>
          </a:p>
        </p:txBody>
      </p:sp>
      <p:sp>
        <p:nvSpPr>
          <p:cNvPr id="12" name="Rectangle 11"/>
          <p:cNvSpPr/>
          <p:nvPr>
            <p:extLst/>
          </p:nvPr>
        </p:nvSpPr>
        <p:spPr>
          <a:xfrm>
            <a:off x="3991426" y="4743450"/>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B</a:t>
            </a:r>
          </a:p>
        </p:txBody>
      </p:sp>
      <p:sp>
        <p:nvSpPr>
          <p:cNvPr id="13" name="Rectangle 12"/>
          <p:cNvSpPr/>
          <p:nvPr>
            <p:extLst/>
          </p:nvPr>
        </p:nvSpPr>
        <p:spPr>
          <a:xfrm>
            <a:off x="6849249" y="4762500"/>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C</a:t>
            </a:r>
          </a:p>
        </p:txBody>
      </p:sp>
      <p:sp>
        <p:nvSpPr>
          <p:cNvPr id="14" name="Rectangle 13"/>
          <p:cNvSpPr/>
          <p:nvPr>
            <p:extLst/>
          </p:nvPr>
        </p:nvSpPr>
        <p:spPr>
          <a:xfrm>
            <a:off x="9716598" y="4752975"/>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D</a:t>
            </a:r>
          </a:p>
        </p:txBody>
      </p:sp>
      <p:cxnSp>
        <p:nvCxnSpPr>
          <p:cNvPr id="15" name="Straight Arrow Connector 14"/>
          <p:cNvCxnSpPr>
            <a:cxnSpLocks/>
          </p:cNvCxnSpPr>
          <p:nvPr/>
        </p:nvCxnSpPr>
        <p:spPr>
          <a:xfrm>
            <a:off x="3010240" y="5200650"/>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5887115" y="5219700"/>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8763990" y="5219700"/>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extLst/>
          </p:nvPr>
        </p:nvSpPr>
        <p:spPr>
          <a:xfrm>
            <a:off x="9044771" y="787957"/>
            <a:ext cx="1323975"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Legend</a:t>
            </a:r>
          </a:p>
          <a:p>
            <a:pPr algn="ctr"/>
            <a:endParaRPr lang="en-US"/>
          </a:p>
        </p:txBody>
      </p:sp>
      <p:sp>
        <p:nvSpPr>
          <p:cNvPr id="21" name="Rectangle 20"/>
          <p:cNvSpPr/>
          <p:nvPr>
            <p:extLst/>
          </p:nvPr>
        </p:nvSpPr>
        <p:spPr>
          <a:xfrm>
            <a:off x="8849638" y="1318810"/>
            <a:ext cx="414692" cy="372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22" name="TextBox 21"/>
          <p:cNvSpPr txBox="1"/>
          <p:nvPr>
            <p:extLst/>
          </p:nvPr>
        </p:nvSpPr>
        <p:spPr>
          <a:xfrm>
            <a:off x="9109886" y="1278426"/>
            <a:ext cx="1323975"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CPU</a:t>
            </a:r>
          </a:p>
          <a:p>
            <a:pPr algn="ctr"/>
            <a:endParaRPr lang="en-US"/>
          </a:p>
        </p:txBody>
      </p:sp>
      <p:sp>
        <p:nvSpPr>
          <p:cNvPr id="23" name="Rectangle 22"/>
          <p:cNvSpPr/>
          <p:nvPr>
            <p:extLst/>
          </p:nvPr>
        </p:nvSpPr>
        <p:spPr>
          <a:xfrm>
            <a:off x="8871525" y="1809298"/>
            <a:ext cx="414692" cy="37232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rgbClr val="ED7D31"/>
              </a:solidFill>
            </a:endParaRPr>
          </a:p>
        </p:txBody>
      </p:sp>
      <p:sp>
        <p:nvSpPr>
          <p:cNvPr id="24" name="TextBox 23"/>
          <p:cNvSpPr txBox="1"/>
          <p:nvPr>
            <p:extLst/>
          </p:nvPr>
        </p:nvSpPr>
        <p:spPr>
          <a:xfrm>
            <a:off x="9077354" y="1798464"/>
            <a:ext cx="1323975"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FPGA</a:t>
            </a:r>
          </a:p>
          <a:p>
            <a:pPr algn="ctr"/>
            <a:endParaRPr lang="en-US" dirty="0"/>
          </a:p>
        </p:txBody>
      </p:sp>
      <p:sp>
        <p:nvSpPr>
          <p:cNvPr id="25" name="Rectangle 24"/>
          <p:cNvSpPr/>
          <p:nvPr/>
        </p:nvSpPr>
        <p:spPr>
          <a:xfrm>
            <a:off x="8773795" y="833438"/>
            <a:ext cx="1597025" cy="14348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extLst/>
          </p:nvPr>
        </p:nvSpPr>
        <p:spPr>
          <a:xfrm>
            <a:off x="4007570" y="5829300"/>
            <a:ext cx="1898249"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B</a:t>
            </a:r>
          </a:p>
        </p:txBody>
      </p:sp>
    </p:spTree>
    <p:extLst>
      <p:ext uri="{BB962C8B-B14F-4D97-AF65-F5344CB8AC3E}">
        <p14:creationId xmlns:p14="http://schemas.microsoft.com/office/powerpoint/2010/main" val="1189029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a:xfrm>
            <a:off x="838200" y="365125"/>
            <a:ext cx="8424615" cy="1325563"/>
          </a:xfrm>
        </p:spPr>
        <p:txBody>
          <a:bodyPr/>
          <a:lstStyle/>
          <a:p>
            <a:r>
              <a:rPr lang="en-US"/>
              <a:t>Incremental Design Flow</a:t>
            </a:r>
          </a:p>
        </p:txBody>
      </p:sp>
      <p:sp>
        <p:nvSpPr>
          <p:cNvPr id="4" name="Rectangle 3"/>
          <p:cNvSpPr/>
          <p:nvPr>
            <p:extLst/>
          </p:nvPr>
        </p:nvSpPr>
        <p:spPr>
          <a:xfrm>
            <a:off x="1056427" y="2884918"/>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A</a:t>
            </a:r>
          </a:p>
        </p:txBody>
      </p:sp>
      <p:sp>
        <p:nvSpPr>
          <p:cNvPr id="5" name="Rectangle 4"/>
          <p:cNvSpPr/>
          <p:nvPr>
            <p:extLst/>
          </p:nvPr>
        </p:nvSpPr>
        <p:spPr>
          <a:xfrm>
            <a:off x="3915919" y="2886075"/>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B</a:t>
            </a:r>
          </a:p>
        </p:txBody>
      </p:sp>
      <p:sp>
        <p:nvSpPr>
          <p:cNvPr id="6" name="Rectangle 5"/>
          <p:cNvSpPr/>
          <p:nvPr>
            <p:extLst/>
          </p:nvPr>
        </p:nvSpPr>
        <p:spPr>
          <a:xfrm>
            <a:off x="6783781" y="2905125"/>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C</a:t>
            </a:r>
          </a:p>
        </p:txBody>
      </p:sp>
      <p:sp>
        <p:nvSpPr>
          <p:cNvPr id="7" name="Rectangle 6"/>
          <p:cNvSpPr/>
          <p:nvPr>
            <p:extLst/>
          </p:nvPr>
        </p:nvSpPr>
        <p:spPr>
          <a:xfrm>
            <a:off x="9642116" y="2895600"/>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D</a:t>
            </a:r>
          </a:p>
        </p:txBody>
      </p:sp>
      <p:cxnSp>
        <p:nvCxnSpPr>
          <p:cNvPr id="8" name="Straight Arrow Connector 7"/>
          <p:cNvCxnSpPr/>
          <p:nvPr/>
        </p:nvCxnSpPr>
        <p:spPr>
          <a:xfrm>
            <a:off x="2934557" y="3343275"/>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5811947" y="3362325"/>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8689338" y="3362325"/>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extLst/>
          </p:nvPr>
        </p:nvSpPr>
        <p:spPr>
          <a:xfrm>
            <a:off x="1133603" y="4743450"/>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A</a:t>
            </a:r>
          </a:p>
        </p:txBody>
      </p:sp>
      <p:sp>
        <p:nvSpPr>
          <p:cNvPr id="12" name="Rectangle 11"/>
          <p:cNvSpPr/>
          <p:nvPr>
            <p:extLst/>
          </p:nvPr>
        </p:nvSpPr>
        <p:spPr>
          <a:xfrm>
            <a:off x="3991426" y="4743450"/>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B</a:t>
            </a:r>
          </a:p>
        </p:txBody>
      </p:sp>
      <p:sp>
        <p:nvSpPr>
          <p:cNvPr id="13" name="Rectangle 12"/>
          <p:cNvSpPr/>
          <p:nvPr>
            <p:extLst/>
          </p:nvPr>
        </p:nvSpPr>
        <p:spPr>
          <a:xfrm>
            <a:off x="6849249" y="4762500"/>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C</a:t>
            </a:r>
          </a:p>
        </p:txBody>
      </p:sp>
      <p:sp>
        <p:nvSpPr>
          <p:cNvPr id="14" name="Rectangle 13"/>
          <p:cNvSpPr/>
          <p:nvPr>
            <p:extLst/>
          </p:nvPr>
        </p:nvSpPr>
        <p:spPr>
          <a:xfrm>
            <a:off x="9716598" y="4752975"/>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D</a:t>
            </a:r>
          </a:p>
        </p:txBody>
      </p:sp>
      <p:cxnSp>
        <p:nvCxnSpPr>
          <p:cNvPr id="15" name="Straight Arrow Connector 14"/>
          <p:cNvCxnSpPr>
            <a:cxnSpLocks/>
          </p:cNvCxnSpPr>
          <p:nvPr/>
        </p:nvCxnSpPr>
        <p:spPr>
          <a:xfrm>
            <a:off x="3010240" y="5200650"/>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5887115" y="5219700"/>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8763990" y="5219700"/>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extLst/>
          </p:nvPr>
        </p:nvSpPr>
        <p:spPr>
          <a:xfrm>
            <a:off x="4007570" y="5829300"/>
            <a:ext cx="1898249"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B</a:t>
            </a:r>
          </a:p>
        </p:txBody>
      </p:sp>
      <p:sp>
        <p:nvSpPr>
          <p:cNvPr id="18" name="TextBox 17"/>
          <p:cNvSpPr txBox="1"/>
          <p:nvPr>
            <p:extLst/>
          </p:nvPr>
        </p:nvSpPr>
        <p:spPr>
          <a:xfrm>
            <a:off x="1996689" y="4797131"/>
            <a:ext cx="274320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   </a:t>
            </a:r>
            <a:r>
              <a:rPr lang="en-US" sz="4800">
                <a:solidFill>
                  <a:srgbClr val="FF0000"/>
                </a:solidFill>
              </a:rPr>
              <a:t>X</a:t>
            </a:r>
            <a:r>
              <a:rPr lang="en-US" sz="3200">
                <a:solidFill>
                  <a:srgbClr val="FF0000"/>
                </a:solidFill>
              </a:rPr>
              <a:t> </a:t>
            </a:r>
          </a:p>
        </p:txBody>
      </p:sp>
      <p:sp>
        <p:nvSpPr>
          <p:cNvPr id="27" name="TextBox 26"/>
          <p:cNvSpPr txBox="1"/>
          <p:nvPr>
            <p:extLst/>
          </p:nvPr>
        </p:nvSpPr>
        <p:spPr>
          <a:xfrm>
            <a:off x="4956117" y="4762501"/>
            <a:ext cx="274320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   </a:t>
            </a:r>
            <a:r>
              <a:rPr lang="en-US" sz="4800">
                <a:solidFill>
                  <a:srgbClr val="FF0000"/>
                </a:solidFill>
              </a:rPr>
              <a:t>X</a:t>
            </a:r>
            <a:r>
              <a:rPr lang="en-US" sz="3200">
                <a:solidFill>
                  <a:srgbClr val="FF0000"/>
                </a:solidFill>
              </a:rPr>
              <a:t> </a:t>
            </a:r>
          </a:p>
        </p:txBody>
      </p:sp>
      <p:sp>
        <p:nvSpPr>
          <p:cNvPr id="33" name="TextBox 32">
            <a:extLst>
              <a:ext uri="{FF2B5EF4-FFF2-40B4-BE49-F238E27FC236}">
                <a16:creationId xmlns:a16="http://schemas.microsoft.com/office/drawing/2014/main" id="{3036A2EB-8CB2-44C8-BED0-47DF5D263C10}"/>
              </a:ext>
            </a:extLst>
          </p:cNvPr>
          <p:cNvSpPr txBox="1"/>
          <p:nvPr>
            <p:extLst/>
          </p:nvPr>
        </p:nvSpPr>
        <p:spPr>
          <a:xfrm>
            <a:off x="9044771" y="787957"/>
            <a:ext cx="1323975"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Legend</a:t>
            </a:r>
          </a:p>
          <a:p>
            <a:pPr algn="ctr"/>
            <a:endParaRPr lang="en-US"/>
          </a:p>
        </p:txBody>
      </p:sp>
      <p:sp>
        <p:nvSpPr>
          <p:cNvPr id="34" name="Rectangle 33">
            <a:extLst>
              <a:ext uri="{FF2B5EF4-FFF2-40B4-BE49-F238E27FC236}">
                <a16:creationId xmlns:a16="http://schemas.microsoft.com/office/drawing/2014/main" id="{047C8ED4-7EED-45F5-BD1E-11DF9F713A15}"/>
              </a:ext>
            </a:extLst>
          </p:cNvPr>
          <p:cNvSpPr/>
          <p:nvPr>
            <p:extLst/>
          </p:nvPr>
        </p:nvSpPr>
        <p:spPr>
          <a:xfrm>
            <a:off x="8849638" y="1318810"/>
            <a:ext cx="414692" cy="372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35" name="TextBox 34">
            <a:extLst>
              <a:ext uri="{FF2B5EF4-FFF2-40B4-BE49-F238E27FC236}">
                <a16:creationId xmlns:a16="http://schemas.microsoft.com/office/drawing/2014/main" id="{5D2189DD-2ACC-4878-A2C5-AE556A3C9387}"/>
              </a:ext>
            </a:extLst>
          </p:cNvPr>
          <p:cNvSpPr txBox="1"/>
          <p:nvPr>
            <p:extLst/>
          </p:nvPr>
        </p:nvSpPr>
        <p:spPr>
          <a:xfrm>
            <a:off x="9109886" y="1278426"/>
            <a:ext cx="1323975"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CPU</a:t>
            </a:r>
          </a:p>
          <a:p>
            <a:pPr algn="ctr"/>
            <a:endParaRPr lang="en-US"/>
          </a:p>
        </p:txBody>
      </p:sp>
      <p:sp>
        <p:nvSpPr>
          <p:cNvPr id="36" name="Rectangle 35">
            <a:extLst>
              <a:ext uri="{FF2B5EF4-FFF2-40B4-BE49-F238E27FC236}">
                <a16:creationId xmlns:a16="http://schemas.microsoft.com/office/drawing/2014/main" id="{652DDF44-C572-4099-A5B4-9F2EF555FF04}"/>
              </a:ext>
            </a:extLst>
          </p:cNvPr>
          <p:cNvSpPr/>
          <p:nvPr>
            <p:extLst/>
          </p:nvPr>
        </p:nvSpPr>
        <p:spPr>
          <a:xfrm>
            <a:off x="8871525" y="1809298"/>
            <a:ext cx="414692" cy="37232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rgbClr val="ED7D31"/>
              </a:solidFill>
            </a:endParaRPr>
          </a:p>
        </p:txBody>
      </p:sp>
      <p:sp>
        <p:nvSpPr>
          <p:cNvPr id="37" name="Rectangle 36">
            <a:extLst>
              <a:ext uri="{FF2B5EF4-FFF2-40B4-BE49-F238E27FC236}">
                <a16:creationId xmlns:a16="http://schemas.microsoft.com/office/drawing/2014/main" id="{20F0B6B3-BAF9-4147-9D1D-842CEDCAB20B}"/>
              </a:ext>
            </a:extLst>
          </p:cNvPr>
          <p:cNvSpPr/>
          <p:nvPr/>
        </p:nvSpPr>
        <p:spPr>
          <a:xfrm>
            <a:off x="8773795" y="833438"/>
            <a:ext cx="1597025" cy="14348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94BF734-4696-4DF7-86E4-0FB180551EB3}"/>
              </a:ext>
            </a:extLst>
          </p:cNvPr>
          <p:cNvSpPr txBox="1"/>
          <p:nvPr>
            <p:extLst/>
          </p:nvPr>
        </p:nvSpPr>
        <p:spPr>
          <a:xfrm>
            <a:off x="9077354" y="1798464"/>
            <a:ext cx="1323975"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FPGA</a:t>
            </a:r>
          </a:p>
          <a:p>
            <a:pPr algn="ctr"/>
            <a:endParaRPr lang="en-US" dirty="0"/>
          </a:p>
        </p:txBody>
      </p:sp>
    </p:spTree>
    <p:extLst>
      <p:ext uri="{BB962C8B-B14F-4D97-AF65-F5344CB8AC3E}">
        <p14:creationId xmlns:p14="http://schemas.microsoft.com/office/powerpoint/2010/main" val="1882688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a:xfrm>
            <a:off x="838200" y="365125"/>
            <a:ext cx="8424615" cy="1325563"/>
          </a:xfrm>
        </p:spPr>
        <p:txBody>
          <a:bodyPr/>
          <a:lstStyle/>
          <a:p>
            <a:r>
              <a:rPr lang="en-US"/>
              <a:t>Incremental Design Flow</a:t>
            </a:r>
          </a:p>
        </p:txBody>
      </p:sp>
      <p:sp>
        <p:nvSpPr>
          <p:cNvPr id="4" name="Rectangle 3"/>
          <p:cNvSpPr/>
          <p:nvPr>
            <p:extLst/>
          </p:nvPr>
        </p:nvSpPr>
        <p:spPr>
          <a:xfrm>
            <a:off x="1056427" y="2884918"/>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A</a:t>
            </a:r>
          </a:p>
        </p:txBody>
      </p:sp>
      <p:sp>
        <p:nvSpPr>
          <p:cNvPr id="5" name="Rectangle 4"/>
          <p:cNvSpPr/>
          <p:nvPr>
            <p:extLst/>
          </p:nvPr>
        </p:nvSpPr>
        <p:spPr>
          <a:xfrm>
            <a:off x="3915919" y="2886075"/>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B</a:t>
            </a:r>
          </a:p>
        </p:txBody>
      </p:sp>
      <p:sp>
        <p:nvSpPr>
          <p:cNvPr id="6" name="Rectangle 5"/>
          <p:cNvSpPr/>
          <p:nvPr>
            <p:extLst/>
          </p:nvPr>
        </p:nvSpPr>
        <p:spPr>
          <a:xfrm>
            <a:off x="6783781" y="2905125"/>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C</a:t>
            </a:r>
          </a:p>
        </p:txBody>
      </p:sp>
      <p:sp>
        <p:nvSpPr>
          <p:cNvPr id="7" name="Rectangle 6"/>
          <p:cNvSpPr/>
          <p:nvPr>
            <p:extLst/>
          </p:nvPr>
        </p:nvSpPr>
        <p:spPr>
          <a:xfrm>
            <a:off x="9642116" y="2895600"/>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D</a:t>
            </a:r>
          </a:p>
        </p:txBody>
      </p:sp>
      <p:cxnSp>
        <p:nvCxnSpPr>
          <p:cNvPr id="8" name="Straight Arrow Connector 7"/>
          <p:cNvCxnSpPr/>
          <p:nvPr/>
        </p:nvCxnSpPr>
        <p:spPr>
          <a:xfrm>
            <a:off x="2934557" y="3343275"/>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5811947" y="3362325"/>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8689338" y="3362325"/>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extLst/>
          </p:nvPr>
        </p:nvSpPr>
        <p:spPr>
          <a:xfrm>
            <a:off x="1133603" y="4743450"/>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A</a:t>
            </a:r>
          </a:p>
        </p:txBody>
      </p:sp>
      <p:sp>
        <p:nvSpPr>
          <p:cNvPr id="12" name="Rectangle 11"/>
          <p:cNvSpPr/>
          <p:nvPr>
            <p:extLst/>
          </p:nvPr>
        </p:nvSpPr>
        <p:spPr>
          <a:xfrm>
            <a:off x="3991426" y="4743450"/>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B</a:t>
            </a:r>
          </a:p>
        </p:txBody>
      </p:sp>
      <p:sp>
        <p:nvSpPr>
          <p:cNvPr id="13" name="Rectangle 12"/>
          <p:cNvSpPr/>
          <p:nvPr>
            <p:extLst/>
          </p:nvPr>
        </p:nvSpPr>
        <p:spPr>
          <a:xfrm>
            <a:off x="6849249" y="4762500"/>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C</a:t>
            </a:r>
          </a:p>
        </p:txBody>
      </p:sp>
      <p:sp>
        <p:nvSpPr>
          <p:cNvPr id="14" name="Rectangle 13"/>
          <p:cNvSpPr/>
          <p:nvPr>
            <p:extLst/>
          </p:nvPr>
        </p:nvSpPr>
        <p:spPr>
          <a:xfrm>
            <a:off x="9716598" y="4752975"/>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D</a:t>
            </a:r>
          </a:p>
        </p:txBody>
      </p:sp>
      <p:cxnSp>
        <p:nvCxnSpPr>
          <p:cNvPr id="15" name="Straight Arrow Connector 14"/>
          <p:cNvCxnSpPr>
            <a:cxnSpLocks/>
          </p:cNvCxnSpPr>
          <p:nvPr/>
        </p:nvCxnSpPr>
        <p:spPr>
          <a:xfrm>
            <a:off x="3010240" y="5211484"/>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5887115" y="5230536"/>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8763989" y="5230536"/>
            <a:ext cx="989175" cy="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extLst/>
          </p:nvPr>
        </p:nvSpPr>
        <p:spPr>
          <a:xfrm>
            <a:off x="4007570" y="5829300"/>
            <a:ext cx="1898249"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B</a:t>
            </a:r>
          </a:p>
        </p:txBody>
      </p:sp>
      <p:sp>
        <p:nvSpPr>
          <p:cNvPr id="18" name="TextBox 17"/>
          <p:cNvSpPr txBox="1"/>
          <p:nvPr/>
        </p:nvSpPr>
        <p:spPr>
          <a:xfrm>
            <a:off x="1996689" y="4829632"/>
            <a:ext cx="274320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   </a:t>
            </a:r>
            <a:r>
              <a:rPr lang="en-US" sz="4800">
                <a:solidFill>
                  <a:srgbClr val="FF0000"/>
                </a:solidFill>
              </a:rPr>
              <a:t>X</a:t>
            </a:r>
            <a:r>
              <a:rPr lang="en-US" sz="3200">
                <a:solidFill>
                  <a:srgbClr val="FF0000"/>
                </a:solidFill>
              </a:rPr>
              <a:t> </a:t>
            </a:r>
          </a:p>
        </p:txBody>
      </p:sp>
      <p:cxnSp>
        <p:nvCxnSpPr>
          <p:cNvPr id="19" name="Connector: Elbow 18"/>
          <p:cNvCxnSpPr/>
          <p:nvPr/>
        </p:nvCxnSpPr>
        <p:spPr>
          <a:xfrm>
            <a:off x="3039760" y="5438775"/>
            <a:ext cx="990238" cy="914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9"/>
          <p:cNvCxnSpPr/>
          <p:nvPr/>
        </p:nvCxnSpPr>
        <p:spPr>
          <a:xfrm flipV="1">
            <a:off x="5876990" y="5530908"/>
            <a:ext cx="990238" cy="75356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extLst/>
          </p:nvPr>
        </p:nvSpPr>
        <p:spPr>
          <a:xfrm>
            <a:off x="4951194" y="4767014"/>
            <a:ext cx="274320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   </a:t>
            </a:r>
            <a:r>
              <a:rPr lang="en-US" sz="4800">
                <a:solidFill>
                  <a:srgbClr val="FF0000"/>
                </a:solidFill>
              </a:rPr>
              <a:t>X</a:t>
            </a:r>
            <a:r>
              <a:rPr lang="en-US" sz="3200">
                <a:solidFill>
                  <a:srgbClr val="FF0000"/>
                </a:solidFill>
              </a:rPr>
              <a:t> </a:t>
            </a:r>
          </a:p>
        </p:txBody>
      </p:sp>
      <p:sp>
        <p:nvSpPr>
          <p:cNvPr id="29" name="TextBox 28">
            <a:extLst>
              <a:ext uri="{FF2B5EF4-FFF2-40B4-BE49-F238E27FC236}">
                <a16:creationId xmlns:a16="http://schemas.microsoft.com/office/drawing/2014/main" id="{4256464D-78A9-43D2-B7D9-E06FB572E23B}"/>
              </a:ext>
            </a:extLst>
          </p:cNvPr>
          <p:cNvSpPr txBox="1"/>
          <p:nvPr>
            <p:extLst/>
          </p:nvPr>
        </p:nvSpPr>
        <p:spPr>
          <a:xfrm>
            <a:off x="9044771" y="787957"/>
            <a:ext cx="1323975"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Legend</a:t>
            </a:r>
          </a:p>
          <a:p>
            <a:pPr algn="ctr"/>
            <a:endParaRPr lang="en-US"/>
          </a:p>
        </p:txBody>
      </p:sp>
      <p:sp>
        <p:nvSpPr>
          <p:cNvPr id="30" name="Rectangle 29">
            <a:extLst>
              <a:ext uri="{FF2B5EF4-FFF2-40B4-BE49-F238E27FC236}">
                <a16:creationId xmlns:a16="http://schemas.microsoft.com/office/drawing/2014/main" id="{CCFE511D-5FE6-43C0-ADB8-8A415821C5BC}"/>
              </a:ext>
            </a:extLst>
          </p:cNvPr>
          <p:cNvSpPr/>
          <p:nvPr>
            <p:extLst/>
          </p:nvPr>
        </p:nvSpPr>
        <p:spPr>
          <a:xfrm>
            <a:off x="8849638" y="1318810"/>
            <a:ext cx="414692" cy="372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31" name="TextBox 30">
            <a:extLst>
              <a:ext uri="{FF2B5EF4-FFF2-40B4-BE49-F238E27FC236}">
                <a16:creationId xmlns:a16="http://schemas.microsoft.com/office/drawing/2014/main" id="{0C7FB195-E2A4-44D6-946D-0A4ACC4E605A}"/>
              </a:ext>
            </a:extLst>
          </p:cNvPr>
          <p:cNvSpPr txBox="1"/>
          <p:nvPr>
            <p:extLst/>
          </p:nvPr>
        </p:nvSpPr>
        <p:spPr>
          <a:xfrm>
            <a:off x="9109886" y="1278426"/>
            <a:ext cx="1323975"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CPU</a:t>
            </a:r>
          </a:p>
          <a:p>
            <a:pPr algn="ctr"/>
            <a:endParaRPr lang="en-US"/>
          </a:p>
        </p:txBody>
      </p:sp>
      <p:sp>
        <p:nvSpPr>
          <p:cNvPr id="32" name="Rectangle 31">
            <a:extLst>
              <a:ext uri="{FF2B5EF4-FFF2-40B4-BE49-F238E27FC236}">
                <a16:creationId xmlns:a16="http://schemas.microsoft.com/office/drawing/2014/main" id="{BC021224-73BA-4217-A642-DA99C3551EE5}"/>
              </a:ext>
            </a:extLst>
          </p:cNvPr>
          <p:cNvSpPr/>
          <p:nvPr>
            <p:extLst/>
          </p:nvPr>
        </p:nvSpPr>
        <p:spPr>
          <a:xfrm>
            <a:off x="8871525" y="1809298"/>
            <a:ext cx="414692" cy="37232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rgbClr val="ED7D31"/>
              </a:solidFill>
            </a:endParaRPr>
          </a:p>
        </p:txBody>
      </p:sp>
      <p:sp>
        <p:nvSpPr>
          <p:cNvPr id="33" name="TextBox 32">
            <a:extLst>
              <a:ext uri="{FF2B5EF4-FFF2-40B4-BE49-F238E27FC236}">
                <a16:creationId xmlns:a16="http://schemas.microsoft.com/office/drawing/2014/main" id="{CFE2C324-4FE1-4A7D-8876-C466D394105A}"/>
              </a:ext>
            </a:extLst>
          </p:cNvPr>
          <p:cNvSpPr txBox="1"/>
          <p:nvPr>
            <p:extLst/>
          </p:nvPr>
        </p:nvSpPr>
        <p:spPr>
          <a:xfrm>
            <a:off x="9077354" y="1798464"/>
            <a:ext cx="1323975"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FPGA</a:t>
            </a:r>
          </a:p>
          <a:p>
            <a:pPr algn="ctr"/>
            <a:endParaRPr lang="en-US" dirty="0"/>
          </a:p>
        </p:txBody>
      </p:sp>
      <p:sp>
        <p:nvSpPr>
          <p:cNvPr id="34" name="Rectangle 33">
            <a:extLst>
              <a:ext uri="{FF2B5EF4-FFF2-40B4-BE49-F238E27FC236}">
                <a16:creationId xmlns:a16="http://schemas.microsoft.com/office/drawing/2014/main" id="{0833E382-3A8D-444D-A6C8-E97BC1B2509A}"/>
              </a:ext>
            </a:extLst>
          </p:cNvPr>
          <p:cNvSpPr/>
          <p:nvPr/>
        </p:nvSpPr>
        <p:spPr>
          <a:xfrm>
            <a:off x="8773795" y="833438"/>
            <a:ext cx="1597025" cy="14348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140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p:txBody>
          <a:bodyPr/>
          <a:lstStyle/>
          <a:p>
            <a:r>
              <a:rPr lang="en-US"/>
              <a:t>FPGAs Have Made it To the Cloud!</a:t>
            </a:r>
          </a:p>
        </p:txBody>
      </p:sp>
      <p:pic>
        <p:nvPicPr>
          <p:cNvPr id="4" name="Picture 4"/>
          <p:cNvPicPr>
            <a:picLocks noGrp="1" noChangeAspect="1"/>
          </p:cNvPicPr>
          <p:nvPr>
            <p:ph idx="1"/>
          </p:nvPr>
        </p:nvPicPr>
        <p:blipFill>
          <a:blip r:embed="rId3"/>
          <a:stretch>
            <a:fillRect/>
          </a:stretch>
        </p:blipFill>
        <p:spPr>
          <a:xfrm>
            <a:off x="1305312" y="1924050"/>
            <a:ext cx="4629150" cy="990600"/>
          </a:xfrm>
          <a:prstGeom prst="rect">
            <a:avLst/>
          </a:prstGeom>
        </p:spPr>
      </p:pic>
      <p:pic>
        <p:nvPicPr>
          <p:cNvPr id="6" name="Picture 6"/>
          <p:cNvPicPr>
            <a:picLocks noChangeAspect="1"/>
          </p:cNvPicPr>
          <p:nvPr/>
        </p:nvPicPr>
        <p:blipFill>
          <a:blip r:embed="rId4"/>
          <a:stretch>
            <a:fillRect/>
          </a:stretch>
        </p:blipFill>
        <p:spPr>
          <a:xfrm>
            <a:off x="7460285" y="1952625"/>
            <a:ext cx="2743200" cy="1005108"/>
          </a:xfrm>
          <a:prstGeom prst="rect">
            <a:avLst/>
          </a:prstGeom>
        </p:spPr>
      </p:pic>
      <p:pic>
        <p:nvPicPr>
          <p:cNvPr id="8" name="Picture 8"/>
          <p:cNvPicPr>
            <a:picLocks noChangeAspect="1"/>
          </p:cNvPicPr>
          <p:nvPr/>
        </p:nvPicPr>
        <p:blipFill>
          <a:blip r:embed="rId5"/>
          <a:stretch>
            <a:fillRect/>
          </a:stretch>
        </p:blipFill>
        <p:spPr>
          <a:xfrm>
            <a:off x="1267200" y="3952875"/>
            <a:ext cx="2743200" cy="937260"/>
          </a:xfrm>
          <a:prstGeom prst="rect">
            <a:avLst/>
          </a:prstGeom>
        </p:spPr>
      </p:pic>
      <p:pic>
        <p:nvPicPr>
          <p:cNvPr id="10" name="Picture 10"/>
          <p:cNvPicPr>
            <a:picLocks noChangeAspect="1"/>
          </p:cNvPicPr>
          <p:nvPr/>
        </p:nvPicPr>
        <p:blipFill>
          <a:blip r:embed="rId6"/>
          <a:stretch>
            <a:fillRect/>
          </a:stretch>
        </p:blipFill>
        <p:spPr>
          <a:xfrm>
            <a:off x="7412646" y="3495675"/>
            <a:ext cx="2743200" cy="1452004"/>
          </a:xfrm>
          <a:prstGeom prst="rect">
            <a:avLst/>
          </a:prstGeom>
        </p:spPr>
      </p:pic>
    </p:spTree>
    <p:extLst>
      <p:ext uri="{BB962C8B-B14F-4D97-AF65-F5344CB8AC3E}">
        <p14:creationId xmlns:p14="http://schemas.microsoft.com/office/powerpoint/2010/main" val="1223110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1325563"/>
          </a:xfrm>
        </p:spPr>
        <p:txBody>
          <a:bodyPr/>
          <a:lstStyle/>
          <a:p>
            <a:r>
              <a:rPr lang="en-US"/>
              <a:t>FPGA Hypervisor</a:t>
            </a:r>
          </a:p>
        </p:txBody>
      </p:sp>
      <p:pic>
        <p:nvPicPr>
          <p:cNvPr id="7" name="Content Placeholder 6" descr="5.png"/>
          <p:cNvPicPr>
            <a:picLocks noGrp="1" noChangeAspect="1"/>
          </p:cNvPicPr>
          <p:nvPr>
            <p:ph idx="1"/>
          </p:nvPr>
        </p:nvPicPr>
        <p:blipFill>
          <a:blip r:embed="rId3"/>
          <a:stretch>
            <a:fillRect/>
          </a:stretch>
        </p:blipFill>
        <p:spPr>
          <a:xfrm>
            <a:off x="3259245" y="1628775"/>
            <a:ext cx="5343418" cy="5094835"/>
          </a:xfrm>
        </p:spPr>
      </p:pic>
    </p:spTree>
    <p:extLst>
      <p:ext uri="{BB962C8B-B14F-4D97-AF65-F5344CB8AC3E}">
        <p14:creationId xmlns:p14="http://schemas.microsoft.com/office/powerpoint/2010/main" val="3044737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Chain Scheduler</a:t>
            </a:r>
          </a:p>
        </p:txBody>
      </p:sp>
      <p:pic>
        <p:nvPicPr>
          <p:cNvPr id="6" name="Content Placeholder 5" descr="3.PNG"/>
          <p:cNvPicPr>
            <a:picLocks noGrp="1" noChangeAspect="1"/>
          </p:cNvPicPr>
          <p:nvPr>
            <p:ph sz="half" idx="1"/>
          </p:nvPr>
        </p:nvPicPr>
        <p:blipFill>
          <a:blip r:embed="rId3"/>
          <a:stretch>
            <a:fillRect/>
          </a:stretch>
        </p:blipFill>
        <p:spPr>
          <a:xfrm>
            <a:off x="1532384" y="1825625"/>
            <a:ext cx="3793231" cy="4351338"/>
          </a:xfrm>
        </p:spPr>
      </p:pic>
      <p:sp>
        <p:nvSpPr>
          <p:cNvPr id="10" name="Content Placeholder 9"/>
          <p:cNvSpPr>
            <a:spLocks noGrp="1"/>
          </p:cNvSpPr>
          <p:nvPr>
            <p:ph sz="half" idx="2"/>
            <p:extLst/>
          </p:nvPr>
        </p:nvSpPr>
        <p:spPr/>
        <p:txBody>
          <a:bodyPr vert="horz" lIns="91440" tIns="45720" rIns="91440" bIns="45720" rtlCol="0" anchor="t">
            <a:normAutofit/>
          </a:bodyPr>
          <a:lstStyle/>
          <a:p>
            <a:r>
              <a:rPr lang="en-US"/>
              <a:t>Resource allocation</a:t>
            </a:r>
          </a:p>
          <a:p>
            <a:pPr lvl="1"/>
            <a:r>
              <a:rPr lang="en-US"/>
              <a:t>OS image</a:t>
            </a:r>
          </a:p>
          <a:p>
            <a:pPr lvl="1"/>
            <a:r>
              <a:rPr lang="en-US"/>
              <a:t>Parameters: cores, </a:t>
            </a:r>
            <a:r>
              <a:rPr lang="en-US" err="1"/>
              <a:t>pcie</a:t>
            </a:r>
            <a:r>
              <a:rPr lang="en-US"/>
              <a:t> devices, NIC ports</a:t>
            </a:r>
          </a:p>
          <a:p>
            <a:r>
              <a:rPr lang="en-US"/>
              <a:t>Bitstream generator </a:t>
            </a:r>
          </a:p>
        </p:txBody>
      </p:sp>
    </p:spTree>
    <p:extLst>
      <p:ext uri="{BB962C8B-B14F-4D97-AF65-F5344CB8AC3E}">
        <p14:creationId xmlns:p14="http://schemas.microsoft.com/office/powerpoint/2010/main" val="3668992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Chain Scheduler</a:t>
            </a:r>
          </a:p>
        </p:txBody>
      </p:sp>
      <p:pic>
        <p:nvPicPr>
          <p:cNvPr id="7" name="Content Placeholder 6" descr="4.PNG"/>
          <p:cNvPicPr>
            <a:picLocks noGrp="1" noChangeAspect="1"/>
          </p:cNvPicPr>
          <p:nvPr>
            <p:ph sz="half" idx="2"/>
          </p:nvPr>
        </p:nvPicPr>
        <p:blipFill>
          <a:blip r:embed="rId3"/>
          <a:stretch>
            <a:fillRect/>
          </a:stretch>
        </p:blipFill>
        <p:spPr>
          <a:xfrm>
            <a:off x="1048060" y="1771650"/>
            <a:ext cx="3924848" cy="4296375"/>
          </a:xfrm>
        </p:spPr>
      </p:pic>
      <p:sp>
        <p:nvSpPr>
          <p:cNvPr id="5" name="Content Placeholder 4"/>
          <p:cNvSpPr>
            <a:spLocks noGrp="1"/>
          </p:cNvSpPr>
          <p:nvPr>
            <p:ph sz="half" idx="1"/>
            <p:extLst/>
          </p:nvPr>
        </p:nvSpPr>
        <p:spPr>
          <a:xfrm>
            <a:off x="6316946" y="1771650"/>
            <a:ext cx="5181600" cy="4351338"/>
          </a:xfrm>
        </p:spPr>
        <p:txBody>
          <a:bodyPr vert="horz" lIns="91440" tIns="45720" rIns="91440" bIns="45720" rtlCol="0" anchor="t">
            <a:normAutofit/>
          </a:bodyPr>
          <a:lstStyle/>
          <a:p>
            <a:r>
              <a:rPr lang="en-US"/>
              <a:t>For each FPGA, assign and register virtual port</a:t>
            </a:r>
          </a:p>
          <a:p>
            <a:r>
              <a:rPr lang="en-US"/>
              <a:t>Create chain between source and sink of network and intermediate VNFs</a:t>
            </a:r>
          </a:p>
        </p:txBody>
      </p:sp>
    </p:spTree>
    <p:extLst>
      <p:ext uri="{BB962C8B-B14F-4D97-AF65-F5344CB8AC3E}">
        <p14:creationId xmlns:p14="http://schemas.microsoft.com/office/powerpoint/2010/main" val="4048232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a:xfrm>
            <a:off x="838200" y="365125"/>
            <a:ext cx="8424615" cy="1325563"/>
          </a:xfrm>
        </p:spPr>
        <p:txBody>
          <a:bodyPr/>
          <a:lstStyle/>
          <a:p>
            <a:r>
              <a:rPr lang="en-US"/>
              <a:t>Network Chaining Steps</a:t>
            </a:r>
          </a:p>
        </p:txBody>
      </p:sp>
      <p:sp>
        <p:nvSpPr>
          <p:cNvPr id="4" name="Rectangle 3"/>
          <p:cNvSpPr/>
          <p:nvPr>
            <p:extLst/>
          </p:nvPr>
        </p:nvSpPr>
        <p:spPr>
          <a:xfrm>
            <a:off x="949455" y="2699502"/>
            <a:ext cx="2115332" cy="104437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Source</a:t>
            </a:r>
          </a:p>
        </p:txBody>
      </p:sp>
      <p:sp>
        <p:nvSpPr>
          <p:cNvPr id="29" name="Rectangle 28"/>
          <p:cNvSpPr/>
          <p:nvPr>
            <p:extLst/>
          </p:nvPr>
        </p:nvSpPr>
        <p:spPr>
          <a:xfrm>
            <a:off x="8727484" y="2696532"/>
            <a:ext cx="2115332" cy="104437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err="1"/>
              <a:t>Dest</a:t>
            </a:r>
          </a:p>
        </p:txBody>
      </p:sp>
      <p:pic>
        <p:nvPicPr>
          <p:cNvPr id="5" name="Picture 5" descr="Datei:&lt;strong&gt;Router&lt;/strong&gt;.svg – Wikipedia"/>
          <p:cNvPicPr>
            <a:picLocks noChangeAspect="1"/>
          </p:cNvPicPr>
          <p:nvPr/>
        </p:nvPicPr>
        <p:blipFill>
          <a:blip r:embed="rId3"/>
          <a:stretch>
            <a:fillRect/>
          </a:stretch>
        </p:blipFill>
        <p:spPr>
          <a:xfrm>
            <a:off x="3622504" y="1343025"/>
            <a:ext cx="1431226" cy="967266"/>
          </a:xfrm>
          <a:prstGeom prst="rect">
            <a:avLst/>
          </a:prstGeom>
        </p:spPr>
      </p:pic>
      <p:pic>
        <p:nvPicPr>
          <p:cNvPr id="9" name="Picture 5" descr="Datei:&lt;strong&gt;Router&lt;/strong&gt;.svg – Wikipedia"/>
          <p:cNvPicPr>
            <a:picLocks noChangeAspect="1"/>
          </p:cNvPicPr>
          <p:nvPr/>
        </p:nvPicPr>
        <p:blipFill>
          <a:blip r:embed="rId3"/>
          <a:stretch>
            <a:fillRect/>
          </a:stretch>
        </p:blipFill>
        <p:spPr>
          <a:xfrm>
            <a:off x="6278095" y="1343025"/>
            <a:ext cx="1431226" cy="967266"/>
          </a:xfrm>
          <a:prstGeom prst="rect">
            <a:avLst/>
          </a:prstGeom>
        </p:spPr>
      </p:pic>
      <p:sp>
        <p:nvSpPr>
          <p:cNvPr id="7" name="Rectangle 6"/>
          <p:cNvSpPr/>
          <p:nvPr>
            <p:extLst/>
          </p:nvPr>
        </p:nvSpPr>
        <p:spPr>
          <a:xfrm>
            <a:off x="4782980" y="3054082"/>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A</a:t>
            </a:r>
          </a:p>
        </p:txBody>
      </p:sp>
      <p:cxnSp>
        <p:nvCxnSpPr>
          <p:cNvPr id="8" name="Connector: Elbow 7"/>
          <p:cNvCxnSpPr/>
          <p:nvPr/>
        </p:nvCxnSpPr>
        <p:spPr>
          <a:xfrm flipV="1">
            <a:off x="3063373" y="1843972"/>
            <a:ext cx="650255" cy="1413578"/>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0570" y="1800225"/>
            <a:ext cx="1335076" cy="47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p:cNvCxnSpPr/>
          <p:nvPr/>
        </p:nvCxnSpPr>
        <p:spPr>
          <a:xfrm>
            <a:off x="7649939" y="1800225"/>
            <a:ext cx="1100280" cy="1374126"/>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821078" y="2113915"/>
            <a:ext cx="914400" cy="914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753948" y="2261564"/>
            <a:ext cx="1087746" cy="74272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3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a:xfrm>
            <a:off x="838200" y="365125"/>
            <a:ext cx="8424615" cy="1325563"/>
          </a:xfrm>
        </p:spPr>
        <p:txBody>
          <a:bodyPr/>
          <a:lstStyle/>
          <a:p>
            <a:r>
              <a:rPr lang="en-US"/>
              <a:t>Network Chaining Steps</a:t>
            </a:r>
          </a:p>
        </p:txBody>
      </p:sp>
      <p:sp>
        <p:nvSpPr>
          <p:cNvPr id="4" name="Rectangle 3"/>
          <p:cNvSpPr/>
          <p:nvPr>
            <p:extLst/>
          </p:nvPr>
        </p:nvSpPr>
        <p:spPr>
          <a:xfrm>
            <a:off x="949455" y="2699502"/>
            <a:ext cx="2115332" cy="104437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Source</a:t>
            </a:r>
          </a:p>
        </p:txBody>
      </p:sp>
      <p:sp>
        <p:nvSpPr>
          <p:cNvPr id="29" name="Rectangle 28"/>
          <p:cNvSpPr/>
          <p:nvPr>
            <p:extLst/>
          </p:nvPr>
        </p:nvSpPr>
        <p:spPr>
          <a:xfrm>
            <a:off x="8727484" y="2696532"/>
            <a:ext cx="2115332" cy="104437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err="1"/>
              <a:t>Dest</a:t>
            </a:r>
          </a:p>
        </p:txBody>
      </p:sp>
      <p:pic>
        <p:nvPicPr>
          <p:cNvPr id="5" name="Picture 5" descr="Datei:&lt;strong&gt;Router&lt;/strong&gt;.svg – Wikipedia"/>
          <p:cNvPicPr>
            <a:picLocks noChangeAspect="1"/>
          </p:cNvPicPr>
          <p:nvPr/>
        </p:nvPicPr>
        <p:blipFill>
          <a:blip r:embed="rId3"/>
          <a:stretch>
            <a:fillRect/>
          </a:stretch>
        </p:blipFill>
        <p:spPr>
          <a:xfrm>
            <a:off x="3622504" y="1343025"/>
            <a:ext cx="1431226" cy="967266"/>
          </a:xfrm>
          <a:prstGeom prst="rect">
            <a:avLst/>
          </a:prstGeom>
        </p:spPr>
      </p:pic>
      <p:pic>
        <p:nvPicPr>
          <p:cNvPr id="9" name="Picture 5" descr="Datei:&lt;strong&gt;Router&lt;/strong&gt;.svg – Wikipedia"/>
          <p:cNvPicPr>
            <a:picLocks noChangeAspect="1"/>
          </p:cNvPicPr>
          <p:nvPr/>
        </p:nvPicPr>
        <p:blipFill>
          <a:blip r:embed="rId3"/>
          <a:stretch>
            <a:fillRect/>
          </a:stretch>
        </p:blipFill>
        <p:spPr>
          <a:xfrm>
            <a:off x="6278095" y="1343025"/>
            <a:ext cx="1431226" cy="967266"/>
          </a:xfrm>
          <a:prstGeom prst="rect">
            <a:avLst/>
          </a:prstGeom>
        </p:spPr>
      </p:pic>
      <p:sp>
        <p:nvSpPr>
          <p:cNvPr id="7" name="Rectangle 6"/>
          <p:cNvSpPr/>
          <p:nvPr>
            <p:extLst/>
          </p:nvPr>
        </p:nvSpPr>
        <p:spPr>
          <a:xfrm>
            <a:off x="4782980" y="3054082"/>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A</a:t>
            </a:r>
          </a:p>
        </p:txBody>
      </p:sp>
      <p:cxnSp>
        <p:nvCxnSpPr>
          <p:cNvPr id="8" name="Connector: Elbow 7"/>
          <p:cNvCxnSpPr/>
          <p:nvPr/>
        </p:nvCxnSpPr>
        <p:spPr>
          <a:xfrm flipV="1">
            <a:off x="3063373" y="1843972"/>
            <a:ext cx="650255" cy="1413578"/>
          </a:xfrm>
          <a:prstGeom prst="bentConnector3">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0570" y="1800225"/>
            <a:ext cx="1335076" cy="47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p:cNvCxnSpPr/>
          <p:nvPr/>
        </p:nvCxnSpPr>
        <p:spPr>
          <a:xfrm>
            <a:off x="7649939" y="1800225"/>
            <a:ext cx="1100280" cy="1374126"/>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821078" y="2113915"/>
            <a:ext cx="914400" cy="91440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753948" y="2261564"/>
            <a:ext cx="1087746" cy="74272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358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a:xfrm>
            <a:off x="838200" y="365125"/>
            <a:ext cx="8424615" cy="1325563"/>
          </a:xfrm>
        </p:spPr>
        <p:txBody>
          <a:bodyPr/>
          <a:lstStyle/>
          <a:p>
            <a:r>
              <a:rPr lang="en-US"/>
              <a:t>Network Chaining Steps</a:t>
            </a:r>
          </a:p>
        </p:txBody>
      </p:sp>
      <p:sp>
        <p:nvSpPr>
          <p:cNvPr id="4" name="Rectangle 3"/>
          <p:cNvSpPr/>
          <p:nvPr>
            <p:extLst/>
          </p:nvPr>
        </p:nvSpPr>
        <p:spPr>
          <a:xfrm>
            <a:off x="949455" y="2699502"/>
            <a:ext cx="2115332" cy="104437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Source</a:t>
            </a:r>
          </a:p>
        </p:txBody>
      </p:sp>
      <p:sp>
        <p:nvSpPr>
          <p:cNvPr id="29" name="Rectangle 28"/>
          <p:cNvSpPr/>
          <p:nvPr>
            <p:extLst/>
          </p:nvPr>
        </p:nvSpPr>
        <p:spPr>
          <a:xfrm>
            <a:off x="8727484" y="2696532"/>
            <a:ext cx="2115332" cy="104437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err="1"/>
              <a:t>Dest</a:t>
            </a:r>
          </a:p>
        </p:txBody>
      </p:sp>
      <p:pic>
        <p:nvPicPr>
          <p:cNvPr id="5" name="Picture 5" descr="Datei:&lt;strong&gt;Router&lt;/strong&gt;.svg – Wikipedia"/>
          <p:cNvPicPr>
            <a:picLocks noChangeAspect="1"/>
          </p:cNvPicPr>
          <p:nvPr/>
        </p:nvPicPr>
        <p:blipFill>
          <a:blip r:embed="rId3"/>
          <a:stretch>
            <a:fillRect/>
          </a:stretch>
        </p:blipFill>
        <p:spPr>
          <a:xfrm>
            <a:off x="3622504" y="1343025"/>
            <a:ext cx="1431226" cy="967266"/>
          </a:xfrm>
          <a:prstGeom prst="rect">
            <a:avLst/>
          </a:prstGeom>
        </p:spPr>
      </p:pic>
      <p:pic>
        <p:nvPicPr>
          <p:cNvPr id="9" name="Picture 5" descr="Datei:&lt;strong&gt;Router&lt;/strong&gt;.svg – Wikipedia"/>
          <p:cNvPicPr>
            <a:picLocks noChangeAspect="1"/>
          </p:cNvPicPr>
          <p:nvPr/>
        </p:nvPicPr>
        <p:blipFill>
          <a:blip r:embed="rId3"/>
          <a:stretch>
            <a:fillRect/>
          </a:stretch>
        </p:blipFill>
        <p:spPr>
          <a:xfrm>
            <a:off x="6278095" y="1343025"/>
            <a:ext cx="1431226" cy="967266"/>
          </a:xfrm>
          <a:prstGeom prst="rect">
            <a:avLst/>
          </a:prstGeom>
        </p:spPr>
      </p:pic>
      <p:sp>
        <p:nvSpPr>
          <p:cNvPr id="7" name="Rectangle 6"/>
          <p:cNvSpPr/>
          <p:nvPr>
            <p:extLst/>
          </p:nvPr>
        </p:nvSpPr>
        <p:spPr>
          <a:xfrm>
            <a:off x="4782980" y="3054082"/>
            <a:ext cx="18982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VNF A</a:t>
            </a:r>
          </a:p>
        </p:txBody>
      </p:sp>
      <p:cxnSp>
        <p:nvCxnSpPr>
          <p:cNvPr id="8" name="Connector: Elbow 7"/>
          <p:cNvCxnSpPr/>
          <p:nvPr/>
        </p:nvCxnSpPr>
        <p:spPr>
          <a:xfrm flipV="1">
            <a:off x="3063373" y="1843972"/>
            <a:ext cx="650255" cy="1413578"/>
          </a:xfrm>
          <a:prstGeom prst="bentConnector3">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0570" y="1800225"/>
            <a:ext cx="1335076" cy="47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p:cNvCxnSpPr/>
          <p:nvPr/>
        </p:nvCxnSpPr>
        <p:spPr>
          <a:xfrm>
            <a:off x="7649939" y="1800225"/>
            <a:ext cx="1100280" cy="1374126"/>
          </a:xfrm>
          <a:prstGeom prst="bentConnector3">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821078" y="2113915"/>
            <a:ext cx="914400" cy="91440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753948" y="2261564"/>
            <a:ext cx="1087746" cy="742728"/>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776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Overhead of Design</a:t>
            </a:r>
          </a:p>
        </p:txBody>
      </p:sp>
      <p:sp>
        <p:nvSpPr>
          <p:cNvPr id="3" name="Content Placeholder 2"/>
          <p:cNvSpPr>
            <a:spLocks noGrp="1"/>
          </p:cNvSpPr>
          <p:nvPr>
            <p:ph idx="1"/>
          </p:nvPr>
        </p:nvSpPr>
        <p:spPr/>
        <p:txBody>
          <a:bodyPr vert="horz" lIns="91440" tIns="45720" rIns="91440" bIns="45720" rtlCol="0" anchor="t">
            <a:normAutofit/>
          </a:bodyPr>
          <a:lstStyle/>
          <a:p>
            <a:r>
              <a:rPr lang="en-US"/>
              <a:t>Hardware overhead: Hypervisor (on V690TFFG)</a:t>
            </a:r>
          </a:p>
        </p:txBody>
      </p:sp>
      <p:graphicFrame>
        <p:nvGraphicFramePr>
          <p:cNvPr id="4" name="Table 4"/>
          <p:cNvGraphicFramePr>
            <a:graphicFrameLocks noGrp="1"/>
          </p:cNvGraphicFramePr>
          <p:nvPr>
            <p:extLst>
              <p:ext uri="{D42A27DB-BD31-4B8C-83A1-F6EECF244321}">
                <p14:modId xmlns:p14="http://schemas.microsoft.com/office/powerpoint/2010/main" val="3969704279"/>
              </p:ext>
            </p:extLst>
          </p:nvPr>
        </p:nvGraphicFramePr>
        <p:xfrm>
          <a:off x="1181861" y="2724150"/>
          <a:ext cx="8955768" cy="3631317"/>
        </p:xfrm>
        <a:graphic>
          <a:graphicData uri="http://schemas.openxmlformats.org/drawingml/2006/table">
            <a:tbl>
              <a:tblPr firstRow="1" bandRow="1">
                <a:tableStyleId>{5C22544A-7EE6-4342-B048-85BDC9FD1C3A}</a:tableStyleId>
              </a:tblPr>
              <a:tblGrid>
                <a:gridCol w="2238942">
                  <a:extLst>
                    <a:ext uri="{9D8B030D-6E8A-4147-A177-3AD203B41FA5}">
                      <a16:colId xmlns:a16="http://schemas.microsoft.com/office/drawing/2014/main" val="4256088773"/>
                    </a:ext>
                  </a:extLst>
                </a:gridCol>
                <a:gridCol w="2238942">
                  <a:extLst>
                    <a:ext uri="{9D8B030D-6E8A-4147-A177-3AD203B41FA5}">
                      <a16:colId xmlns:a16="http://schemas.microsoft.com/office/drawing/2014/main" val="4164621090"/>
                    </a:ext>
                  </a:extLst>
                </a:gridCol>
                <a:gridCol w="2238942">
                  <a:extLst>
                    <a:ext uri="{9D8B030D-6E8A-4147-A177-3AD203B41FA5}">
                      <a16:colId xmlns:a16="http://schemas.microsoft.com/office/drawing/2014/main" val="280252829"/>
                    </a:ext>
                  </a:extLst>
                </a:gridCol>
                <a:gridCol w="2238942">
                  <a:extLst>
                    <a:ext uri="{9D8B030D-6E8A-4147-A177-3AD203B41FA5}">
                      <a16:colId xmlns:a16="http://schemas.microsoft.com/office/drawing/2014/main" val="3262600807"/>
                    </a:ext>
                  </a:extLst>
                </a:gridCol>
              </a:tblGrid>
              <a:tr h="705237">
                <a:tc>
                  <a:txBody>
                    <a:bodyPr/>
                    <a:lstStyle/>
                    <a:p>
                      <a:pPr>
                        <a:buNone/>
                      </a:pPr>
                      <a:endParaRPr lang="en-US" sz="3600"/>
                    </a:p>
                  </a:txBody>
                  <a:tcPr/>
                </a:tc>
                <a:tc>
                  <a:txBody>
                    <a:bodyPr/>
                    <a:lstStyle/>
                    <a:p>
                      <a:pPr>
                        <a:buNone/>
                      </a:pPr>
                      <a:r>
                        <a:rPr lang="en-US" sz="3600"/>
                        <a:t>LUTs</a:t>
                      </a:r>
                    </a:p>
                  </a:txBody>
                  <a:tcPr/>
                </a:tc>
                <a:tc>
                  <a:txBody>
                    <a:bodyPr/>
                    <a:lstStyle/>
                    <a:p>
                      <a:pPr>
                        <a:buNone/>
                      </a:pPr>
                      <a:r>
                        <a:rPr lang="en-US" sz="3600"/>
                        <a:t>Flip-Flops</a:t>
                      </a:r>
                    </a:p>
                  </a:txBody>
                  <a:tcPr/>
                </a:tc>
                <a:tc>
                  <a:txBody>
                    <a:bodyPr/>
                    <a:lstStyle/>
                    <a:p>
                      <a:pPr>
                        <a:buNone/>
                      </a:pPr>
                      <a:r>
                        <a:rPr lang="en-US" sz="3600"/>
                        <a:t>BRAM</a:t>
                      </a:r>
                    </a:p>
                  </a:txBody>
                  <a:tcPr/>
                </a:tc>
                <a:extLst>
                  <a:ext uri="{0D108BD9-81ED-4DB2-BD59-A6C34878D82A}">
                    <a16:rowId xmlns:a16="http://schemas.microsoft.com/office/drawing/2014/main" val="3577238417"/>
                  </a:ext>
                </a:extLst>
              </a:tr>
              <a:tr h="1651292">
                <a:tc>
                  <a:txBody>
                    <a:bodyPr/>
                    <a:lstStyle/>
                    <a:p>
                      <a:pPr>
                        <a:buNone/>
                      </a:pPr>
                      <a:r>
                        <a:rPr lang="en-US" sz="3600"/>
                        <a:t>FPGA Hypervisor</a:t>
                      </a:r>
                    </a:p>
                    <a:p>
                      <a:pPr lvl="0">
                        <a:buNone/>
                      </a:pPr>
                      <a:endParaRPr lang="en-US" sz="3600"/>
                    </a:p>
                  </a:txBody>
                  <a:tcPr/>
                </a:tc>
                <a:tc>
                  <a:txBody>
                    <a:bodyPr/>
                    <a:lstStyle/>
                    <a:p>
                      <a:pPr>
                        <a:buNone/>
                      </a:pPr>
                      <a:r>
                        <a:rPr lang="en-US" sz="3600"/>
                        <a:t>62344</a:t>
                      </a:r>
                    </a:p>
                    <a:p>
                      <a:pPr lvl="0">
                        <a:buNone/>
                      </a:pPr>
                      <a:r>
                        <a:rPr lang="en-US" sz="3600"/>
                        <a:t>(14.4 %)</a:t>
                      </a:r>
                    </a:p>
                  </a:txBody>
                  <a:tcPr/>
                </a:tc>
                <a:tc>
                  <a:txBody>
                    <a:bodyPr/>
                    <a:lstStyle/>
                    <a:p>
                      <a:pPr>
                        <a:buNone/>
                      </a:pPr>
                      <a:r>
                        <a:rPr lang="en-US" sz="3600"/>
                        <a:t>76124</a:t>
                      </a:r>
                    </a:p>
                    <a:p>
                      <a:pPr lvl="0">
                        <a:buNone/>
                      </a:pPr>
                      <a:r>
                        <a:rPr lang="en-US" sz="3600"/>
                        <a:t>(8.79 %)</a:t>
                      </a:r>
                    </a:p>
                  </a:txBody>
                  <a:tcPr/>
                </a:tc>
                <a:tc>
                  <a:txBody>
                    <a:bodyPr/>
                    <a:lstStyle/>
                    <a:p>
                      <a:pPr>
                        <a:buNone/>
                      </a:pPr>
                      <a:r>
                        <a:rPr lang="en-US" sz="3600"/>
                        <a:t>228</a:t>
                      </a:r>
                    </a:p>
                    <a:p>
                      <a:pPr lvl="0">
                        <a:buNone/>
                      </a:pPr>
                      <a:r>
                        <a:rPr lang="en-US" sz="3600"/>
                        <a:t>(15.5 %)</a:t>
                      </a:r>
                    </a:p>
                  </a:txBody>
                  <a:tcPr/>
                </a:tc>
                <a:extLst>
                  <a:ext uri="{0D108BD9-81ED-4DB2-BD59-A6C34878D82A}">
                    <a16:rowId xmlns:a16="http://schemas.microsoft.com/office/drawing/2014/main" val="2871747898"/>
                  </a:ext>
                </a:extLst>
              </a:tr>
              <a:tr h="670836">
                <a:tc>
                  <a:txBody>
                    <a:bodyPr/>
                    <a:lstStyle/>
                    <a:p>
                      <a:pPr>
                        <a:buNone/>
                      </a:pPr>
                      <a:r>
                        <a:rPr lang="en-US" sz="3600"/>
                        <a:t>Total Available</a:t>
                      </a:r>
                    </a:p>
                  </a:txBody>
                  <a:tcPr/>
                </a:tc>
                <a:tc>
                  <a:txBody>
                    <a:bodyPr/>
                    <a:lstStyle/>
                    <a:p>
                      <a:pPr>
                        <a:buNone/>
                      </a:pPr>
                      <a:r>
                        <a:rPr lang="en-US" sz="3600"/>
                        <a:t>433200</a:t>
                      </a:r>
                    </a:p>
                  </a:txBody>
                  <a:tcPr/>
                </a:tc>
                <a:tc>
                  <a:txBody>
                    <a:bodyPr/>
                    <a:lstStyle/>
                    <a:p>
                      <a:pPr>
                        <a:buNone/>
                      </a:pPr>
                      <a:r>
                        <a:rPr lang="en-US" sz="3600"/>
                        <a:t>866400</a:t>
                      </a:r>
                    </a:p>
                  </a:txBody>
                  <a:tcPr/>
                </a:tc>
                <a:tc>
                  <a:txBody>
                    <a:bodyPr/>
                    <a:lstStyle/>
                    <a:p>
                      <a:pPr>
                        <a:buNone/>
                      </a:pPr>
                      <a:r>
                        <a:rPr lang="en-US" sz="3600"/>
                        <a:t>1479</a:t>
                      </a:r>
                    </a:p>
                  </a:txBody>
                  <a:tcPr/>
                </a:tc>
                <a:extLst>
                  <a:ext uri="{0D108BD9-81ED-4DB2-BD59-A6C34878D82A}">
                    <a16:rowId xmlns:a16="http://schemas.microsoft.com/office/drawing/2014/main" val="4228278403"/>
                  </a:ext>
                </a:extLst>
              </a:tr>
            </a:tbl>
          </a:graphicData>
        </a:graphic>
      </p:graphicFrame>
    </p:spTree>
    <p:extLst>
      <p:ext uri="{BB962C8B-B14F-4D97-AF65-F5344CB8AC3E}">
        <p14:creationId xmlns:p14="http://schemas.microsoft.com/office/powerpoint/2010/main" val="114381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Time to Create Application</a:t>
            </a:r>
          </a:p>
        </p:txBody>
      </p:sp>
      <p:graphicFrame>
        <p:nvGraphicFramePr>
          <p:cNvPr id="4" name="Table 4"/>
          <p:cNvGraphicFramePr>
            <a:graphicFrameLocks noGrp="1"/>
          </p:cNvGraphicFramePr>
          <p:nvPr>
            <p:extLst>
              <p:ext uri="{D42A27DB-BD31-4B8C-83A1-F6EECF244321}">
                <p14:modId xmlns:p14="http://schemas.microsoft.com/office/powerpoint/2010/main" val="4128539780"/>
              </p:ext>
            </p:extLst>
          </p:nvPr>
        </p:nvGraphicFramePr>
        <p:xfrm>
          <a:off x="1019175" y="2094886"/>
          <a:ext cx="9377370" cy="3510848"/>
        </p:xfrm>
        <a:graphic>
          <a:graphicData uri="http://schemas.openxmlformats.org/drawingml/2006/table">
            <a:tbl>
              <a:tblPr firstRow="1" bandRow="1">
                <a:tableStyleId>{5C22544A-7EE6-4342-B048-85BDC9FD1C3A}</a:tableStyleId>
              </a:tblPr>
              <a:tblGrid>
                <a:gridCol w="3125790">
                  <a:extLst>
                    <a:ext uri="{9D8B030D-6E8A-4147-A177-3AD203B41FA5}">
                      <a16:colId xmlns:a16="http://schemas.microsoft.com/office/drawing/2014/main" val="4256088773"/>
                    </a:ext>
                  </a:extLst>
                </a:gridCol>
                <a:gridCol w="3125790">
                  <a:extLst>
                    <a:ext uri="{9D8B030D-6E8A-4147-A177-3AD203B41FA5}">
                      <a16:colId xmlns:a16="http://schemas.microsoft.com/office/drawing/2014/main" val="4164621090"/>
                    </a:ext>
                  </a:extLst>
                </a:gridCol>
                <a:gridCol w="3125790">
                  <a:extLst>
                    <a:ext uri="{9D8B030D-6E8A-4147-A177-3AD203B41FA5}">
                      <a16:colId xmlns:a16="http://schemas.microsoft.com/office/drawing/2014/main" val="280252829"/>
                    </a:ext>
                  </a:extLst>
                </a:gridCol>
              </a:tblGrid>
              <a:tr h="705237">
                <a:tc>
                  <a:txBody>
                    <a:bodyPr/>
                    <a:lstStyle/>
                    <a:p>
                      <a:pPr>
                        <a:buNone/>
                      </a:pPr>
                      <a:endParaRPr lang="en-US" sz="3600"/>
                    </a:p>
                  </a:txBody>
                  <a:tcPr/>
                </a:tc>
                <a:tc>
                  <a:txBody>
                    <a:bodyPr/>
                    <a:lstStyle/>
                    <a:p>
                      <a:pPr>
                        <a:buNone/>
                      </a:pPr>
                      <a:r>
                        <a:rPr lang="en-US" sz="3600"/>
                        <a:t>Time to Program</a:t>
                      </a:r>
                    </a:p>
                  </a:txBody>
                  <a:tcPr/>
                </a:tc>
                <a:tc>
                  <a:txBody>
                    <a:bodyPr/>
                    <a:lstStyle/>
                    <a:p>
                      <a:pPr>
                        <a:buNone/>
                      </a:pPr>
                      <a:r>
                        <a:rPr lang="en-US" sz="3600"/>
                        <a:t>Time to create</a:t>
                      </a:r>
                    </a:p>
                    <a:p>
                      <a:pPr lvl="0">
                        <a:buNone/>
                      </a:pPr>
                      <a:r>
                        <a:rPr lang="en-US" sz="3600"/>
                        <a:t>Bitstream</a:t>
                      </a:r>
                    </a:p>
                  </a:txBody>
                  <a:tcPr/>
                </a:tc>
                <a:extLst>
                  <a:ext uri="{0D108BD9-81ED-4DB2-BD59-A6C34878D82A}">
                    <a16:rowId xmlns:a16="http://schemas.microsoft.com/office/drawing/2014/main" val="3577238417"/>
                  </a:ext>
                </a:extLst>
              </a:tr>
              <a:tr h="1651292">
                <a:tc>
                  <a:txBody>
                    <a:bodyPr/>
                    <a:lstStyle/>
                    <a:p>
                      <a:pPr>
                        <a:buNone/>
                      </a:pPr>
                      <a:r>
                        <a:rPr lang="en-US" sz="3600"/>
                        <a:t>PR</a:t>
                      </a:r>
                    </a:p>
                    <a:p>
                      <a:pPr lvl="0">
                        <a:buNone/>
                      </a:pPr>
                      <a:endParaRPr lang="en-US" sz="3600"/>
                    </a:p>
                  </a:txBody>
                  <a:tcPr/>
                </a:tc>
                <a:tc>
                  <a:txBody>
                    <a:bodyPr/>
                    <a:lstStyle/>
                    <a:p>
                      <a:pPr lvl="0" algn="l">
                        <a:buNone/>
                      </a:pPr>
                      <a:r>
                        <a:rPr lang="en-US" sz="3600"/>
                        <a:t>20 to 40 s</a:t>
                      </a:r>
                      <a:endParaRPr lang="en-US"/>
                    </a:p>
                  </a:txBody>
                  <a:tcPr/>
                </a:tc>
                <a:tc>
                  <a:txBody>
                    <a:bodyPr/>
                    <a:lstStyle/>
                    <a:p>
                      <a:pPr>
                        <a:buNone/>
                      </a:pPr>
                      <a:r>
                        <a:rPr lang="en-US" sz="3600"/>
                        <a:t>40 to 60 min</a:t>
                      </a:r>
                      <a:endParaRPr lang="en-US"/>
                    </a:p>
                  </a:txBody>
                  <a:tcPr/>
                </a:tc>
                <a:extLst>
                  <a:ext uri="{0D108BD9-81ED-4DB2-BD59-A6C34878D82A}">
                    <a16:rowId xmlns:a16="http://schemas.microsoft.com/office/drawing/2014/main" val="2871747898"/>
                  </a:ext>
                </a:extLst>
              </a:tr>
              <a:tr h="670836">
                <a:tc>
                  <a:txBody>
                    <a:bodyPr/>
                    <a:lstStyle/>
                    <a:p>
                      <a:pPr>
                        <a:buNone/>
                      </a:pPr>
                      <a:r>
                        <a:rPr lang="en-US" sz="3600"/>
                        <a:t>Hypervisor</a:t>
                      </a:r>
                    </a:p>
                  </a:txBody>
                  <a:tcPr/>
                </a:tc>
                <a:tc>
                  <a:txBody>
                    <a:bodyPr/>
                    <a:lstStyle/>
                    <a:p>
                      <a:pPr>
                        <a:buNone/>
                      </a:pPr>
                      <a:r>
                        <a:rPr lang="en-US" sz="3600"/>
                        <a:t>60 to 90 s</a:t>
                      </a:r>
                    </a:p>
                  </a:txBody>
                  <a:tcPr/>
                </a:tc>
                <a:tc>
                  <a:txBody>
                    <a:bodyPr/>
                    <a:lstStyle/>
                    <a:p>
                      <a:pPr>
                        <a:buNone/>
                      </a:pPr>
                      <a:r>
                        <a:rPr lang="en-US" sz="3600"/>
                        <a:t>90 to 120 min</a:t>
                      </a:r>
                    </a:p>
                  </a:txBody>
                  <a:tcPr/>
                </a:tc>
                <a:extLst>
                  <a:ext uri="{0D108BD9-81ED-4DB2-BD59-A6C34878D82A}">
                    <a16:rowId xmlns:a16="http://schemas.microsoft.com/office/drawing/2014/main" val="4228278403"/>
                  </a:ext>
                </a:extLst>
              </a:tr>
            </a:tbl>
          </a:graphicData>
        </a:graphic>
      </p:graphicFrame>
    </p:spTree>
    <p:extLst>
      <p:ext uri="{BB962C8B-B14F-4D97-AF65-F5344CB8AC3E}">
        <p14:creationId xmlns:p14="http://schemas.microsoft.com/office/powerpoint/2010/main" val="1533496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F32EE6A1-C52F-4086-BB9A-A743989CDDFE}"/>
              </a:ext>
            </a:extLst>
          </p:cNvPr>
          <p:cNvPicPr>
            <a:picLocks noChangeAspect="1"/>
          </p:cNvPicPr>
          <p:nvPr/>
        </p:nvPicPr>
        <p:blipFill rotWithShape="1">
          <a:blip r:embed="rId3">
            <a:extLst>
              <a:ext uri="{28A0092B-C50C-407E-A947-70E740481C1C}">
                <a14:useLocalDpi xmlns:a14="http://schemas.microsoft.com/office/drawing/2010/main" val="0"/>
              </a:ext>
            </a:extLst>
          </a:blip>
          <a:srcRect r="4211" b="-1"/>
          <a:stretch/>
        </p:blipFill>
        <p:spPr>
          <a:xfrm>
            <a:off x="4636008" y="640082"/>
            <a:ext cx="6916329" cy="5577837"/>
          </a:xfrm>
          <a:prstGeom prst="rect">
            <a:avLst/>
          </a:prstGeom>
          <a:effectLst/>
        </p:spPr>
      </p:pic>
      <p:sp>
        <p:nvSpPr>
          <p:cNvPr id="2" name="Title 1"/>
          <p:cNvSpPr>
            <a:spLocks noGrp="1"/>
          </p:cNvSpPr>
          <p:nvPr>
            <p:ph type="title"/>
          </p:nvPr>
        </p:nvSpPr>
        <p:spPr>
          <a:xfrm>
            <a:off x="648929" y="629266"/>
            <a:ext cx="3667039" cy="1676603"/>
          </a:xfrm>
        </p:spPr>
        <p:txBody>
          <a:bodyPr>
            <a:normAutofit/>
          </a:bodyPr>
          <a:lstStyle/>
          <a:p>
            <a:r>
              <a:rPr lang="en-US"/>
              <a:t>Case Study</a:t>
            </a:r>
          </a:p>
        </p:txBody>
      </p:sp>
      <p:sp>
        <p:nvSpPr>
          <p:cNvPr id="3" name="Content Placeholder 2"/>
          <p:cNvSpPr>
            <a:spLocks noGrp="1"/>
          </p:cNvSpPr>
          <p:nvPr>
            <p:ph idx="1"/>
          </p:nvPr>
        </p:nvSpPr>
        <p:spPr>
          <a:xfrm>
            <a:off x="648930" y="2438400"/>
            <a:ext cx="3667037" cy="3785419"/>
          </a:xfrm>
        </p:spPr>
        <p:txBody>
          <a:bodyPr vert="horz" lIns="91440" tIns="45720" rIns="91440" bIns="45720" rtlCol="0">
            <a:normAutofit/>
          </a:bodyPr>
          <a:lstStyle/>
          <a:p>
            <a:r>
              <a:rPr lang="en-US" sz="1800"/>
              <a:t>We built a signature matching engine</a:t>
            </a:r>
          </a:p>
          <a:p>
            <a:r>
              <a:rPr lang="en-US" sz="1800"/>
              <a:t>Scan entire packet for pattern</a:t>
            </a:r>
          </a:p>
          <a:p>
            <a:r>
              <a:rPr lang="en-US" sz="1800"/>
              <a:t>Simple shift register in hardware</a:t>
            </a:r>
          </a:p>
          <a:p>
            <a:r>
              <a:rPr lang="en-US" sz="1800"/>
              <a:t>Software uses DPDK</a:t>
            </a:r>
          </a:p>
        </p:txBody>
      </p:sp>
    </p:spTree>
    <p:extLst>
      <p:ext uri="{BB962C8B-B14F-4D97-AF65-F5344CB8AC3E}">
        <p14:creationId xmlns:p14="http://schemas.microsoft.com/office/powerpoint/2010/main" val="1675487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4D021-97C9-4349-969E-827C155E217A}"/>
              </a:ext>
            </a:extLst>
          </p:cNvPr>
          <p:cNvSpPr>
            <a:spLocks noGrp="1"/>
          </p:cNvSpPr>
          <p:nvPr>
            <p:ph type="title"/>
          </p:nvPr>
        </p:nvSpPr>
        <p:spPr/>
        <p:txBody>
          <a:bodyPr/>
          <a:lstStyle/>
          <a:p>
            <a:r>
              <a:rPr lang="en-US" dirty="0"/>
              <a:t>Throughput</a:t>
            </a:r>
          </a:p>
        </p:txBody>
      </p:sp>
      <p:pic>
        <p:nvPicPr>
          <p:cNvPr id="5" name="Content Placeholder 4">
            <a:extLst>
              <a:ext uri="{FF2B5EF4-FFF2-40B4-BE49-F238E27FC236}">
                <a16:creationId xmlns:a16="http://schemas.microsoft.com/office/drawing/2014/main" id="{269EE29A-0022-44BD-AEC0-B399291E07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7040" y="1294447"/>
            <a:ext cx="8442960" cy="5054519"/>
          </a:xfrm>
        </p:spPr>
      </p:pic>
    </p:spTree>
    <p:extLst>
      <p:ext uri="{BB962C8B-B14F-4D97-AF65-F5344CB8AC3E}">
        <p14:creationId xmlns:p14="http://schemas.microsoft.com/office/powerpoint/2010/main" val="121488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p:txBody>
          <a:bodyPr/>
          <a:lstStyle/>
          <a:p>
            <a:r>
              <a:rPr lang="en-US"/>
              <a:t>Programmability On a Large Scale</a:t>
            </a:r>
          </a:p>
        </p:txBody>
      </p:sp>
      <p:sp>
        <p:nvSpPr>
          <p:cNvPr id="3" name="Content Placeholder 2"/>
          <p:cNvSpPr>
            <a:spLocks noGrp="1"/>
          </p:cNvSpPr>
          <p:nvPr>
            <p:ph idx="1"/>
            <p:extLst/>
          </p:nvPr>
        </p:nvSpPr>
        <p:spPr/>
        <p:txBody>
          <a:bodyPr vert="horz" lIns="91440" tIns="45720" rIns="91440" bIns="45720" rtlCol="0" anchor="t">
            <a:normAutofit/>
          </a:bodyPr>
          <a:lstStyle/>
          <a:p>
            <a:r>
              <a:rPr lang="en-US"/>
              <a:t>Programmability still a problem</a:t>
            </a:r>
          </a:p>
          <a:p>
            <a:r>
              <a:rPr lang="en-US"/>
              <a:t>FPGAs  are a second-class citizen!</a:t>
            </a:r>
          </a:p>
        </p:txBody>
      </p:sp>
      <p:pic>
        <p:nvPicPr>
          <p:cNvPr id="4" name="Picture 4" descr="Google your screen name - The Pub - Shroomery Message Board"/>
          <p:cNvPicPr>
            <a:picLocks noChangeAspect="1"/>
          </p:cNvPicPr>
          <p:nvPr/>
        </p:nvPicPr>
        <p:blipFill>
          <a:blip r:embed="rId3"/>
          <a:stretch>
            <a:fillRect/>
          </a:stretch>
        </p:blipFill>
        <p:spPr>
          <a:xfrm>
            <a:off x="2229510" y="3114675"/>
            <a:ext cx="4774340" cy="3171833"/>
          </a:xfrm>
          <a:prstGeom prst="rect">
            <a:avLst/>
          </a:prstGeom>
        </p:spPr>
      </p:pic>
    </p:spTree>
    <p:extLst>
      <p:ext uri="{BB962C8B-B14F-4D97-AF65-F5344CB8AC3E}">
        <p14:creationId xmlns:p14="http://schemas.microsoft.com/office/powerpoint/2010/main" val="1404713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1CE8-91C6-4147-A296-E1DE53E083A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79B4FC0-C253-425C-93A2-9123BFDEC637}"/>
              </a:ext>
            </a:extLst>
          </p:cNvPr>
          <p:cNvSpPr>
            <a:spLocks noGrp="1"/>
          </p:cNvSpPr>
          <p:nvPr>
            <p:ph idx="1"/>
          </p:nvPr>
        </p:nvSpPr>
        <p:spPr/>
        <p:txBody>
          <a:bodyPr/>
          <a:lstStyle/>
          <a:p>
            <a:r>
              <a:rPr lang="en-US" dirty="0"/>
              <a:t>Heterogeneous VNFs are useful: streaming nature</a:t>
            </a:r>
          </a:p>
          <a:p>
            <a:r>
              <a:rPr lang="en-US" dirty="0"/>
              <a:t>Framework to tie VNFs promote incremental development</a:t>
            </a:r>
          </a:p>
          <a:p>
            <a:r>
              <a:rPr lang="en-US" dirty="0"/>
              <a:t>Multiple implementations of the same block</a:t>
            </a:r>
          </a:p>
          <a:p>
            <a:pPr marL="0" indent="0">
              <a:buNone/>
            </a:pPr>
            <a:endParaRPr lang="en-US" dirty="0"/>
          </a:p>
        </p:txBody>
      </p:sp>
    </p:spTree>
    <p:extLst>
      <p:ext uri="{BB962C8B-B14F-4D97-AF65-F5344CB8AC3E}">
        <p14:creationId xmlns:p14="http://schemas.microsoft.com/office/powerpoint/2010/main" val="4236109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D385-6710-4A27-B9B9-DC405E779C14}"/>
              </a:ext>
            </a:extLst>
          </p:cNvPr>
          <p:cNvSpPr>
            <a:spLocks noGrp="1"/>
          </p:cNvSpPr>
          <p:nvPr>
            <p:ph type="title"/>
          </p:nvPr>
        </p:nvSpPr>
        <p:spPr/>
        <p:txBody>
          <a:bodyPr/>
          <a:lstStyle/>
          <a:p>
            <a:r>
              <a:rPr lang="en-US" dirty="0"/>
              <a:t>Questions</a:t>
            </a:r>
          </a:p>
        </p:txBody>
      </p:sp>
      <p:pic>
        <p:nvPicPr>
          <p:cNvPr id="5" name="Content Placeholder 4">
            <a:extLst>
              <a:ext uri="{FF2B5EF4-FFF2-40B4-BE49-F238E27FC236}">
                <a16:creationId xmlns:a16="http://schemas.microsoft.com/office/drawing/2014/main" id="{247623EC-B50B-4B80-9742-00266FCB191E}"/>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3519" y="2000031"/>
            <a:ext cx="3705044" cy="3740370"/>
          </a:xfrm>
        </p:spPr>
      </p:pic>
      <p:sp>
        <p:nvSpPr>
          <p:cNvPr id="6" name="TextBox 5">
            <a:extLst>
              <a:ext uri="{FF2B5EF4-FFF2-40B4-BE49-F238E27FC236}">
                <a16:creationId xmlns:a16="http://schemas.microsoft.com/office/drawing/2014/main" id="{FBB03369-829F-4CB3-AB48-C354CD2D5E65}"/>
              </a:ext>
            </a:extLst>
          </p:cNvPr>
          <p:cNvSpPr txBox="1"/>
          <p:nvPr/>
        </p:nvSpPr>
        <p:spPr>
          <a:xfrm>
            <a:off x="933519" y="6049744"/>
            <a:ext cx="5325041" cy="230832"/>
          </a:xfrm>
          <a:prstGeom prst="rect">
            <a:avLst/>
          </a:prstGeom>
          <a:noFill/>
        </p:spPr>
        <p:txBody>
          <a:bodyPr wrap="square" rtlCol="0">
            <a:spAutoFit/>
          </a:bodyPr>
          <a:lstStyle/>
          <a:p>
            <a:r>
              <a:rPr lang="en-US" sz="900" dirty="0">
                <a:hlinkClick r:id="rId3" tooltip="http://modernborefare.com/author/kentuckyjayheadstone/page/2"/>
              </a:rPr>
              <a:t>This Photo</a:t>
            </a:r>
            <a:r>
              <a:rPr lang="en-US" sz="900" dirty="0"/>
              <a:t> by Unknown Author is licensed under </a:t>
            </a:r>
            <a:r>
              <a:rPr lang="en-US" sz="900" dirty="0">
                <a:hlinkClick r:id="rId4" tooltip="https://creativecommons.org/licenses/by-sa/3.0/"/>
              </a:rPr>
              <a:t>CC BY-SA</a:t>
            </a:r>
            <a:endParaRPr lang="en-US" sz="900" dirty="0"/>
          </a:p>
        </p:txBody>
      </p:sp>
      <p:sp>
        <p:nvSpPr>
          <p:cNvPr id="7" name="TextBox 6">
            <a:extLst>
              <a:ext uri="{FF2B5EF4-FFF2-40B4-BE49-F238E27FC236}">
                <a16:creationId xmlns:a16="http://schemas.microsoft.com/office/drawing/2014/main" id="{8D254C1A-C216-46C8-B8CF-4FFD61CED99F}"/>
              </a:ext>
            </a:extLst>
          </p:cNvPr>
          <p:cNvSpPr txBox="1"/>
          <p:nvPr/>
        </p:nvSpPr>
        <p:spPr>
          <a:xfrm>
            <a:off x="4844773" y="2418080"/>
            <a:ext cx="6146800" cy="1200329"/>
          </a:xfrm>
          <a:prstGeom prst="rect">
            <a:avLst/>
          </a:prstGeom>
          <a:noFill/>
        </p:spPr>
        <p:txBody>
          <a:bodyPr wrap="square" rtlCol="0">
            <a:spAutoFit/>
          </a:bodyPr>
          <a:lstStyle/>
          <a:p>
            <a:r>
              <a:rPr lang="en-US" sz="3600" dirty="0"/>
              <a:t>Email: naif.tarafdar@mail.utoronto.ca</a:t>
            </a:r>
          </a:p>
        </p:txBody>
      </p:sp>
    </p:spTree>
    <p:extLst>
      <p:ext uri="{BB962C8B-B14F-4D97-AF65-F5344CB8AC3E}">
        <p14:creationId xmlns:p14="http://schemas.microsoft.com/office/powerpoint/2010/main" val="82246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Stacked Approach</a:t>
            </a:r>
          </a:p>
        </p:txBody>
      </p:sp>
      <p:sp>
        <p:nvSpPr>
          <p:cNvPr id="3" name="Content Placeholder 2"/>
          <p:cNvSpPr>
            <a:spLocks noGrp="1"/>
          </p:cNvSpPr>
          <p:nvPr>
            <p:ph idx="1"/>
          </p:nvPr>
        </p:nvSpPr>
        <p:spPr/>
        <p:txBody>
          <a:bodyPr vert="horz" lIns="91440" tIns="45720" rIns="91440" bIns="45720" rtlCol="0" anchor="t">
            <a:normAutofit/>
          </a:bodyPr>
          <a:lstStyle/>
          <a:p>
            <a:r>
              <a:rPr lang="en-US"/>
              <a:t>No need to reinvent the wheel every time!</a:t>
            </a:r>
          </a:p>
        </p:txBody>
      </p:sp>
      <p:pic>
        <p:nvPicPr>
          <p:cNvPr id="4" name="Picture 4"/>
          <p:cNvPicPr>
            <a:picLocks noChangeAspect="1"/>
          </p:cNvPicPr>
          <p:nvPr/>
        </p:nvPicPr>
        <p:blipFill>
          <a:blip r:embed="rId3"/>
          <a:stretch>
            <a:fillRect/>
          </a:stretch>
        </p:blipFill>
        <p:spPr>
          <a:xfrm>
            <a:off x="1886509" y="2733675"/>
            <a:ext cx="5030419" cy="3006170"/>
          </a:xfrm>
          <a:prstGeom prst="rect">
            <a:avLst/>
          </a:prstGeom>
        </p:spPr>
      </p:pic>
      <p:sp>
        <p:nvSpPr>
          <p:cNvPr id="6" name="TextBox 5"/>
          <p:cNvSpPr txBox="1"/>
          <p:nvPr/>
        </p:nvSpPr>
        <p:spPr>
          <a:xfrm>
            <a:off x="657420" y="5997998"/>
            <a:ext cx="849709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Source: http://blog.asset-intertech.com/test_data_out/2011/02/the-test-stack.html</a:t>
            </a:r>
          </a:p>
        </p:txBody>
      </p:sp>
      <p:pic>
        <p:nvPicPr>
          <p:cNvPr id="7" name="Picture 7" descr="Imagen: &lt;strong&gt;Caveman&lt;/strong&gt; wheel"/>
          <p:cNvPicPr>
            <a:picLocks noChangeAspect="1"/>
          </p:cNvPicPr>
          <p:nvPr/>
        </p:nvPicPr>
        <p:blipFill>
          <a:blip r:embed="rId4"/>
          <a:stretch>
            <a:fillRect/>
          </a:stretch>
        </p:blipFill>
        <p:spPr>
          <a:xfrm>
            <a:off x="8317789" y="1162050"/>
            <a:ext cx="2133600" cy="2590800"/>
          </a:xfrm>
          <a:prstGeom prst="rect">
            <a:avLst/>
          </a:prstGeom>
        </p:spPr>
      </p:pic>
      <p:sp>
        <p:nvSpPr>
          <p:cNvPr id="5" name="Rectangle 4"/>
          <p:cNvSpPr/>
          <p:nvPr/>
        </p:nvSpPr>
        <p:spPr>
          <a:xfrm>
            <a:off x="3754438" y="5200650"/>
            <a:ext cx="1910207" cy="37306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0525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Stacked Approach</a:t>
            </a:r>
          </a:p>
        </p:txBody>
      </p:sp>
      <p:sp>
        <p:nvSpPr>
          <p:cNvPr id="3" name="Content Placeholder 2"/>
          <p:cNvSpPr>
            <a:spLocks noGrp="1"/>
          </p:cNvSpPr>
          <p:nvPr>
            <p:ph idx="1"/>
          </p:nvPr>
        </p:nvSpPr>
        <p:spPr/>
        <p:txBody>
          <a:bodyPr vert="horz" lIns="91440" tIns="45720" rIns="91440" bIns="45720" rtlCol="0" anchor="t">
            <a:normAutofit/>
          </a:bodyPr>
          <a:lstStyle/>
          <a:p>
            <a:r>
              <a:rPr lang="en-US"/>
              <a:t>No need to reinvent the wheel every time!</a:t>
            </a:r>
          </a:p>
        </p:txBody>
      </p:sp>
      <p:pic>
        <p:nvPicPr>
          <p:cNvPr id="4" name="Picture 4"/>
          <p:cNvPicPr>
            <a:picLocks noChangeAspect="1"/>
          </p:cNvPicPr>
          <p:nvPr/>
        </p:nvPicPr>
        <p:blipFill>
          <a:blip r:embed="rId3"/>
          <a:stretch>
            <a:fillRect/>
          </a:stretch>
        </p:blipFill>
        <p:spPr>
          <a:xfrm>
            <a:off x="1886509" y="2733675"/>
            <a:ext cx="5030419" cy="3006170"/>
          </a:xfrm>
          <a:prstGeom prst="rect">
            <a:avLst/>
          </a:prstGeom>
        </p:spPr>
      </p:pic>
      <p:sp>
        <p:nvSpPr>
          <p:cNvPr id="6" name="TextBox 5"/>
          <p:cNvSpPr txBox="1"/>
          <p:nvPr/>
        </p:nvSpPr>
        <p:spPr>
          <a:xfrm>
            <a:off x="657420" y="5997998"/>
            <a:ext cx="849709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Source: http://blog.asset-intertech.com/test_data_out/2011/02/the-test-stack.html</a:t>
            </a:r>
          </a:p>
        </p:txBody>
      </p:sp>
      <p:pic>
        <p:nvPicPr>
          <p:cNvPr id="7" name="Picture 7" descr="Imagen: &lt;strong&gt;Caveman&lt;/strong&gt; wheel"/>
          <p:cNvPicPr>
            <a:picLocks noChangeAspect="1"/>
          </p:cNvPicPr>
          <p:nvPr/>
        </p:nvPicPr>
        <p:blipFill>
          <a:blip r:embed="rId4"/>
          <a:stretch>
            <a:fillRect/>
          </a:stretch>
        </p:blipFill>
        <p:spPr>
          <a:xfrm>
            <a:off x="8317789" y="1162050"/>
            <a:ext cx="2133600" cy="2590800"/>
          </a:xfrm>
          <a:prstGeom prst="rect">
            <a:avLst/>
          </a:prstGeom>
        </p:spPr>
      </p:pic>
      <p:sp>
        <p:nvSpPr>
          <p:cNvPr id="5" name="Rectangle 4"/>
          <p:cNvSpPr/>
          <p:nvPr/>
        </p:nvSpPr>
        <p:spPr>
          <a:xfrm>
            <a:off x="3753962" y="4800600"/>
            <a:ext cx="1910207" cy="37306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55431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Stacked Approach</a:t>
            </a:r>
          </a:p>
        </p:txBody>
      </p:sp>
      <p:sp>
        <p:nvSpPr>
          <p:cNvPr id="3" name="Content Placeholder 2"/>
          <p:cNvSpPr>
            <a:spLocks noGrp="1"/>
          </p:cNvSpPr>
          <p:nvPr>
            <p:ph idx="1"/>
          </p:nvPr>
        </p:nvSpPr>
        <p:spPr/>
        <p:txBody>
          <a:bodyPr vert="horz" lIns="91440" tIns="45720" rIns="91440" bIns="45720" rtlCol="0" anchor="t">
            <a:normAutofit/>
          </a:bodyPr>
          <a:lstStyle/>
          <a:p>
            <a:r>
              <a:rPr lang="en-US"/>
              <a:t>No need to reinvent the wheel every time!</a:t>
            </a:r>
          </a:p>
        </p:txBody>
      </p:sp>
      <p:pic>
        <p:nvPicPr>
          <p:cNvPr id="4" name="Picture 4"/>
          <p:cNvPicPr>
            <a:picLocks noChangeAspect="1"/>
          </p:cNvPicPr>
          <p:nvPr/>
        </p:nvPicPr>
        <p:blipFill>
          <a:blip r:embed="rId3"/>
          <a:stretch>
            <a:fillRect/>
          </a:stretch>
        </p:blipFill>
        <p:spPr>
          <a:xfrm>
            <a:off x="1886509" y="2733675"/>
            <a:ext cx="5030419" cy="3006170"/>
          </a:xfrm>
          <a:prstGeom prst="rect">
            <a:avLst/>
          </a:prstGeom>
        </p:spPr>
      </p:pic>
      <p:sp>
        <p:nvSpPr>
          <p:cNvPr id="6" name="TextBox 5"/>
          <p:cNvSpPr txBox="1"/>
          <p:nvPr/>
        </p:nvSpPr>
        <p:spPr>
          <a:xfrm>
            <a:off x="657420" y="5997998"/>
            <a:ext cx="849709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Source: http://blog.asset-intertech.com/test_data_out/2011/02/the-test-stack.html</a:t>
            </a:r>
          </a:p>
        </p:txBody>
      </p:sp>
      <p:pic>
        <p:nvPicPr>
          <p:cNvPr id="7" name="Picture 7" descr="Imagen: &lt;strong&gt;Caveman&lt;/strong&gt; wheel"/>
          <p:cNvPicPr>
            <a:picLocks noChangeAspect="1"/>
          </p:cNvPicPr>
          <p:nvPr/>
        </p:nvPicPr>
        <p:blipFill>
          <a:blip r:embed="rId4"/>
          <a:stretch>
            <a:fillRect/>
          </a:stretch>
        </p:blipFill>
        <p:spPr>
          <a:xfrm>
            <a:off x="8317789" y="1162050"/>
            <a:ext cx="2133600" cy="2590800"/>
          </a:xfrm>
          <a:prstGeom prst="rect">
            <a:avLst/>
          </a:prstGeom>
        </p:spPr>
      </p:pic>
      <p:sp>
        <p:nvSpPr>
          <p:cNvPr id="5" name="Rectangle 4"/>
          <p:cNvSpPr/>
          <p:nvPr/>
        </p:nvSpPr>
        <p:spPr>
          <a:xfrm>
            <a:off x="3753962" y="4410075"/>
            <a:ext cx="1910207" cy="37306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79571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Stacked Approach</a:t>
            </a:r>
          </a:p>
        </p:txBody>
      </p:sp>
      <p:sp>
        <p:nvSpPr>
          <p:cNvPr id="3" name="Content Placeholder 2"/>
          <p:cNvSpPr>
            <a:spLocks noGrp="1"/>
          </p:cNvSpPr>
          <p:nvPr>
            <p:ph idx="1"/>
          </p:nvPr>
        </p:nvSpPr>
        <p:spPr/>
        <p:txBody>
          <a:bodyPr vert="horz" lIns="91440" tIns="45720" rIns="91440" bIns="45720" rtlCol="0" anchor="t">
            <a:normAutofit/>
          </a:bodyPr>
          <a:lstStyle/>
          <a:p>
            <a:r>
              <a:rPr lang="en-US"/>
              <a:t>No need to reinvent the wheel every time!</a:t>
            </a:r>
          </a:p>
        </p:txBody>
      </p:sp>
      <p:pic>
        <p:nvPicPr>
          <p:cNvPr id="4" name="Picture 4"/>
          <p:cNvPicPr>
            <a:picLocks noChangeAspect="1"/>
          </p:cNvPicPr>
          <p:nvPr/>
        </p:nvPicPr>
        <p:blipFill>
          <a:blip r:embed="rId3"/>
          <a:stretch>
            <a:fillRect/>
          </a:stretch>
        </p:blipFill>
        <p:spPr>
          <a:xfrm>
            <a:off x="1886509" y="2733675"/>
            <a:ext cx="5030419" cy="3006170"/>
          </a:xfrm>
          <a:prstGeom prst="rect">
            <a:avLst/>
          </a:prstGeom>
        </p:spPr>
      </p:pic>
      <p:sp>
        <p:nvSpPr>
          <p:cNvPr id="6" name="TextBox 5"/>
          <p:cNvSpPr txBox="1"/>
          <p:nvPr/>
        </p:nvSpPr>
        <p:spPr>
          <a:xfrm>
            <a:off x="657420" y="5997998"/>
            <a:ext cx="849709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Source: http://blog.asset-intertech.com/test_data_out/2011/02/the-test-stack.html</a:t>
            </a:r>
          </a:p>
        </p:txBody>
      </p:sp>
      <p:pic>
        <p:nvPicPr>
          <p:cNvPr id="7" name="Picture 7" descr="Imagen: &lt;strong&gt;Caveman&lt;/strong&gt; wheel"/>
          <p:cNvPicPr>
            <a:picLocks noChangeAspect="1"/>
          </p:cNvPicPr>
          <p:nvPr/>
        </p:nvPicPr>
        <p:blipFill>
          <a:blip r:embed="rId4"/>
          <a:stretch>
            <a:fillRect/>
          </a:stretch>
        </p:blipFill>
        <p:spPr>
          <a:xfrm>
            <a:off x="8317789" y="1162050"/>
            <a:ext cx="2133600" cy="2590800"/>
          </a:xfrm>
          <a:prstGeom prst="rect">
            <a:avLst/>
          </a:prstGeom>
        </p:spPr>
      </p:pic>
      <p:sp>
        <p:nvSpPr>
          <p:cNvPr id="5" name="Rectangle 4"/>
          <p:cNvSpPr/>
          <p:nvPr/>
        </p:nvSpPr>
        <p:spPr>
          <a:xfrm>
            <a:off x="3753962" y="4038600"/>
            <a:ext cx="1910207" cy="37306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0003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p:txBody>
          <a:bodyPr/>
          <a:lstStyle/>
          <a:p>
            <a:r>
              <a:rPr lang="en-US"/>
              <a:t>Hardware Stack</a:t>
            </a:r>
          </a:p>
        </p:txBody>
      </p:sp>
      <p:graphicFrame>
        <p:nvGraphicFramePr>
          <p:cNvPr id="7" name="Table 7"/>
          <p:cNvGraphicFramePr>
            <a:graphicFrameLocks noGrp="1"/>
          </p:cNvGraphicFramePr>
          <p:nvPr>
            <p:extLst>
              <p:ext uri="{D42A27DB-BD31-4B8C-83A1-F6EECF244321}">
                <p14:modId xmlns:p14="http://schemas.microsoft.com/office/powerpoint/2010/main" val="3479316063"/>
              </p:ext>
            </p:extLst>
          </p:nvPr>
        </p:nvGraphicFramePr>
        <p:xfrm>
          <a:off x="1762125" y="2276475"/>
          <a:ext cx="8168640" cy="3200400"/>
        </p:xfrm>
        <a:graphic>
          <a:graphicData uri="http://schemas.openxmlformats.org/drawingml/2006/table">
            <a:tbl>
              <a:tblPr firstRow="1" bandRow="1">
                <a:tableStyleId>{22838BEF-8BB2-4498-84A7-C5851F593DF1}</a:tableStyleId>
              </a:tblPr>
              <a:tblGrid>
                <a:gridCol w="8168640">
                  <a:extLst>
                    <a:ext uri="{9D8B030D-6E8A-4147-A177-3AD203B41FA5}">
                      <a16:colId xmlns:a16="http://schemas.microsoft.com/office/drawing/2014/main" val="398718772"/>
                    </a:ext>
                  </a:extLst>
                </a:gridCol>
              </a:tblGrid>
              <a:tr h="370840">
                <a:tc>
                  <a:txBody>
                    <a:bodyPr/>
                    <a:lstStyle/>
                    <a:p>
                      <a:pPr algn="ctr">
                        <a:buNone/>
                      </a:pPr>
                      <a:r>
                        <a:rPr lang="en-US" sz="3600"/>
                        <a:t>Programming Layer</a:t>
                      </a:r>
                    </a:p>
                  </a:txBody>
                  <a:tcPr/>
                </a:tc>
                <a:extLst>
                  <a:ext uri="{0D108BD9-81ED-4DB2-BD59-A6C34878D82A}">
                    <a16:rowId xmlns:a16="http://schemas.microsoft.com/office/drawing/2014/main" val="4258913249"/>
                  </a:ext>
                </a:extLst>
              </a:tr>
              <a:tr h="370840">
                <a:tc>
                  <a:txBody>
                    <a:bodyPr/>
                    <a:lstStyle/>
                    <a:p>
                      <a:pPr algn="ctr">
                        <a:buNone/>
                      </a:pPr>
                      <a:r>
                        <a:rPr lang="en-US" sz="3600" b="1"/>
                        <a:t>Hardware Middleware Layer</a:t>
                      </a:r>
                      <a:endParaRPr lang="en-US" sz="3600"/>
                    </a:p>
                  </a:txBody>
                  <a:tcPr/>
                </a:tc>
                <a:extLst>
                  <a:ext uri="{0D108BD9-81ED-4DB2-BD59-A6C34878D82A}">
                    <a16:rowId xmlns:a16="http://schemas.microsoft.com/office/drawing/2014/main" val="277326602"/>
                  </a:ext>
                </a:extLst>
              </a:tr>
              <a:tr h="370840">
                <a:tc>
                  <a:txBody>
                    <a:bodyPr/>
                    <a:lstStyle/>
                    <a:p>
                      <a:pPr algn="ctr">
                        <a:buNone/>
                      </a:pPr>
                      <a:r>
                        <a:rPr lang="en-US" sz="3600" b="1"/>
                        <a:t>Hardware Cloud Provisioning Layer</a:t>
                      </a:r>
                      <a:endParaRPr lang="en-US" sz="3600"/>
                    </a:p>
                  </a:txBody>
                  <a:tcPr/>
                </a:tc>
                <a:extLst>
                  <a:ext uri="{0D108BD9-81ED-4DB2-BD59-A6C34878D82A}">
                    <a16:rowId xmlns:a16="http://schemas.microsoft.com/office/drawing/2014/main" val="3217508720"/>
                  </a:ext>
                </a:extLst>
              </a:tr>
              <a:tr h="370840">
                <a:tc>
                  <a:txBody>
                    <a:bodyPr/>
                    <a:lstStyle/>
                    <a:p>
                      <a:pPr algn="ctr">
                        <a:buNone/>
                      </a:pPr>
                      <a:r>
                        <a:rPr lang="en-US" sz="3600" b="1"/>
                        <a:t>Hardware Hypervisor/Shell</a:t>
                      </a:r>
                    </a:p>
                  </a:txBody>
                  <a:tcPr/>
                </a:tc>
                <a:extLst>
                  <a:ext uri="{0D108BD9-81ED-4DB2-BD59-A6C34878D82A}">
                    <a16:rowId xmlns:a16="http://schemas.microsoft.com/office/drawing/2014/main" val="3251503448"/>
                  </a:ext>
                </a:extLst>
              </a:tr>
              <a:tr h="370840">
                <a:tc>
                  <a:txBody>
                    <a:bodyPr/>
                    <a:lstStyle/>
                    <a:p>
                      <a:pPr algn="ctr">
                        <a:buNone/>
                      </a:pPr>
                      <a:r>
                        <a:rPr lang="en-US" sz="3600" b="1"/>
                        <a:t>Physical Hardware and Network Setup</a:t>
                      </a:r>
                    </a:p>
                  </a:txBody>
                  <a:tcPr/>
                </a:tc>
                <a:extLst>
                  <a:ext uri="{0D108BD9-81ED-4DB2-BD59-A6C34878D82A}">
                    <a16:rowId xmlns:a16="http://schemas.microsoft.com/office/drawing/2014/main" val="3662994829"/>
                  </a:ext>
                </a:extLst>
              </a:tr>
            </a:tbl>
          </a:graphicData>
        </a:graphic>
      </p:graphicFrame>
    </p:spTree>
    <p:extLst>
      <p:ext uri="{BB962C8B-B14F-4D97-AF65-F5344CB8AC3E}">
        <p14:creationId xmlns:p14="http://schemas.microsoft.com/office/powerpoint/2010/main" val="225610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p:txBody>
          <a:bodyPr/>
          <a:lstStyle/>
          <a:p>
            <a:r>
              <a:rPr lang="en-US"/>
              <a:t>Related Work on the Hardware Stack</a:t>
            </a:r>
          </a:p>
        </p:txBody>
      </p:sp>
      <p:graphicFrame>
        <p:nvGraphicFramePr>
          <p:cNvPr id="7" name="Table 7"/>
          <p:cNvGraphicFramePr>
            <a:graphicFrameLocks noGrp="1"/>
          </p:cNvGraphicFramePr>
          <p:nvPr>
            <p:extLst/>
          </p:nvPr>
        </p:nvGraphicFramePr>
        <p:xfrm>
          <a:off x="85725" y="2952750"/>
          <a:ext cx="7732985" cy="3200400"/>
        </p:xfrm>
        <a:graphic>
          <a:graphicData uri="http://schemas.openxmlformats.org/drawingml/2006/table">
            <a:tbl>
              <a:tblPr firstRow="1" bandRow="1">
                <a:tableStyleId>{22838BEF-8BB2-4498-84A7-C5851F593DF1}</a:tableStyleId>
              </a:tblPr>
              <a:tblGrid>
                <a:gridCol w="7732985">
                  <a:extLst>
                    <a:ext uri="{9D8B030D-6E8A-4147-A177-3AD203B41FA5}">
                      <a16:colId xmlns:a16="http://schemas.microsoft.com/office/drawing/2014/main" val="398718772"/>
                    </a:ext>
                  </a:extLst>
                </a:gridCol>
              </a:tblGrid>
              <a:tr h="370840">
                <a:tc>
                  <a:txBody>
                    <a:bodyPr/>
                    <a:lstStyle/>
                    <a:p>
                      <a:pPr algn="ctr">
                        <a:buNone/>
                      </a:pPr>
                      <a:r>
                        <a:rPr lang="en-US" sz="3600"/>
                        <a:t>Programming Layer</a:t>
                      </a:r>
                    </a:p>
                  </a:txBody>
                  <a:tcPr/>
                </a:tc>
                <a:extLst>
                  <a:ext uri="{0D108BD9-81ED-4DB2-BD59-A6C34878D82A}">
                    <a16:rowId xmlns:a16="http://schemas.microsoft.com/office/drawing/2014/main" val="4258913249"/>
                  </a:ext>
                </a:extLst>
              </a:tr>
              <a:tr h="370840">
                <a:tc>
                  <a:txBody>
                    <a:bodyPr/>
                    <a:lstStyle/>
                    <a:p>
                      <a:pPr algn="ctr">
                        <a:buNone/>
                      </a:pPr>
                      <a:r>
                        <a:rPr lang="en-US" sz="3600" b="1"/>
                        <a:t>Hardware Middleware Layer</a:t>
                      </a:r>
                      <a:endParaRPr lang="en-US" sz="3600"/>
                    </a:p>
                  </a:txBody>
                  <a:tcPr/>
                </a:tc>
                <a:extLst>
                  <a:ext uri="{0D108BD9-81ED-4DB2-BD59-A6C34878D82A}">
                    <a16:rowId xmlns:a16="http://schemas.microsoft.com/office/drawing/2014/main" val="277326602"/>
                  </a:ext>
                </a:extLst>
              </a:tr>
              <a:tr h="370840">
                <a:tc>
                  <a:txBody>
                    <a:bodyPr/>
                    <a:lstStyle/>
                    <a:p>
                      <a:pPr algn="ctr">
                        <a:buNone/>
                      </a:pPr>
                      <a:r>
                        <a:rPr lang="en-US" sz="3600" b="1"/>
                        <a:t>Hardware Cloud Provisioning Layer</a:t>
                      </a:r>
                      <a:endParaRPr lang="en-US" sz="3600"/>
                    </a:p>
                  </a:txBody>
                  <a:tcPr/>
                </a:tc>
                <a:extLst>
                  <a:ext uri="{0D108BD9-81ED-4DB2-BD59-A6C34878D82A}">
                    <a16:rowId xmlns:a16="http://schemas.microsoft.com/office/drawing/2014/main" val="3217508720"/>
                  </a:ext>
                </a:extLst>
              </a:tr>
              <a:tr h="370840">
                <a:tc>
                  <a:txBody>
                    <a:bodyPr/>
                    <a:lstStyle/>
                    <a:p>
                      <a:pPr algn="ctr">
                        <a:buNone/>
                      </a:pPr>
                      <a:r>
                        <a:rPr lang="en-US" sz="3600" b="1"/>
                        <a:t>Hardware Hypervisor/Shell</a:t>
                      </a:r>
                    </a:p>
                  </a:txBody>
                  <a:tcPr/>
                </a:tc>
                <a:extLst>
                  <a:ext uri="{0D108BD9-81ED-4DB2-BD59-A6C34878D82A}">
                    <a16:rowId xmlns:a16="http://schemas.microsoft.com/office/drawing/2014/main" val="3251503448"/>
                  </a:ext>
                </a:extLst>
              </a:tr>
              <a:tr h="370840">
                <a:tc>
                  <a:txBody>
                    <a:bodyPr/>
                    <a:lstStyle/>
                    <a:p>
                      <a:pPr algn="ctr">
                        <a:buNone/>
                      </a:pPr>
                      <a:r>
                        <a:rPr lang="en-US" sz="3600" b="1"/>
                        <a:t>Physical Hardware and Network Setup</a:t>
                      </a:r>
                    </a:p>
                  </a:txBody>
                  <a:tcPr/>
                </a:tc>
                <a:extLst>
                  <a:ext uri="{0D108BD9-81ED-4DB2-BD59-A6C34878D82A}">
                    <a16:rowId xmlns:a16="http://schemas.microsoft.com/office/drawing/2014/main" val="3662994829"/>
                  </a:ext>
                </a:extLst>
              </a:tr>
            </a:tbl>
          </a:graphicData>
        </a:graphic>
      </p:graphicFrame>
      <p:sp>
        <p:nvSpPr>
          <p:cNvPr id="6" name="Rectangle 5"/>
          <p:cNvSpPr/>
          <p:nvPr/>
        </p:nvSpPr>
        <p:spPr>
          <a:xfrm>
            <a:off x="76200" y="4819650"/>
            <a:ext cx="7748111" cy="13509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Grp="1" noChangeAspect="1"/>
          </p:cNvPicPr>
          <p:nvPr>
            <p:ph idx="1"/>
          </p:nvPr>
        </p:nvPicPr>
        <p:blipFill>
          <a:blip r:embed="rId3"/>
          <a:stretch>
            <a:fillRect/>
          </a:stretch>
        </p:blipFill>
        <p:spPr>
          <a:xfrm>
            <a:off x="581025" y="1310640"/>
            <a:ext cx="4629150" cy="990600"/>
          </a:xfrm>
          <a:prstGeom prst="rect">
            <a:avLst/>
          </a:prstGeom>
        </p:spPr>
      </p:pic>
      <p:sp>
        <p:nvSpPr>
          <p:cNvPr id="12" name="TextBox 11"/>
          <p:cNvSpPr txBox="1"/>
          <p:nvPr>
            <p:extLst/>
          </p:nvPr>
        </p:nvSpPr>
        <p:spPr>
          <a:xfrm>
            <a:off x="7858395" y="5029200"/>
            <a:ext cx="4487593"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-Shell abstracting Serial and </a:t>
            </a:r>
            <a:r>
              <a:rPr lang="en-US" sz="2400" err="1"/>
              <a:t>PCIe</a:t>
            </a:r>
            <a:endParaRPr lang="en-US" err="1"/>
          </a:p>
          <a:p>
            <a:pPr algn="ctr"/>
            <a:r>
              <a:rPr lang="en-US" sz="2400"/>
              <a:t>-FPGAs connected in 2D torus via </a:t>
            </a:r>
          </a:p>
          <a:p>
            <a:pPr algn="ctr"/>
            <a:r>
              <a:rPr lang="en-US" sz="2400"/>
              <a:t>High speed serial link</a:t>
            </a:r>
          </a:p>
        </p:txBody>
      </p:sp>
      <p:sp>
        <p:nvSpPr>
          <p:cNvPr id="13" name="TextBox 12"/>
          <p:cNvSpPr txBox="1"/>
          <p:nvPr>
            <p:extLst/>
          </p:nvPr>
        </p:nvSpPr>
        <p:spPr>
          <a:xfrm>
            <a:off x="2019300" y="2190750"/>
            <a:ext cx="2743200"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t>Catapult V1</a:t>
            </a:r>
          </a:p>
        </p:txBody>
      </p:sp>
    </p:spTree>
    <p:extLst>
      <p:ext uri="{BB962C8B-B14F-4D97-AF65-F5344CB8AC3E}">
        <p14:creationId xmlns:p14="http://schemas.microsoft.com/office/powerpoint/2010/main" val="40396501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1187</TotalTime>
  <Words>2321</Words>
  <Application>Microsoft Office PowerPoint</Application>
  <PresentationFormat>Widescreen</PresentationFormat>
  <Paragraphs>334</Paragraphs>
  <Slides>31</Slides>
  <Notes>28</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Heterogeneous Virtualized Network Function Framework for the Data Center</vt:lpstr>
      <vt:lpstr>FPGAs Have Made it To the Cloud!</vt:lpstr>
      <vt:lpstr>Programmability On a Large Scale</vt:lpstr>
      <vt:lpstr>Stacked Approach</vt:lpstr>
      <vt:lpstr>Stacked Approach</vt:lpstr>
      <vt:lpstr>Stacked Approach</vt:lpstr>
      <vt:lpstr>Stacked Approach</vt:lpstr>
      <vt:lpstr>Hardware Stack</vt:lpstr>
      <vt:lpstr>Related Work on the Hardware Stack</vt:lpstr>
      <vt:lpstr>Related Work on the Hardware Stack</vt:lpstr>
      <vt:lpstr>Related Work on the Hardware Stack</vt:lpstr>
      <vt:lpstr>Previous Work on the Hardware Stack</vt:lpstr>
      <vt:lpstr>Overview of this Work on the Hardware Stack</vt:lpstr>
      <vt:lpstr>Software-Defined Networking</vt:lpstr>
      <vt:lpstr>Service Chain Example</vt:lpstr>
      <vt:lpstr>Incremental Design Flow</vt:lpstr>
      <vt:lpstr>Incremental Design Flow</vt:lpstr>
      <vt:lpstr>Incremental Design Flow</vt:lpstr>
      <vt:lpstr>Incremental Design Flow</vt:lpstr>
      <vt:lpstr>FPGA Hypervisor</vt:lpstr>
      <vt:lpstr>Service Chain Scheduler</vt:lpstr>
      <vt:lpstr>Service Chain Scheduler</vt:lpstr>
      <vt:lpstr>Network Chaining Steps</vt:lpstr>
      <vt:lpstr>Network Chaining Steps</vt:lpstr>
      <vt:lpstr>Network Chaining Steps</vt:lpstr>
      <vt:lpstr>Overhead of Design</vt:lpstr>
      <vt:lpstr>Time to Create Application</vt:lpstr>
      <vt:lpstr>Case Study</vt:lpstr>
      <vt:lpstr>Throughput</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Heterogeneous Virtualized Network Function Framework for the Data Center</dc:title>
  <cp:lastModifiedBy>Naif Tarafdar</cp:lastModifiedBy>
  <cp:revision>2</cp:revision>
  <dcterms:modified xsi:type="dcterms:W3CDTF">2019-02-19T01:21:46Z</dcterms:modified>
</cp:coreProperties>
</file>