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87"/>
  </p:notesMasterIdLst>
  <p:handoutMasterIdLst>
    <p:handoutMasterId r:id="rId88"/>
  </p:handoutMasterIdLst>
  <p:sldIdLst>
    <p:sldId id="256" r:id="rId2"/>
    <p:sldId id="420" r:id="rId3"/>
    <p:sldId id="416" r:id="rId4"/>
    <p:sldId id="423" r:id="rId5"/>
    <p:sldId id="425" r:id="rId6"/>
    <p:sldId id="426" r:id="rId7"/>
    <p:sldId id="427" r:id="rId8"/>
    <p:sldId id="428" r:id="rId9"/>
    <p:sldId id="429" r:id="rId10"/>
    <p:sldId id="431" r:id="rId11"/>
    <p:sldId id="432" r:id="rId12"/>
    <p:sldId id="447" r:id="rId13"/>
    <p:sldId id="433" r:id="rId14"/>
    <p:sldId id="434" r:id="rId15"/>
    <p:sldId id="417" r:id="rId16"/>
    <p:sldId id="419" r:id="rId17"/>
    <p:sldId id="436" r:id="rId18"/>
    <p:sldId id="435" r:id="rId19"/>
    <p:sldId id="440" r:id="rId20"/>
    <p:sldId id="418" r:id="rId21"/>
    <p:sldId id="507" r:id="rId22"/>
    <p:sldId id="508" r:id="rId23"/>
    <p:sldId id="509" r:id="rId24"/>
    <p:sldId id="510" r:id="rId25"/>
    <p:sldId id="511" r:id="rId26"/>
    <p:sldId id="512" r:id="rId27"/>
    <p:sldId id="498" r:id="rId28"/>
    <p:sldId id="513" r:id="rId29"/>
    <p:sldId id="500" r:id="rId30"/>
    <p:sldId id="493" r:id="rId31"/>
    <p:sldId id="439" r:id="rId32"/>
    <p:sldId id="443" r:id="rId33"/>
    <p:sldId id="445" r:id="rId34"/>
    <p:sldId id="446" r:id="rId35"/>
    <p:sldId id="455" r:id="rId36"/>
    <p:sldId id="456" r:id="rId37"/>
    <p:sldId id="258" r:id="rId38"/>
    <p:sldId id="459" r:id="rId39"/>
    <p:sldId id="460" r:id="rId40"/>
    <p:sldId id="358" r:id="rId41"/>
    <p:sldId id="324" r:id="rId42"/>
    <p:sldId id="325" r:id="rId43"/>
    <p:sldId id="465" r:id="rId44"/>
    <p:sldId id="260" r:id="rId45"/>
    <p:sldId id="276" r:id="rId46"/>
    <p:sldId id="282" r:id="rId47"/>
    <p:sldId id="328" r:id="rId48"/>
    <p:sldId id="283" r:id="rId49"/>
    <p:sldId id="353" r:id="rId50"/>
    <p:sldId id="339" r:id="rId51"/>
    <p:sldId id="354" r:id="rId52"/>
    <p:sldId id="355" r:id="rId53"/>
    <p:sldId id="495" r:id="rId54"/>
    <p:sldId id="496" r:id="rId55"/>
    <p:sldId id="497" r:id="rId56"/>
    <p:sldId id="499" r:id="rId57"/>
    <p:sldId id="471" r:id="rId58"/>
    <p:sldId id="470" r:id="rId59"/>
    <p:sldId id="473" r:id="rId60"/>
    <p:sldId id="479" r:id="rId61"/>
    <p:sldId id="482" r:id="rId62"/>
    <p:sldId id="476" r:id="rId63"/>
    <p:sldId id="477" r:id="rId64"/>
    <p:sldId id="478" r:id="rId65"/>
    <p:sldId id="483" r:id="rId66"/>
    <p:sldId id="480" r:id="rId67"/>
    <p:sldId id="506" r:id="rId68"/>
    <p:sldId id="265" r:id="rId69"/>
    <p:sldId id="266" r:id="rId70"/>
    <p:sldId id="267" r:id="rId71"/>
    <p:sldId id="268" r:id="rId72"/>
    <p:sldId id="269" r:id="rId73"/>
    <p:sldId id="270" r:id="rId74"/>
    <p:sldId id="271" r:id="rId75"/>
    <p:sldId id="272" r:id="rId76"/>
    <p:sldId id="273" r:id="rId77"/>
    <p:sldId id="274" r:id="rId78"/>
    <p:sldId id="275" r:id="rId79"/>
    <p:sldId id="492" r:id="rId80"/>
    <p:sldId id="490" r:id="rId81"/>
    <p:sldId id="503" r:id="rId82"/>
    <p:sldId id="501" r:id="rId83"/>
    <p:sldId id="504" r:id="rId84"/>
    <p:sldId id="505" r:id="rId85"/>
    <p:sldId id="474" r:id="rId8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50" autoAdjust="0"/>
    <p:restoredTop sz="94660"/>
  </p:normalViewPr>
  <p:slideViewPr>
    <p:cSldViewPr snapToGrid="0" snapToObjects="1">
      <p:cViewPr varScale="1">
        <p:scale>
          <a:sx n="148" d="100"/>
          <a:sy n="148" d="100"/>
        </p:scale>
        <p:origin x="132"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Nijjar" userId="S::sean.nijjar@mail.utoronto.ca::5a44bcd9-6a75-4c6e-a433-082757ec418c" providerId="AD" clId="Web-{A87239F3-700E-ACC7-2276-11BA9A7746F8}"/>
    <pc:docChg chg="delSld modSld">
      <pc:chgData name="Sean Nijjar" userId="S::sean.nijjar@mail.utoronto.ca::5a44bcd9-6a75-4c6e-a433-082757ec418c" providerId="AD" clId="Web-{A87239F3-700E-ACC7-2276-11BA9A7746F8}" dt="2018-11-29T14:49:48.837" v="36" actId="20577"/>
      <pc:docMkLst>
        <pc:docMk/>
      </pc:docMkLst>
      <pc:sldChg chg="del">
        <pc:chgData name="Sean Nijjar" userId="S::sean.nijjar@mail.utoronto.ca::5a44bcd9-6a75-4c6e-a433-082757ec418c" providerId="AD" clId="Web-{A87239F3-700E-ACC7-2276-11BA9A7746F8}" dt="2018-11-29T14:48:34.259" v="2"/>
        <pc:sldMkLst>
          <pc:docMk/>
          <pc:sldMk cId="667783866" sldId="484"/>
        </pc:sldMkLst>
      </pc:sldChg>
      <pc:sldChg chg="del">
        <pc:chgData name="Sean Nijjar" userId="S::sean.nijjar@mail.utoronto.ca::5a44bcd9-6a75-4c6e-a433-082757ec418c" providerId="AD" clId="Web-{A87239F3-700E-ACC7-2276-11BA9A7746F8}" dt="2018-11-29T14:48:34.243" v="1"/>
        <pc:sldMkLst>
          <pc:docMk/>
          <pc:sldMk cId="4076818963" sldId="485"/>
        </pc:sldMkLst>
      </pc:sldChg>
      <pc:sldChg chg="del">
        <pc:chgData name="Sean Nijjar" userId="S::sean.nijjar@mail.utoronto.ca::5a44bcd9-6a75-4c6e-a433-082757ec418c" providerId="AD" clId="Web-{A87239F3-700E-ACC7-2276-11BA9A7746F8}" dt="2018-11-29T14:48:34.212" v="0"/>
        <pc:sldMkLst>
          <pc:docMk/>
          <pc:sldMk cId="1404976853" sldId="486"/>
        </pc:sldMkLst>
      </pc:sldChg>
      <pc:sldChg chg="modSp">
        <pc:chgData name="Sean Nijjar" userId="S::sean.nijjar@mail.utoronto.ca::5a44bcd9-6a75-4c6e-a433-082757ec418c" providerId="AD" clId="Web-{A87239F3-700E-ACC7-2276-11BA9A7746F8}" dt="2018-11-29T14:49:47.462" v="34" actId="20577"/>
        <pc:sldMkLst>
          <pc:docMk/>
          <pc:sldMk cId="1172446472" sldId="501"/>
        </pc:sldMkLst>
        <pc:spChg chg="mod">
          <ac:chgData name="Sean Nijjar" userId="S::sean.nijjar@mail.utoronto.ca::5a44bcd9-6a75-4c6e-a433-082757ec418c" providerId="AD" clId="Web-{A87239F3-700E-ACC7-2276-11BA9A7746F8}" dt="2018-11-29T14:49:47.462" v="34" actId="20577"/>
          <ac:spMkLst>
            <pc:docMk/>
            <pc:sldMk cId="1172446472" sldId="501"/>
            <ac:spMk id="2" creationId="{D54B72BA-27A7-4C15-BBE6-77F870F4B0E1}"/>
          </ac:spMkLst>
        </pc:spChg>
      </pc:sldChg>
      <pc:sldChg chg="modSp">
        <pc:chgData name="Sean Nijjar" userId="S::sean.nijjar@mail.utoronto.ca::5a44bcd9-6a75-4c6e-a433-082757ec418c" providerId="AD" clId="Web-{A87239F3-700E-ACC7-2276-11BA9A7746F8}" dt="2018-11-29T14:49:04.884" v="29" actId="20577"/>
        <pc:sldMkLst>
          <pc:docMk/>
          <pc:sldMk cId="3077467630" sldId="503"/>
        </pc:sldMkLst>
        <pc:spChg chg="mod">
          <ac:chgData name="Sean Nijjar" userId="S::sean.nijjar@mail.utoronto.ca::5a44bcd9-6a75-4c6e-a433-082757ec418c" providerId="AD" clId="Web-{A87239F3-700E-ACC7-2276-11BA9A7746F8}" dt="2018-11-29T14:49:04.884" v="29" actId="20577"/>
          <ac:spMkLst>
            <pc:docMk/>
            <pc:sldMk cId="3077467630" sldId="503"/>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488BD6-9BFE-5744-98AE-9C9150E00A2F}" type="datetimeFigureOut">
              <a:rPr lang="en-US" smtClean="0"/>
              <a:t>11/29/2018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F31730-E034-BF4B-A909-80B124A06538}" type="slidenum">
              <a:rPr lang="en-US" smtClean="0"/>
              <a:t>‹#›</a:t>
            </a:fld>
            <a:endParaRPr lang="en-US"/>
          </a:p>
        </p:txBody>
      </p:sp>
    </p:spTree>
    <p:extLst>
      <p:ext uri="{BB962C8B-B14F-4D97-AF65-F5344CB8AC3E}">
        <p14:creationId xmlns:p14="http://schemas.microsoft.com/office/powerpoint/2010/main" val="1362244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53B41-6220-7448-BD96-B4DDC88883D0}" type="datetimeFigureOut">
              <a:rPr lang="en-US" smtClean="0"/>
              <a:t>11/29/2018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F92C8D-55FE-F842-A81D-E0C580878AB6}" type="slidenum">
              <a:rPr lang="en-US" smtClean="0"/>
              <a:t>‹#›</a:t>
            </a:fld>
            <a:endParaRPr lang="en-US"/>
          </a:p>
        </p:txBody>
      </p:sp>
    </p:spTree>
    <p:extLst>
      <p:ext uri="{BB962C8B-B14F-4D97-AF65-F5344CB8AC3E}">
        <p14:creationId xmlns:p14="http://schemas.microsoft.com/office/powerpoint/2010/main" val="18399980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this problem through the use of a stack. </a:t>
            </a:r>
          </a:p>
          <a:p>
            <a:r>
              <a:rPr lang="en-US" dirty="0"/>
              <a:t>-This is </a:t>
            </a:r>
            <a:r>
              <a:rPr lang="en-US" dirty="0" err="1"/>
              <a:t>analagous</a:t>
            </a:r>
            <a:r>
              <a:rPr lang="en-US" dirty="0"/>
              <a:t> to your network stack, where each layer provides a service to the layer above.</a:t>
            </a:r>
          </a:p>
          <a:p>
            <a:r>
              <a:rPr lang="en-US" dirty="0"/>
              <a:t>-The reason being is that when infrastructure changes or protocols change at some layer of the stack it ensures user applications and upper layers to stay consistent.</a:t>
            </a:r>
          </a:p>
          <a:p>
            <a:r>
              <a:rPr lang="en-US" dirty="0"/>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5</a:t>
            </a:fld>
            <a:endParaRPr lang="en-US"/>
          </a:p>
        </p:txBody>
      </p:sp>
    </p:spTree>
    <p:extLst>
      <p:ext uri="{BB962C8B-B14F-4D97-AF65-F5344CB8AC3E}">
        <p14:creationId xmlns:p14="http://schemas.microsoft.com/office/powerpoint/2010/main" val="93753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 denotes FPGA board</a:t>
            </a:r>
          </a:p>
        </p:txBody>
      </p:sp>
      <p:sp>
        <p:nvSpPr>
          <p:cNvPr id="4" name="Slide Number Placeholder 3"/>
          <p:cNvSpPr>
            <a:spLocks noGrp="1"/>
          </p:cNvSpPr>
          <p:nvPr>
            <p:ph type="sldNum" sz="quarter" idx="10"/>
          </p:nvPr>
        </p:nvSpPr>
        <p:spPr/>
        <p:txBody>
          <a:bodyPr/>
          <a:lstStyle/>
          <a:p>
            <a:fld id="{26F92C8D-55FE-F842-A81D-E0C580878AB6}" type="slidenum">
              <a:rPr lang="en-US" smtClean="0"/>
              <a:t>19</a:t>
            </a:fld>
            <a:endParaRPr lang="en-US"/>
          </a:p>
        </p:txBody>
      </p:sp>
    </p:spTree>
    <p:extLst>
      <p:ext uri="{BB962C8B-B14F-4D97-AF65-F5344CB8AC3E}">
        <p14:creationId xmlns:p14="http://schemas.microsoft.com/office/powerpoint/2010/main" val="199492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all VFPGAs have control from CPU and data into network</a:t>
            </a:r>
          </a:p>
        </p:txBody>
      </p:sp>
      <p:sp>
        <p:nvSpPr>
          <p:cNvPr id="4" name="Slide Number Placeholder 3"/>
          <p:cNvSpPr>
            <a:spLocks noGrp="1"/>
          </p:cNvSpPr>
          <p:nvPr>
            <p:ph type="sldNum" sz="quarter" idx="10"/>
          </p:nvPr>
        </p:nvSpPr>
        <p:spPr/>
        <p:txBody>
          <a:bodyPr/>
          <a:lstStyle/>
          <a:p>
            <a:fld id="{26F92C8D-55FE-F842-A81D-E0C580878AB6}" type="slidenum">
              <a:rPr lang="en-US" smtClean="0"/>
              <a:t>20</a:t>
            </a:fld>
            <a:endParaRPr lang="en-US"/>
          </a:p>
        </p:txBody>
      </p:sp>
    </p:spTree>
    <p:extLst>
      <p:ext uri="{BB962C8B-B14F-4D97-AF65-F5344CB8AC3E}">
        <p14:creationId xmlns:p14="http://schemas.microsoft.com/office/powerpoint/2010/main" val="2112429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92C8D-55FE-F842-A81D-E0C580878AB6}" type="slidenum">
              <a:rPr lang="en-US" smtClean="0"/>
              <a:pPr/>
              <a:t>22</a:t>
            </a:fld>
            <a:endParaRPr lang="en-US"/>
          </a:p>
        </p:txBody>
      </p:sp>
    </p:spTree>
    <p:extLst>
      <p:ext uri="{BB962C8B-B14F-4D97-AF65-F5344CB8AC3E}">
        <p14:creationId xmlns:p14="http://schemas.microsoft.com/office/powerpoint/2010/main" val="323110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 denotes FPGA board</a:t>
            </a:r>
          </a:p>
        </p:txBody>
      </p:sp>
      <p:sp>
        <p:nvSpPr>
          <p:cNvPr id="4" name="Slide Number Placeholder 3"/>
          <p:cNvSpPr>
            <a:spLocks noGrp="1"/>
          </p:cNvSpPr>
          <p:nvPr>
            <p:ph type="sldNum" sz="quarter" idx="10"/>
          </p:nvPr>
        </p:nvSpPr>
        <p:spPr/>
        <p:txBody>
          <a:bodyPr/>
          <a:lstStyle/>
          <a:p>
            <a:fld id="{26F92C8D-55FE-F842-A81D-E0C580878AB6}" type="slidenum">
              <a:rPr lang="en-US" smtClean="0"/>
              <a:t>32</a:t>
            </a:fld>
            <a:endParaRPr lang="en-US"/>
          </a:p>
        </p:txBody>
      </p:sp>
    </p:spTree>
    <p:extLst>
      <p:ext uri="{BB962C8B-B14F-4D97-AF65-F5344CB8AC3E}">
        <p14:creationId xmlns:p14="http://schemas.microsoft.com/office/powerpoint/2010/main" val="249529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FC8F56-D308-4BFB-B612-F3F686F53DBD}" type="slidenum">
              <a:rPr lang="en-US"/>
              <a:t>33</a:t>
            </a:fld>
            <a:endParaRPr lang="en-US"/>
          </a:p>
        </p:txBody>
      </p:sp>
    </p:spTree>
    <p:extLst>
      <p:ext uri="{BB962C8B-B14F-4D97-AF65-F5344CB8AC3E}">
        <p14:creationId xmlns:p14="http://schemas.microsoft.com/office/powerpoint/2010/main" val="156202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 denotes FPGA board</a:t>
            </a:r>
          </a:p>
        </p:txBody>
      </p:sp>
      <p:sp>
        <p:nvSpPr>
          <p:cNvPr id="4" name="Slide Number Placeholder 3"/>
          <p:cNvSpPr>
            <a:spLocks noGrp="1"/>
          </p:cNvSpPr>
          <p:nvPr>
            <p:ph type="sldNum" sz="quarter" idx="10"/>
          </p:nvPr>
        </p:nvSpPr>
        <p:spPr/>
        <p:txBody>
          <a:bodyPr/>
          <a:lstStyle/>
          <a:p>
            <a:fld id="{26F92C8D-55FE-F842-A81D-E0C580878AB6}" type="slidenum">
              <a:rPr lang="en-US" smtClean="0"/>
              <a:t>36</a:t>
            </a:fld>
            <a:endParaRPr lang="en-US"/>
          </a:p>
        </p:txBody>
      </p:sp>
    </p:spTree>
    <p:extLst>
      <p:ext uri="{BB962C8B-B14F-4D97-AF65-F5344CB8AC3E}">
        <p14:creationId xmlns:p14="http://schemas.microsoft.com/office/powerpoint/2010/main" val="2032288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numbers</a:t>
            </a:r>
            <a:r>
              <a:rPr lang="en-US" baseline="0" dirty="0"/>
              <a:t> for FPGAs</a:t>
            </a:r>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37</a:t>
            </a:fld>
            <a:endParaRPr lang="en-US"/>
          </a:p>
        </p:txBody>
      </p:sp>
    </p:spTree>
    <p:extLst>
      <p:ext uri="{BB962C8B-B14F-4D97-AF65-F5344CB8AC3E}">
        <p14:creationId xmlns:p14="http://schemas.microsoft.com/office/powerpoint/2010/main" val="3443146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ndParaRPr>
          </a:p>
        </p:txBody>
      </p:sp>
      <p:sp>
        <p:nvSpPr>
          <p:cNvPr id="4" name="Slide Number Placeholder 3"/>
          <p:cNvSpPr>
            <a:spLocks noGrp="1"/>
          </p:cNvSpPr>
          <p:nvPr>
            <p:ph type="sldNum" sz="quarter" idx="10"/>
          </p:nvPr>
        </p:nvSpPr>
        <p:spPr/>
        <p:txBody>
          <a:bodyPr/>
          <a:lstStyle/>
          <a:p>
            <a:fld id="{1FADC64A-2E68-4D5B-9056-920F57A338B5}" type="slidenum">
              <a:rPr lang="en-US" smtClean="0"/>
              <a:t>38</a:t>
            </a:fld>
            <a:endParaRPr lang="en-US"/>
          </a:p>
        </p:txBody>
      </p:sp>
    </p:spTree>
    <p:extLst>
      <p:ext uri="{BB962C8B-B14F-4D97-AF65-F5344CB8AC3E}">
        <p14:creationId xmlns:p14="http://schemas.microsoft.com/office/powerpoint/2010/main" val="3956583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ADC64A-2E68-4D5B-9056-920F57A338B5}" type="slidenum">
              <a:rPr lang="en-US" smtClean="0"/>
              <a:t>39</a:t>
            </a:fld>
            <a:endParaRPr lang="en-US"/>
          </a:p>
        </p:txBody>
      </p:sp>
    </p:spTree>
    <p:extLst>
      <p:ext uri="{BB962C8B-B14F-4D97-AF65-F5344CB8AC3E}">
        <p14:creationId xmlns:p14="http://schemas.microsoft.com/office/powerpoint/2010/main" val="8721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a:t>
            </a:r>
            <a:r>
              <a:rPr lang="en-US" baseline="0" dirty="0"/>
              <a:t> less time</a:t>
            </a:r>
          </a:p>
          <a:p>
            <a:r>
              <a:rPr lang="en-US" baseline="0" dirty="0"/>
              <a:t>HUMboldt bridge</a:t>
            </a:r>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41</a:t>
            </a:fld>
            <a:endParaRPr lang="en-US"/>
          </a:p>
        </p:txBody>
      </p:sp>
    </p:spTree>
    <p:extLst>
      <p:ext uri="{BB962C8B-B14F-4D97-AF65-F5344CB8AC3E}">
        <p14:creationId xmlns:p14="http://schemas.microsoft.com/office/powerpoint/2010/main" val="416844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this problem through the use of a stack. </a:t>
            </a:r>
          </a:p>
          <a:p>
            <a:r>
              <a:rPr lang="en-US" dirty="0"/>
              <a:t>-This is </a:t>
            </a:r>
            <a:r>
              <a:rPr lang="en-US" dirty="0" err="1"/>
              <a:t>analagous</a:t>
            </a:r>
            <a:r>
              <a:rPr lang="en-US" dirty="0"/>
              <a:t> to your network stack, where each layer provides a service to the layer above.</a:t>
            </a:r>
          </a:p>
          <a:p>
            <a:r>
              <a:rPr lang="en-US" dirty="0"/>
              <a:t>-The reason being is that when infrastructure changes or protocols change at same layer of the stack it ensures user applications and upper layers to stay consistent.</a:t>
            </a:r>
          </a:p>
          <a:p>
            <a:r>
              <a:rPr lang="en-US" dirty="0"/>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6</a:t>
            </a:fld>
            <a:endParaRPr lang="en-US"/>
          </a:p>
        </p:txBody>
      </p:sp>
    </p:spTree>
    <p:extLst>
      <p:ext uri="{BB962C8B-B14F-4D97-AF65-F5344CB8AC3E}">
        <p14:creationId xmlns:p14="http://schemas.microsoft.com/office/powerpoint/2010/main" val="1733747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45</a:t>
            </a:fld>
            <a:endParaRPr lang="en-US"/>
          </a:p>
        </p:txBody>
      </p:sp>
    </p:spTree>
    <p:extLst>
      <p:ext uri="{BB962C8B-B14F-4D97-AF65-F5344CB8AC3E}">
        <p14:creationId xmlns:p14="http://schemas.microsoft.com/office/powerpoint/2010/main" val="3176847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here</a:t>
            </a:r>
            <a:r>
              <a:rPr lang="en-US" baseline="0" dirty="0"/>
              <a:t> is necessary </a:t>
            </a:r>
          </a:p>
          <a:p>
            <a:r>
              <a:rPr lang="en-US" baseline="0" dirty="0"/>
              <a:t>Hard to follow</a:t>
            </a:r>
          </a:p>
          <a:p>
            <a:r>
              <a:rPr lang="en-US" baseline="0" dirty="0"/>
              <a:t>Change hardware library to HUMboldt!</a:t>
            </a:r>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46</a:t>
            </a:fld>
            <a:endParaRPr lang="en-US"/>
          </a:p>
        </p:txBody>
      </p:sp>
    </p:spTree>
    <p:extLst>
      <p:ext uri="{BB962C8B-B14F-4D97-AF65-F5344CB8AC3E}">
        <p14:creationId xmlns:p14="http://schemas.microsoft.com/office/powerpoint/2010/main" val="258416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Redo this</a:t>
            </a:r>
          </a:p>
          <a:p>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47</a:t>
            </a:fld>
            <a:endParaRPr lang="en-US"/>
          </a:p>
        </p:txBody>
      </p:sp>
    </p:spTree>
    <p:extLst>
      <p:ext uri="{BB962C8B-B14F-4D97-AF65-F5344CB8AC3E}">
        <p14:creationId xmlns:p14="http://schemas.microsoft.com/office/powerpoint/2010/main" val="399718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Gap</a:t>
            </a:r>
            <a:r>
              <a:rPr lang="en-US" baseline="0" dirty="0"/>
              <a:t> draw an arrow</a:t>
            </a:r>
          </a:p>
          <a:p>
            <a:r>
              <a:rPr lang="en-US" baseline="0" dirty="0"/>
              <a:t>Where the limit is for TCP </a:t>
            </a:r>
          </a:p>
          <a:p>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48</a:t>
            </a:fld>
            <a:endParaRPr lang="en-US"/>
          </a:p>
        </p:txBody>
      </p:sp>
    </p:spTree>
    <p:extLst>
      <p:ext uri="{BB962C8B-B14F-4D97-AF65-F5344CB8AC3E}">
        <p14:creationId xmlns:p14="http://schemas.microsoft.com/office/powerpoint/2010/main" val="1768118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Gap</a:t>
            </a:r>
            <a:r>
              <a:rPr lang="en-US" baseline="0" dirty="0"/>
              <a:t> draw an arrow</a:t>
            </a:r>
          </a:p>
          <a:p>
            <a:r>
              <a:rPr lang="en-US" baseline="0" dirty="0"/>
              <a:t>Where the limit is for TCP </a:t>
            </a:r>
          </a:p>
          <a:p>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49</a:t>
            </a:fld>
            <a:endParaRPr lang="en-US"/>
          </a:p>
        </p:txBody>
      </p:sp>
    </p:spTree>
    <p:extLst>
      <p:ext uri="{BB962C8B-B14F-4D97-AF65-F5344CB8AC3E}">
        <p14:creationId xmlns:p14="http://schemas.microsoft.com/office/powerpoint/2010/main" val="1734459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Gap</a:t>
            </a:r>
            <a:r>
              <a:rPr lang="en-US" baseline="0" dirty="0"/>
              <a:t> draw an arrow</a:t>
            </a:r>
          </a:p>
          <a:p>
            <a:r>
              <a:rPr lang="en-US" baseline="0" dirty="0"/>
              <a:t>Where the limit is for TCP </a:t>
            </a:r>
          </a:p>
          <a:p>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50</a:t>
            </a:fld>
            <a:endParaRPr lang="en-US"/>
          </a:p>
        </p:txBody>
      </p:sp>
    </p:spTree>
    <p:extLst>
      <p:ext uri="{BB962C8B-B14F-4D97-AF65-F5344CB8AC3E}">
        <p14:creationId xmlns:p14="http://schemas.microsoft.com/office/powerpoint/2010/main" val="233322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Gap</a:t>
            </a:r>
            <a:r>
              <a:rPr lang="en-US" baseline="0" dirty="0"/>
              <a:t> draw an arrow</a:t>
            </a:r>
          </a:p>
          <a:p>
            <a:r>
              <a:rPr lang="en-US" baseline="0" dirty="0"/>
              <a:t>Where the limit is for TCP </a:t>
            </a:r>
          </a:p>
          <a:p>
            <a:endParaRPr lang="en-US" dirty="0"/>
          </a:p>
        </p:txBody>
      </p:sp>
      <p:sp>
        <p:nvSpPr>
          <p:cNvPr id="4" name="Slide Number Placeholder 3"/>
          <p:cNvSpPr>
            <a:spLocks noGrp="1"/>
          </p:cNvSpPr>
          <p:nvPr>
            <p:ph type="sldNum" sz="quarter" idx="10"/>
          </p:nvPr>
        </p:nvSpPr>
        <p:spPr/>
        <p:txBody>
          <a:bodyPr/>
          <a:lstStyle/>
          <a:p>
            <a:fld id="{D017B1D1-A2DE-4470-A77B-69DB5B33108C}" type="slidenum">
              <a:rPr lang="en-US" smtClean="0"/>
              <a:t>51</a:t>
            </a:fld>
            <a:endParaRPr lang="en-US"/>
          </a:p>
        </p:txBody>
      </p:sp>
    </p:spTree>
    <p:extLst>
      <p:ext uri="{BB962C8B-B14F-4D97-AF65-F5344CB8AC3E}">
        <p14:creationId xmlns:p14="http://schemas.microsoft.com/office/powerpoint/2010/main" val="332513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noRot="1" noChangeAspect="1"/>
          </p:cNvSpPr>
          <p:nvPr>
            <p:ph type="sldImg"/>
          </p:nvPr>
        </p:nvSpPr>
        <p:spPr>
          <a:xfrm>
            <a:off x="685800" y="1143000"/>
            <a:ext cx="5486400" cy="3086100"/>
          </a:xfrm>
          <a:prstGeom prst="rect">
            <a:avLst/>
          </a:prstGeom>
        </p:spPr>
      </p:sp>
      <p:sp>
        <p:nvSpPr>
          <p:cNvPr id="288"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What are my goals with such a system? I want to implement a scalable network based system. I want it to work with as many processor types as necessary (FPGA CPU and GPU) and I hope to achieve this by abstracting away the storage part from the user (server).</a:t>
            </a:r>
          </a:p>
          <a:p>
            <a:pPr marL="216000" indent="-216000">
              <a:lnSpc>
                <a:spcPct val="100000"/>
              </a:lnSpc>
            </a:pPr>
            <a:endParaRPr lang="en-CA" sz="2000" b="0" strike="noStrike" spc="-1">
              <a:latin typeface="Arial"/>
            </a:endParaRPr>
          </a:p>
          <a:p>
            <a:pPr>
              <a:lnSpc>
                <a:spcPct val="100000"/>
              </a:lnSpc>
            </a:pPr>
            <a:r>
              <a:rPr lang="en-CA" sz="2000" b="0" strike="noStrike" spc="-1">
                <a:latin typeface="Arial"/>
              </a:rPr>
              <a:t>I also want a system which minimizes processor involvement. Every millisecond that a processor is doing storage is a millisecond it is not doing useful work. Not only does this help with simplifying the system, which helps with the transparency aspect, but it also plays a large role into the performance of the system. Modern systems in particular have huge interrupt overhead which I hope to address with this system.</a:t>
            </a:r>
          </a:p>
        </p:txBody>
      </p:sp>
      <p:sp>
        <p:nvSpPr>
          <p:cNvPr id="289" name="TextShape 3"/>
          <p:cNvSpPr txBox="1"/>
          <p:nvPr/>
        </p:nvSpPr>
        <p:spPr>
          <a:xfrm>
            <a:off x="3884760" y="8685360"/>
            <a:ext cx="2971440" cy="458280"/>
          </a:xfrm>
          <a:prstGeom prst="rect">
            <a:avLst/>
          </a:prstGeom>
          <a:noFill/>
          <a:ln>
            <a:noFill/>
          </a:ln>
        </p:spPr>
        <p:txBody>
          <a:bodyPr anchor="b"/>
          <a:lstStyle/>
          <a:p>
            <a:pPr algn="r">
              <a:lnSpc>
                <a:spcPct val="100000"/>
              </a:lnSpc>
            </a:pPr>
            <a:fld id="{3843D58E-441C-4868-9C6C-990829DAC677}" type="slidenum">
              <a:rPr lang="en-CA" sz="1200" b="0" strike="noStrike" spc="-1">
                <a:latin typeface="Times New Roman"/>
              </a:rPr>
              <a:t>71</a:t>
            </a:fld>
            <a:endParaRPr lang="en-CA" sz="1200" b="0" strike="noStrike" spc="-1">
              <a:latin typeface="Times New Roman"/>
            </a:endParaRPr>
          </a:p>
        </p:txBody>
      </p:sp>
    </p:spTree>
    <p:extLst>
      <p:ext uri="{BB962C8B-B14F-4D97-AF65-F5344CB8AC3E}">
        <p14:creationId xmlns:p14="http://schemas.microsoft.com/office/powerpoint/2010/main" val="3476402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noRot="1" noChangeAspect="1"/>
          </p:cNvSpPr>
          <p:nvPr>
            <p:ph type="sldImg"/>
          </p:nvPr>
        </p:nvSpPr>
        <p:spPr>
          <a:xfrm>
            <a:off x="685800" y="1143000"/>
            <a:ext cx="5486400" cy="3086100"/>
          </a:xfrm>
          <a:prstGeom prst="rect">
            <a:avLst/>
          </a:prstGeom>
        </p:spPr>
      </p:sp>
      <p:sp>
        <p:nvSpPr>
          <p:cNvPr id="291"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This project consists of two logical parts. The RDMA Front end which is the part the user/external servers see and interact with, and then there is the NVMe PCIe Back End which is the portion the SSD device interacts with. I will begin by explaining the Front End</a:t>
            </a:r>
          </a:p>
        </p:txBody>
      </p:sp>
      <p:sp>
        <p:nvSpPr>
          <p:cNvPr id="292" name="TextShape 3"/>
          <p:cNvSpPr txBox="1"/>
          <p:nvPr/>
        </p:nvSpPr>
        <p:spPr>
          <a:xfrm>
            <a:off x="3884760" y="8685360"/>
            <a:ext cx="2971440" cy="458280"/>
          </a:xfrm>
          <a:prstGeom prst="rect">
            <a:avLst/>
          </a:prstGeom>
          <a:noFill/>
          <a:ln>
            <a:noFill/>
          </a:ln>
        </p:spPr>
        <p:txBody>
          <a:bodyPr anchor="b"/>
          <a:lstStyle/>
          <a:p>
            <a:pPr algn="r">
              <a:lnSpc>
                <a:spcPct val="100000"/>
              </a:lnSpc>
            </a:pPr>
            <a:fld id="{F462E076-56C8-48FE-9836-AC36821E4345}" type="slidenum">
              <a:rPr lang="en-CA" sz="1200" b="0" strike="noStrike" spc="-1">
                <a:latin typeface="Times New Roman"/>
              </a:rPr>
              <a:t>72</a:t>
            </a:fld>
            <a:endParaRPr lang="en-CA" sz="1200" b="0" strike="noStrike" spc="-1">
              <a:latin typeface="Times New Roman"/>
            </a:endParaRPr>
          </a:p>
        </p:txBody>
      </p:sp>
    </p:spTree>
    <p:extLst>
      <p:ext uri="{BB962C8B-B14F-4D97-AF65-F5344CB8AC3E}">
        <p14:creationId xmlns:p14="http://schemas.microsoft.com/office/powerpoint/2010/main" val="383881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noRot="1" noChangeAspect="1"/>
          </p:cNvSpPr>
          <p:nvPr>
            <p:ph type="sldImg"/>
          </p:nvPr>
        </p:nvSpPr>
        <p:spPr>
          <a:xfrm>
            <a:off x="685800" y="1143000"/>
            <a:ext cx="5486400" cy="3086100"/>
          </a:xfrm>
          <a:prstGeom prst="rect">
            <a:avLst/>
          </a:prstGeom>
        </p:spPr>
      </p:sp>
      <p:sp>
        <p:nvSpPr>
          <p:cNvPr id="294"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Time does not allow me to fully give you an appreciation for the RDMA protocol but allow me to give you a taste test. RDMA is a protocol that satisfies my previously stated goals but for memory to memory transfers. It allows for hardware based, secure memory to memory copies where the processor just initializes the transactions, and is informed when it is finished, it has zero processor involvement during the data transfer portion.</a:t>
            </a:r>
          </a:p>
        </p:txBody>
      </p:sp>
      <p:sp>
        <p:nvSpPr>
          <p:cNvPr id="295" name="TextShape 3"/>
          <p:cNvSpPr txBox="1"/>
          <p:nvPr/>
        </p:nvSpPr>
        <p:spPr>
          <a:xfrm>
            <a:off x="3884760" y="8685360"/>
            <a:ext cx="2971440" cy="458280"/>
          </a:xfrm>
          <a:prstGeom prst="rect">
            <a:avLst/>
          </a:prstGeom>
          <a:noFill/>
          <a:ln>
            <a:noFill/>
          </a:ln>
        </p:spPr>
        <p:txBody>
          <a:bodyPr anchor="b"/>
          <a:lstStyle/>
          <a:p>
            <a:pPr algn="r">
              <a:lnSpc>
                <a:spcPct val="100000"/>
              </a:lnSpc>
            </a:pPr>
            <a:fld id="{70559440-3C37-492E-93A7-E55701A89CDD}" type="slidenum">
              <a:rPr lang="en-CA" sz="1200" b="0" strike="noStrike" spc="-1">
                <a:latin typeface="Times New Roman"/>
              </a:rPr>
              <a:t>73</a:t>
            </a:fld>
            <a:endParaRPr lang="en-CA" sz="1200" b="0" strike="noStrike" spc="-1">
              <a:latin typeface="Times New Roman"/>
            </a:endParaRPr>
          </a:p>
        </p:txBody>
      </p:sp>
    </p:spTree>
    <p:extLst>
      <p:ext uri="{BB962C8B-B14F-4D97-AF65-F5344CB8AC3E}">
        <p14:creationId xmlns:p14="http://schemas.microsoft.com/office/powerpoint/2010/main" val="287976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look at this problem through the use of a stack. </a:t>
            </a:r>
          </a:p>
          <a:p>
            <a:r>
              <a:rPr lang="en-US"/>
              <a:t>-This is </a:t>
            </a:r>
            <a:r>
              <a:rPr lang="en-US" err="1"/>
              <a:t>analagous</a:t>
            </a:r>
            <a:r>
              <a:rPr lang="en-US"/>
              <a:t> to your network stack, where each layer provides a service to the layer above.</a:t>
            </a:r>
          </a:p>
          <a:p>
            <a:r>
              <a:rPr lang="en-US"/>
              <a:t>-The reason being is that when infrastructure changes or protocols change at same layer of the stack it ensures user applications and upper layers to stay consistent.</a:t>
            </a:r>
          </a:p>
          <a:p>
            <a:r>
              <a:rPr lang="en-US"/>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7</a:t>
            </a:fld>
            <a:endParaRPr lang="en-US"/>
          </a:p>
        </p:txBody>
      </p:sp>
    </p:spTree>
    <p:extLst>
      <p:ext uri="{BB962C8B-B14F-4D97-AF65-F5344CB8AC3E}">
        <p14:creationId xmlns:p14="http://schemas.microsoft.com/office/powerpoint/2010/main" val="1555285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noRot="1" noChangeAspect="1"/>
          </p:cNvSpPr>
          <p:nvPr>
            <p:ph type="sldImg"/>
          </p:nvPr>
        </p:nvSpPr>
        <p:spPr>
          <a:xfrm>
            <a:off x="685800" y="1143000"/>
            <a:ext cx="5486400" cy="3086100"/>
          </a:xfrm>
          <a:prstGeom prst="rect">
            <a:avLst/>
          </a:prstGeom>
        </p:spPr>
      </p:sp>
      <p:sp>
        <p:nvSpPr>
          <p:cNvPr id="297"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How this works is that the individual processes allocate using system calls these hardware queues which live inside of the network card. Each of theses queues manage a portion of their local memory in user space. I.e. Process A creates a queue B which manages addresses 1000 to 2000 of its local memory. Each queue also has a password and it is instructed to provide memory access within that memory region to anyone with that password. Data transfers then occur between queues on different devices.</a:t>
            </a:r>
          </a:p>
        </p:txBody>
      </p:sp>
      <p:sp>
        <p:nvSpPr>
          <p:cNvPr id="298" name="TextShape 3"/>
          <p:cNvSpPr txBox="1"/>
          <p:nvPr/>
        </p:nvSpPr>
        <p:spPr>
          <a:xfrm>
            <a:off x="3884760" y="8685360"/>
            <a:ext cx="2971440" cy="458280"/>
          </a:xfrm>
          <a:prstGeom prst="rect">
            <a:avLst/>
          </a:prstGeom>
          <a:noFill/>
          <a:ln>
            <a:noFill/>
          </a:ln>
        </p:spPr>
        <p:txBody>
          <a:bodyPr anchor="b"/>
          <a:lstStyle/>
          <a:p>
            <a:pPr algn="r">
              <a:lnSpc>
                <a:spcPct val="100000"/>
              </a:lnSpc>
            </a:pPr>
            <a:fld id="{23DDE6A5-BC10-4A43-9700-53C515D7CEBF}" type="slidenum">
              <a:rPr lang="en-CA" sz="1200" b="0" strike="noStrike" spc="-1">
                <a:latin typeface="Times New Roman"/>
              </a:rPr>
              <a:t>74</a:t>
            </a:fld>
            <a:endParaRPr lang="en-CA" sz="1200" b="0" strike="noStrike" spc="-1">
              <a:latin typeface="Times New Roman"/>
            </a:endParaRPr>
          </a:p>
        </p:txBody>
      </p:sp>
    </p:spTree>
    <p:extLst>
      <p:ext uri="{BB962C8B-B14F-4D97-AF65-F5344CB8AC3E}">
        <p14:creationId xmlns:p14="http://schemas.microsoft.com/office/powerpoint/2010/main" val="1970726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noRot="1" noChangeAspect="1"/>
          </p:cNvSpPr>
          <p:nvPr>
            <p:ph type="sldImg"/>
          </p:nvPr>
        </p:nvSpPr>
        <p:spPr>
          <a:xfrm>
            <a:off x="685800" y="1143000"/>
            <a:ext cx="5486400" cy="3086100"/>
          </a:xfrm>
          <a:prstGeom prst="rect">
            <a:avLst/>
          </a:prstGeom>
        </p:spPr>
      </p:sp>
      <p:sp>
        <p:nvSpPr>
          <p:cNvPr id="300"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Given this, my idea is to create a server with RDMA storage Queues. For queue creation, a process would send a normal UDP message to this central storage server with a file path and security information. The server would use this message to create a new RDMA queue on the storage server which the user can now read and write from. After setup, from the OS perspective on the remote server, there is no way for the OS to distinguish between a storage queue and a memory queue which means we can use the existing RDMA drivers for future data transfers. RDMA drivers exist for CPUs, GPUs and Xilinx has in the past month released support for a source only RDMA IP.</a:t>
            </a:r>
          </a:p>
        </p:txBody>
      </p:sp>
      <p:sp>
        <p:nvSpPr>
          <p:cNvPr id="301" name="TextShape 3"/>
          <p:cNvSpPr txBox="1"/>
          <p:nvPr/>
        </p:nvSpPr>
        <p:spPr>
          <a:xfrm>
            <a:off x="3884760" y="8685360"/>
            <a:ext cx="2971440" cy="458280"/>
          </a:xfrm>
          <a:prstGeom prst="rect">
            <a:avLst/>
          </a:prstGeom>
          <a:noFill/>
          <a:ln>
            <a:noFill/>
          </a:ln>
        </p:spPr>
        <p:txBody>
          <a:bodyPr anchor="b"/>
          <a:lstStyle/>
          <a:p>
            <a:pPr algn="r">
              <a:lnSpc>
                <a:spcPct val="100000"/>
              </a:lnSpc>
            </a:pPr>
            <a:fld id="{775A50D0-6CCC-4308-86D7-36088E6C5042}" type="slidenum">
              <a:rPr lang="en-CA" sz="1200" b="0" strike="noStrike" spc="-1">
                <a:latin typeface="Times New Roman"/>
              </a:rPr>
              <a:t>75</a:t>
            </a:fld>
            <a:endParaRPr lang="en-CA" sz="1200" b="0" strike="noStrike" spc="-1">
              <a:latin typeface="Times New Roman"/>
            </a:endParaRPr>
          </a:p>
        </p:txBody>
      </p:sp>
    </p:spTree>
    <p:extLst>
      <p:ext uri="{BB962C8B-B14F-4D97-AF65-F5344CB8AC3E}">
        <p14:creationId xmlns:p14="http://schemas.microsoft.com/office/powerpoint/2010/main" val="2627769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noRot="1" noChangeAspect="1"/>
          </p:cNvSpPr>
          <p:nvPr>
            <p:ph type="sldImg"/>
          </p:nvPr>
        </p:nvSpPr>
        <p:spPr>
          <a:xfrm>
            <a:off x="685800" y="1143000"/>
            <a:ext cx="5486400" cy="3086100"/>
          </a:xfrm>
          <a:prstGeom prst="rect">
            <a:avLst/>
          </a:prstGeom>
        </p:spPr>
      </p:sp>
      <p:sp>
        <p:nvSpPr>
          <p:cNvPr id="303"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To summarize, I am turning storage operations into RDMA operations. To store to a file, I perform an RDMA Write to the files queue. To load data, I perform an RDMA Read. For all other file operations, a simple UDP packet is sent for this purpose. As a result, we can use existing RDMA drivers and no new drivers are needed on the external server side.</a:t>
            </a:r>
          </a:p>
        </p:txBody>
      </p:sp>
      <p:sp>
        <p:nvSpPr>
          <p:cNvPr id="304" name="TextShape 3"/>
          <p:cNvSpPr txBox="1"/>
          <p:nvPr/>
        </p:nvSpPr>
        <p:spPr>
          <a:xfrm>
            <a:off x="3884760" y="8685360"/>
            <a:ext cx="2971440" cy="458280"/>
          </a:xfrm>
          <a:prstGeom prst="rect">
            <a:avLst/>
          </a:prstGeom>
          <a:noFill/>
          <a:ln>
            <a:noFill/>
          </a:ln>
        </p:spPr>
        <p:txBody>
          <a:bodyPr anchor="b"/>
          <a:lstStyle/>
          <a:p>
            <a:pPr algn="r">
              <a:lnSpc>
                <a:spcPct val="100000"/>
              </a:lnSpc>
            </a:pPr>
            <a:fld id="{7550ACBE-9988-4F84-8C48-ABF93FBDFF6D}" type="slidenum">
              <a:rPr lang="en-CA" sz="1200" b="0" strike="noStrike" spc="-1">
                <a:latin typeface="Times New Roman"/>
              </a:rPr>
              <a:t>76</a:t>
            </a:fld>
            <a:endParaRPr lang="en-CA" sz="1200" b="0" strike="noStrike" spc="-1">
              <a:latin typeface="Times New Roman"/>
            </a:endParaRPr>
          </a:p>
        </p:txBody>
      </p:sp>
    </p:spTree>
    <p:extLst>
      <p:ext uri="{BB962C8B-B14F-4D97-AF65-F5344CB8AC3E}">
        <p14:creationId xmlns:p14="http://schemas.microsoft.com/office/powerpoint/2010/main" val="1263384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685800" y="1143000"/>
            <a:ext cx="5486400" cy="3086100"/>
          </a:xfrm>
          <a:prstGeom prst="rect">
            <a:avLst/>
          </a:prstGeom>
        </p:spPr>
      </p:sp>
      <p:sp>
        <p:nvSpPr>
          <p:cNvPr id="306"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Now let us examine the back end portion, how it connects with the SSD</a:t>
            </a:r>
          </a:p>
        </p:txBody>
      </p:sp>
      <p:sp>
        <p:nvSpPr>
          <p:cNvPr id="307" name="TextShape 3"/>
          <p:cNvSpPr txBox="1"/>
          <p:nvPr/>
        </p:nvSpPr>
        <p:spPr>
          <a:xfrm>
            <a:off x="3884760" y="8685360"/>
            <a:ext cx="2971440" cy="458280"/>
          </a:xfrm>
          <a:prstGeom prst="rect">
            <a:avLst/>
          </a:prstGeom>
          <a:noFill/>
          <a:ln>
            <a:noFill/>
          </a:ln>
        </p:spPr>
        <p:txBody>
          <a:bodyPr anchor="b"/>
          <a:lstStyle/>
          <a:p>
            <a:pPr algn="r">
              <a:lnSpc>
                <a:spcPct val="100000"/>
              </a:lnSpc>
            </a:pPr>
            <a:fld id="{086C67E0-254A-44BE-B8A7-D887A1674539}" type="slidenum">
              <a:rPr lang="en-CA" sz="1200" b="0" strike="noStrike" spc="-1">
                <a:latin typeface="Times New Roman"/>
              </a:rPr>
              <a:t>77</a:t>
            </a:fld>
            <a:endParaRPr lang="en-CA" sz="1200" b="0" strike="noStrike" spc="-1">
              <a:latin typeface="Times New Roman"/>
            </a:endParaRPr>
          </a:p>
        </p:txBody>
      </p:sp>
    </p:spTree>
    <p:extLst>
      <p:ext uri="{BB962C8B-B14F-4D97-AF65-F5344CB8AC3E}">
        <p14:creationId xmlns:p14="http://schemas.microsoft.com/office/powerpoint/2010/main" val="2685313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noRot="1" noChangeAspect="1"/>
          </p:cNvSpPr>
          <p:nvPr>
            <p:ph type="sldImg"/>
          </p:nvPr>
        </p:nvSpPr>
        <p:spPr>
          <a:xfrm>
            <a:off x="685800" y="1143000"/>
            <a:ext cx="5486400" cy="308610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The front end processes incoming packets and write the incoming data to memory pages, and reads outgoing data from those same pages</a:t>
            </a:r>
          </a:p>
        </p:txBody>
      </p:sp>
      <p:sp>
        <p:nvSpPr>
          <p:cNvPr id="310" name="TextShape 3"/>
          <p:cNvSpPr txBox="1"/>
          <p:nvPr/>
        </p:nvSpPr>
        <p:spPr>
          <a:xfrm>
            <a:off x="3884760" y="8685360"/>
            <a:ext cx="2971440" cy="458280"/>
          </a:xfrm>
          <a:prstGeom prst="rect">
            <a:avLst/>
          </a:prstGeom>
          <a:noFill/>
          <a:ln>
            <a:noFill/>
          </a:ln>
        </p:spPr>
        <p:txBody>
          <a:bodyPr anchor="b"/>
          <a:lstStyle/>
          <a:p>
            <a:pPr algn="r">
              <a:lnSpc>
                <a:spcPct val="100000"/>
              </a:lnSpc>
            </a:pPr>
            <a:fld id="{DD03D680-4AC2-4596-9C40-0D2776427FB1}" type="slidenum">
              <a:rPr lang="en-CA" sz="1200" b="0" strike="noStrike" spc="-1">
                <a:latin typeface="Times New Roman"/>
              </a:rPr>
              <a:t>78</a:t>
            </a:fld>
            <a:endParaRPr lang="en-CA" sz="1200" b="0" strike="noStrike" spc="-1">
              <a:latin typeface="Times New Roman"/>
            </a:endParaRPr>
          </a:p>
        </p:txBody>
      </p:sp>
    </p:spTree>
    <p:extLst>
      <p:ext uri="{BB962C8B-B14F-4D97-AF65-F5344CB8AC3E}">
        <p14:creationId xmlns:p14="http://schemas.microsoft.com/office/powerpoint/2010/main" val="3706880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noRot="1" noChangeAspect="1"/>
          </p:cNvSpPr>
          <p:nvPr>
            <p:ph type="sldImg"/>
          </p:nvPr>
        </p:nvSpPr>
        <p:spPr>
          <a:xfrm>
            <a:off x="685800" y="1143000"/>
            <a:ext cx="5486400" cy="3086100"/>
          </a:xfrm>
          <a:prstGeom prst="rect">
            <a:avLst/>
          </a:prstGeom>
        </p:spPr>
      </p:sp>
      <p:sp>
        <p:nvSpPr>
          <p:cNvPr id="312"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A root complex built inside of the FPGA then links that memory with the PCIe Subsystem. As a result, theses memory pages are now accessible to the SSD, all we need is something to initiate the transfers.</a:t>
            </a:r>
          </a:p>
        </p:txBody>
      </p:sp>
      <p:sp>
        <p:nvSpPr>
          <p:cNvPr id="313" name="TextShape 3"/>
          <p:cNvSpPr txBox="1"/>
          <p:nvPr/>
        </p:nvSpPr>
        <p:spPr>
          <a:xfrm>
            <a:off x="3884760" y="8685360"/>
            <a:ext cx="2971440" cy="458280"/>
          </a:xfrm>
          <a:prstGeom prst="rect">
            <a:avLst/>
          </a:prstGeom>
          <a:noFill/>
          <a:ln>
            <a:noFill/>
          </a:ln>
        </p:spPr>
        <p:txBody>
          <a:bodyPr anchor="b"/>
          <a:lstStyle/>
          <a:p>
            <a:pPr algn="r">
              <a:lnSpc>
                <a:spcPct val="100000"/>
              </a:lnSpc>
            </a:pPr>
            <a:fld id="{45413503-F716-4FC9-9541-3C15D551EBB3}" type="slidenum">
              <a:rPr lang="en-CA" sz="1200" b="0" strike="noStrike" spc="-1">
                <a:latin typeface="Times New Roman"/>
              </a:rPr>
              <a:t>79</a:t>
            </a:fld>
            <a:endParaRPr lang="en-CA" sz="1200" b="0" strike="noStrike" spc="-1">
              <a:latin typeface="Times New Roman"/>
            </a:endParaRPr>
          </a:p>
        </p:txBody>
      </p:sp>
    </p:spTree>
    <p:extLst>
      <p:ext uri="{BB962C8B-B14F-4D97-AF65-F5344CB8AC3E}">
        <p14:creationId xmlns:p14="http://schemas.microsoft.com/office/powerpoint/2010/main" val="2668343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noRot="1" noChangeAspect="1"/>
          </p:cNvSpPr>
          <p:nvPr>
            <p:ph type="sldImg"/>
          </p:nvPr>
        </p:nvSpPr>
        <p:spPr>
          <a:xfrm>
            <a:off x="685800" y="1143000"/>
            <a:ext cx="5486400" cy="3086100"/>
          </a:xfrm>
          <a:prstGeom prst="rect">
            <a:avLst/>
          </a:prstGeom>
        </p:spPr>
      </p:sp>
      <p:sp>
        <p:nvSpPr>
          <p:cNvPr id="315"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This is the software role of the ARM processor. When a data transfer is needed (a write request finished copying data, a page is full, a read request needs data…) the FPGA tells the ARM processor. The processor in turn is a PCIe endpoint device which sends a data transfer message which performs the data move (i.e. move X bytes from storage address Y to memory address Z). The file navigation part is also performed by the software.</a:t>
            </a:r>
          </a:p>
        </p:txBody>
      </p:sp>
      <p:sp>
        <p:nvSpPr>
          <p:cNvPr id="316" name="TextShape 3"/>
          <p:cNvSpPr txBox="1"/>
          <p:nvPr/>
        </p:nvSpPr>
        <p:spPr>
          <a:xfrm>
            <a:off x="3884760" y="8685360"/>
            <a:ext cx="2971440" cy="458280"/>
          </a:xfrm>
          <a:prstGeom prst="rect">
            <a:avLst/>
          </a:prstGeom>
          <a:noFill/>
          <a:ln>
            <a:noFill/>
          </a:ln>
        </p:spPr>
        <p:txBody>
          <a:bodyPr anchor="b"/>
          <a:lstStyle/>
          <a:p>
            <a:pPr algn="r">
              <a:lnSpc>
                <a:spcPct val="100000"/>
              </a:lnSpc>
            </a:pPr>
            <a:fld id="{64EFD27A-5E04-4D9A-B516-7A1CC18764D0}" type="slidenum">
              <a:rPr lang="en-CA" sz="1200" b="0" strike="noStrike" spc="-1">
                <a:latin typeface="Times New Roman"/>
              </a:rPr>
              <a:t>80</a:t>
            </a:fld>
            <a:endParaRPr lang="en-CA" sz="1200" b="0" strike="noStrike" spc="-1">
              <a:latin typeface="Times New Roman"/>
            </a:endParaRPr>
          </a:p>
        </p:txBody>
      </p:sp>
    </p:spTree>
    <p:extLst>
      <p:ext uri="{BB962C8B-B14F-4D97-AF65-F5344CB8AC3E}">
        <p14:creationId xmlns:p14="http://schemas.microsoft.com/office/powerpoint/2010/main" val="562345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noRot="1" noChangeAspect="1"/>
          </p:cNvSpPr>
          <p:nvPr>
            <p:ph type="sldImg"/>
          </p:nvPr>
        </p:nvSpPr>
        <p:spPr>
          <a:xfrm>
            <a:off x="685800" y="1143000"/>
            <a:ext cx="5486400" cy="3086100"/>
          </a:xfrm>
          <a:prstGeom prst="rect">
            <a:avLst/>
          </a:prstGeom>
        </p:spPr>
      </p:sp>
      <p:sp>
        <p:nvSpPr>
          <p:cNvPr id="318"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Finally, the FPGA is setup to forward all non-rdma messages to the software. This include all of the setup and config messages and the software is responsible for navigating the file system and managing the FPGA (i.e. creating a new queue).</a:t>
            </a:r>
          </a:p>
        </p:txBody>
      </p:sp>
      <p:sp>
        <p:nvSpPr>
          <p:cNvPr id="319" name="TextShape 3"/>
          <p:cNvSpPr txBox="1"/>
          <p:nvPr/>
        </p:nvSpPr>
        <p:spPr>
          <a:xfrm>
            <a:off x="3884760" y="8685360"/>
            <a:ext cx="2971440" cy="458280"/>
          </a:xfrm>
          <a:prstGeom prst="rect">
            <a:avLst/>
          </a:prstGeom>
          <a:noFill/>
          <a:ln>
            <a:noFill/>
          </a:ln>
        </p:spPr>
        <p:txBody>
          <a:bodyPr anchor="b"/>
          <a:lstStyle/>
          <a:p>
            <a:pPr algn="r">
              <a:lnSpc>
                <a:spcPct val="100000"/>
              </a:lnSpc>
            </a:pPr>
            <a:fld id="{7017A4E6-E0CF-46BE-BC2C-F7A67886B518}" type="slidenum">
              <a:rPr lang="en-CA" sz="1200" b="0" strike="noStrike" spc="-1">
                <a:latin typeface="Times New Roman"/>
              </a:rPr>
              <a:t>81</a:t>
            </a:fld>
            <a:endParaRPr lang="en-CA" sz="1200" b="0" strike="noStrike" spc="-1">
              <a:latin typeface="Times New Roman"/>
            </a:endParaRPr>
          </a:p>
        </p:txBody>
      </p:sp>
    </p:spTree>
    <p:extLst>
      <p:ext uri="{BB962C8B-B14F-4D97-AF65-F5344CB8AC3E}">
        <p14:creationId xmlns:p14="http://schemas.microsoft.com/office/powerpoint/2010/main" val="403656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this problem through the use of a stack. </a:t>
            </a:r>
          </a:p>
          <a:p>
            <a:r>
              <a:rPr lang="en-US" dirty="0"/>
              <a:t>-This is </a:t>
            </a:r>
            <a:r>
              <a:rPr lang="en-US" dirty="0" err="1"/>
              <a:t>analagous</a:t>
            </a:r>
            <a:r>
              <a:rPr lang="en-US" dirty="0"/>
              <a:t> to your network stack, where each layer provides a service to the layer above.</a:t>
            </a:r>
          </a:p>
          <a:p>
            <a:r>
              <a:rPr lang="en-US" dirty="0"/>
              <a:t>-The reason being is that when infrastructure changes or protocols change at same layer of the stack it ensures user applications and upper layers to stay consistent.</a:t>
            </a:r>
          </a:p>
          <a:p>
            <a:r>
              <a:rPr lang="en-US" dirty="0"/>
              <a:t>-For example in the network stack if the physical medium changes from electrical to optical networks, we can still use MAC addresses in the ethernet layer, IP in the internet layer and TCP in the transport layer for both of these physical mediums</a:t>
            </a:r>
          </a:p>
        </p:txBody>
      </p:sp>
      <p:sp>
        <p:nvSpPr>
          <p:cNvPr id="4" name="Slide Number Placeholder 3"/>
          <p:cNvSpPr>
            <a:spLocks noGrp="1"/>
          </p:cNvSpPr>
          <p:nvPr>
            <p:ph type="sldNum" sz="quarter" idx="10"/>
          </p:nvPr>
        </p:nvSpPr>
        <p:spPr/>
        <p:txBody>
          <a:bodyPr/>
          <a:lstStyle/>
          <a:p>
            <a:fld id="{70C03F40-5DB5-46E1-B20E-4211D6477EB9}" type="slidenum">
              <a:rPr lang="en-US"/>
              <a:t>8</a:t>
            </a:fld>
            <a:endParaRPr lang="en-US"/>
          </a:p>
        </p:txBody>
      </p:sp>
    </p:spTree>
    <p:extLst>
      <p:ext uri="{BB962C8B-B14F-4D97-AF65-F5344CB8AC3E}">
        <p14:creationId xmlns:p14="http://schemas.microsoft.com/office/powerpoint/2010/main" val="402866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take the same stack approach for representing our work in the cloud as well as other works in of integrating FPGAs in the cloud. </a:t>
            </a:r>
            <a:br>
              <a:rPr lang="en-US"/>
            </a:br>
            <a:r>
              <a:rPr lang="en-US"/>
              <a:t>The Physical hardware and network setup represents the physical FPGA boards, and how the network configurations, such as if they are directly connected to the network switch.</a:t>
            </a:r>
          </a:p>
          <a:p>
            <a:r>
              <a:rPr lang="en-US"/>
              <a:t>Next above that is the hypervisor layer. This layer usually represents physical hardware circuitry that has been abstracted away from the user. </a:t>
            </a:r>
          </a:p>
          <a:p>
            <a:r>
              <a:rPr lang="en-US"/>
              <a:t>On top of that we have a provisioning layer. This layer isn't necessarily provided by all the works. This looks into how can we </a:t>
            </a:r>
            <a:r>
              <a:rPr lang="en-US" err="1"/>
              <a:t>proviison</a:t>
            </a:r>
            <a:r>
              <a:rPr lang="en-US"/>
              <a:t> resources from the cloud, what is the interface, what handle does the cloud management software return to the user.</a:t>
            </a:r>
          </a:p>
          <a:p>
            <a:r>
              <a:rPr lang="en-US"/>
              <a:t>On top of that we have our middleware layer. This layer describes the representation of clusters of FPGAs. This is different than the physical network setup as this is the user's view of the cluster versus what is actually physically implemented.</a:t>
            </a:r>
          </a:p>
          <a:p>
            <a:r>
              <a:rPr lang="en-US"/>
              <a:t>On top of that we have a programming layer which represents heterogeneous programming models that can fit onto our FPGA clusters.</a:t>
            </a:r>
          </a:p>
        </p:txBody>
      </p:sp>
      <p:sp>
        <p:nvSpPr>
          <p:cNvPr id="4" name="Slide Number Placeholder 3"/>
          <p:cNvSpPr>
            <a:spLocks noGrp="1"/>
          </p:cNvSpPr>
          <p:nvPr>
            <p:ph type="sldNum" sz="quarter" idx="10"/>
          </p:nvPr>
        </p:nvSpPr>
        <p:spPr/>
        <p:txBody>
          <a:bodyPr/>
          <a:lstStyle/>
          <a:p>
            <a:fld id="{70C03F40-5DB5-46E1-B20E-4211D6477EB9}" type="slidenum">
              <a:rPr lang="en-US"/>
              <a:t>9</a:t>
            </a:fld>
            <a:endParaRPr lang="en-US"/>
          </a:p>
        </p:txBody>
      </p:sp>
    </p:spTree>
    <p:extLst>
      <p:ext uri="{BB962C8B-B14F-4D97-AF65-F5344CB8AC3E}">
        <p14:creationId xmlns:p14="http://schemas.microsoft.com/office/powerpoint/2010/main" val="2724474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version of the Catapult project. In this model </a:t>
            </a:r>
            <a:r>
              <a:rPr lang="en-US" dirty="0" err="1"/>
              <a:t>microsoft</a:t>
            </a:r>
            <a:r>
              <a:rPr lang="en-US" dirty="0"/>
              <a:t> has introduced a light-weight transport layer for FPGAs to communicate within a cluster, in a protocol similar to UDP.</a:t>
            </a:r>
          </a:p>
          <a:p>
            <a:r>
              <a:rPr lang="en-US" dirty="0"/>
              <a:t>-This shell abstracts </a:t>
            </a:r>
            <a:r>
              <a:rPr lang="en-US" dirty="0" err="1"/>
              <a:t>awa</a:t>
            </a:r>
            <a:endParaRPr lang="en-US" dirty="0"/>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10</a:t>
            </a:fld>
            <a:endParaRPr lang="en-US"/>
          </a:p>
        </p:txBody>
      </p:sp>
    </p:spTree>
    <p:extLst>
      <p:ext uri="{BB962C8B-B14F-4D97-AF65-F5344CB8AC3E}">
        <p14:creationId xmlns:p14="http://schemas.microsoft.com/office/powerpoint/2010/main" val="244167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related work from Amazon, Baidu and IBM that offer FPGAs provisioned as cloud services.</a:t>
            </a:r>
          </a:p>
          <a:p>
            <a:r>
              <a:rPr lang="en-US" dirty="0"/>
              <a:t>-IBM leverages </a:t>
            </a:r>
            <a:r>
              <a:rPr lang="en-US" dirty="0" err="1"/>
              <a:t>Openstack</a:t>
            </a:r>
            <a:r>
              <a:rPr lang="en-US" dirty="0"/>
              <a:t>, an opensource cloud provisioning software to provision an FPGA. Here it's a single FPGA resource not connected on the network</a:t>
            </a:r>
          </a:p>
          <a:p>
            <a:r>
              <a:rPr lang="en-US" dirty="0"/>
              <a:t>-Amazon uses their own cloud provisioning service to provision the FPGA. FPGAs are connected via </a:t>
            </a:r>
            <a:r>
              <a:rPr lang="en-US" dirty="0" err="1"/>
              <a:t>PCIe</a:t>
            </a:r>
            <a:r>
              <a:rPr lang="en-US" dirty="0"/>
              <a:t> to the CPU. A ring of FPGAs are provisioned to the server</a:t>
            </a:r>
          </a:p>
          <a:p>
            <a:endParaRPr lang="en-US" dirty="0"/>
          </a:p>
        </p:txBody>
      </p:sp>
      <p:sp>
        <p:nvSpPr>
          <p:cNvPr id="4" name="Slide Number Placeholder 3"/>
          <p:cNvSpPr>
            <a:spLocks noGrp="1"/>
          </p:cNvSpPr>
          <p:nvPr>
            <p:ph type="sldNum" sz="quarter" idx="10"/>
          </p:nvPr>
        </p:nvSpPr>
        <p:spPr/>
        <p:txBody>
          <a:bodyPr/>
          <a:lstStyle/>
          <a:p>
            <a:fld id="{70C03F40-5DB5-46E1-B20E-4211D6477EB9}" type="slidenum">
              <a:rPr lang="en-US"/>
              <a:t>11</a:t>
            </a:fld>
            <a:endParaRPr lang="en-US"/>
          </a:p>
        </p:txBody>
      </p:sp>
    </p:spTree>
    <p:extLst>
      <p:ext uri="{BB962C8B-B14F-4D97-AF65-F5344CB8AC3E}">
        <p14:creationId xmlns:p14="http://schemas.microsoft.com/office/powerpoint/2010/main" val="146938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 denotes FPGA board</a:t>
            </a:r>
          </a:p>
        </p:txBody>
      </p:sp>
      <p:sp>
        <p:nvSpPr>
          <p:cNvPr id="4" name="Slide Number Placeholder 3"/>
          <p:cNvSpPr>
            <a:spLocks noGrp="1"/>
          </p:cNvSpPr>
          <p:nvPr>
            <p:ph type="sldNum" sz="quarter" idx="10"/>
          </p:nvPr>
        </p:nvSpPr>
        <p:spPr/>
        <p:txBody>
          <a:bodyPr/>
          <a:lstStyle/>
          <a:p>
            <a:fld id="{26F92C8D-55FE-F842-A81D-E0C580878AB6}" type="slidenum">
              <a:rPr lang="en-US" smtClean="0"/>
              <a:t>14</a:t>
            </a:fld>
            <a:endParaRPr lang="en-US"/>
          </a:p>
        </p:txBody>
      </p:sp>
    </p:spTree>
    <p:extLst>
      <p:ext uri="{BB962C8B-B14F-4D97-AF65-F5344CB8AC3E}">
        <p14:creationId xmlns:p14="http://schemas.microsoft.com/office/powerpoint/2010/main" val="129231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 denotes FPGA board</a:t>
            </a:r>
          </a:p>
        </p:txBody>
      </p:sp>
      <p:sp>
        <p:nvSpPr>
          <p:cNvPr id="4" name="Slide Number Placeholder 3"/>
          <p:cNvSpPr>
            <a:spLocks noGrp="1"/>
          </p:cNvSpPr>
          <p:nvPr>
            <p:ph type="sldNum" sz="quarter" idx="10"/>
          </p:nvPr>
        </p:nvSpPr>
        <p:spPr/>
        <p:txBody>
          <a:bodyPr/>
          <a:lstStyle/>
          <a:p>
            <a:fld id="{26F92C8D-55FE-F842-A81D-E0C580878AB6}" type="slidenum">
              <a:rPr lang="en-US" smtClean="0"/>
              <a:t>15</a:t>
            </a:fld>
            <a:endParaRPr lang="en-US"/>
          </a:p>
        </p:txBody>
      </p:sp>
    </p:spTree>
    <p:extLst>
      <p:ext uri="{BB962C8B-B14F-4D97-AF65-F5344CB8AC3E}">
        <p14:creationId xmlns:p14="http://schemas.microsoft.com/office/powerpoint/2010/main" val="133030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5658"/>
            <a:ext cx="7772400" cy="1512167"/>
          </a:xfrm>
        </p:spPr>
        <p:txBody>
          <a:bodyPr>
            <a:normAutofit/>
          </a:bodyPr>
          <a:lstStyle>
            <a:lvl1pPr>
              <a:defRPr sz="4000"/>
            </a:lvl1pPr>
          </a:lstStyle>
          <a:p>
            <a:r>
              <a:rPr lang="en-CA" dirty="0"/>
              <a:t>Click to edit Master title style</a:t>
            </a:r>
            <a:endParaRPr lang="en-US" dirty="0"/>
          </a:p>
        </p:txBody>
      </p:sp>
      <p:sp>
        <p:nvSpPr>
          <p:cNvPr id="3" name="Subtitle 2"/>
          <p:cNvSpPr>
            <a:spLocks noGrp="1"/>
          </p:cNvSpPr>
          <p:nvPr>
            <p:ph type="subTitle" idx="1"/>
          </p:nvPr>
        </p:nvSpPr>
        <p:spPr>
          <a:xfrm>
            <a:off x="683568" y="2450426"/>
            <a:ext cx="7776864" cy="413184"/>
          </a:xfrm>
        </p:spPr>
        <p:txBody>
          <a:bodyPr>
            <a:normAutofit/>
          </a:bodyPr>
          <a:lstStyle>
            <a:lvl1pPr marL="0" indent="0" algn="ctr">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3" name="Subtitle 2"/>
          <p:cNvSpPr txBox="1">
            <a:spLocks/>
          </p:cNvSpPr>
          <p:nvPr/>
        </p:nvSpPr>
        <p:spPr>
          <a:xfrm>
            <a:off x="683568" y="3035700"/>
            <a:ext cx="7776864" cy="70207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solidFill>
                  <a:schemeClr val="bg1">
                    <a:lumMod val="50000"/>
                  </a:schemeClr>
                </a:solidFill>
              </a:rPr>
              <a:t>High-Performance Reconfigurable</a:t>
            </a:r>
            <a:r>
              <a:rPr lang="en-US" sz="2000" baseline="0" dirty="0">
                <a:solidFill>
                  <a:schemeClr val="bg1">
                    <a:lumMod val="50000"/>
                  </a:schemeClr>
                </a:solidFill>
              </a:rPr>
              <a:t> Computing Group</a:t>
            </a:r>
          </a:p>
          <a:p>
            <a:r>
              <a:rPr lang="en-US" sz="1800" baseline="0" dirty="0">
                <a:solidFill>
                  <a:schemeClr val="bg1">
                    <a:lumMod val="50000"/>
                  </a:schemeClr>
                </a:solidFill>
              </a:rPr>
              <a:t>Department of Electrical and Computer Engineering</a:t>
            </a:r>
            <a:endParaRPr lang="en-US" sz="1600" baseline="0" dirty="0">
              <a:solidFill>
                <a:schemeClr val="bg1">
                  <a:lumMod val="50000"/>
                </a:schemeClr>
              </a:solidFill>
            </a:endParaRPr>
          </a:p>
          <a:p>
            <a:r>
              <a:rPr lang="de-DE" sz="1800" baseline="0" dirty="0">
                <a:solidFill>
                  <a:schemeClr val="bg1">
                    <a:lumMod val="50000"/>
                  </a:schemeClr>
                </a:solidFill>
              </a:rPr>
              <a:t>University of Toronto</a:t>
            </a:r>
            <a:endParaRPr lang="en-US" sz="1800" dirty="0">
              <a:solidFill>
                <a:schemeClr val="bg1">
                  <a:lumMod val="50000"/>
                </a:schemeClr>
              </a:solidFill>
            </a:endParaRPr>
          </a:p>
        </p:txBody>
      </p:sp>
      <p:sp>
        <p:nvSpPr>
          <p:cNvPr id="4" name="Date Placeholder 3"/>
          <p:cNvSpPr>
            <a:spLocks noGrp="1"/>
          </p:cNvSpPr>
          <p:nvPr>
            <p:ph type="dt" sz="half" idx="10"/>
          </p:nvPr>
        </p:nvSpPr>
        <p:spPr>
          <a:xfrm>
            <a:off x="683572" y="4208508"/>
            <a:ext cx="7776863" cy="324036"/>
          </a:xfrm>
        </p:spPr>
        <p:txBody>
          <a:bodyPr/>
          <a:lstStyle>
            <a:lvl1pPr algn="ctr">
              <a:defRPr sz="1600">
                <a:solidFill>
                  <a:schemeClr val="bg1">
                    <a:lumMod val="50000"/>
                  </a:schemeClr>
                </a:solidFill>
              </a:defRPr>
            </a:lvl1pPr>
          </a:lstStyle>
          <a:p>
            <a:r>
              <a:rPr lang="en-US"/>
              <a:t>Nov 29, 2018</a:t>
            </a:r>
            <a:endParaRPr lang="en-US" dirty="0"/>
          </a:p>
        </p:txBody>
      </p:sp>
    </p:spTree>
    <p:extLst>
      <p:ext uri="{BB962C8B-B14F-4D97-AF65-F5344CB8AC3E}">
        <p14:creationId xmlns:p14="http://schemas.microsoft.com/office/powerpoint/2010/main" val="205776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de-DE"/>
              <a:t>Microsoft Research</a:t>
            </a:r>
            <a:endParaRPr lang="en-US"/>
          </a:p>
        </p:txBody>
      </p:sp>
      <p:sp>
        <p:nvSpPr>
          <p:cNvPr id="6" name="Slide Number Placeholder 5"/>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31788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de-DE"/>
              <a:t>Microsoft Research</a:t>
            </a:r>
            <a:endParaRPr lang="en-US"/>
          </a:p>
        </p:txBody>
      </p:sp>
      <p:sp>
        <p:nvSpPr>
          <p:cNvPr id="6" name="Slide Number Placeholder 5"/>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251087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de-DE"/>
              <a:t>Microsoft Research</a:t>
            </a:r>
            <a:endParaRPr lang="en-US" dirty="0"/>
          </a:p>
        </p:txBody>
      </p:sp>
      <p:sp>
        <p:nvSpPr>
          <p:cNvPr id="6" name="Slide Number Placeholder 5"/>
          <p:cNvSpPr>
            <a:spLocks noGrp="1"/>
          </p:cNvSpPr>
          <p:nvPr>
            <p:ph type="sldNum" sz="quarter" idx="12"/>
          </p:nvPr>
        </p:nvSpPr>
        <p:spPr>
          <a:xfrm>
            <a:off x="8577628" y="2409733"/>
            <a:ext cx="494363"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161035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3305176"/>
            <a:ext cx="7772400" cy="1021556"/>
          </a:xfrm>
        </p:spPr>
        <p:txBody>
          <a:bodyPr anchor="t"/>
          <a:lstStyle>
            <a:lvl1pPr algn="l">
              <a:defRPr sz="4000" b="1" cap="all">
                <a:solidFill>
                  <a:srgbClr val="002060"/>
                </a:solidFill>
              </a:defRPr>
            </a:lvl1pPr>
          </a:lstStyle>
          <a:p>
            <a:r>
              <a:rPr lang="en-CA"/>
              <a:t>Click to edit Master title style</a:t>
            </a:r>
            <a:endParaRPr lang="en-US" dirty="0"/>
          </a:p>
        </p:txBody>
      </p:sp>
      <p:sp>
        <p:nvSpPr>
          <p:cNvPr id="3" name="Text Placeholder 2"/>
          <p:cNvSpPr>
            <a:spLocks noGrp="1"/>
          </p:cNvSpPr>
          <p:nvPr>
            <p:ph type="body" idx="1"/>
          </p:nvPr>
        </p:nvSpPr>
        <p:spPr>
          <a:xfrm>
            <a:off x="472008" y="2180035"/>
            <a:ext cx="7772400" cy="1125140"/>
          </a:xfrm>
        </p:spPr>
        <p:txBody>
          <a:bodyPr anchor="b"/>
          <a:lstStyle>
            <a:lvl1pPr marL="0" indent="0">
              <a:buNone/>
              <a:defRPr sz="2000">
                <a:solidFill>
                  <a:schemeClr val="bg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de-DE"/>
              <a:t>Microsoft Research</a:t>
            </a:r>
            <a:endParaRPr lang="en-US"/>
          </a:p>
        </p:txBody>
      </p:sp>
      <p:sp>
        <p:nvSpPr>
          <p:cNvPr id="6" name="Slide Number Placeholder 5"/>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360388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CA"/>
              <a:t>Click to edit Master title style</a:t>
            </a:r>
            <a:endParaRPr lang="en-US" dirty="0"/>
          </a:p>
        </p:txBody>
      </p:sp>
      <p:sp>
        <p:nvSpPr>
          <p:cNvPr id="3" name="Content Placeholder 2"/>
          <p:cNvSpPr>
            <a:spLocks noGrp="1"/>
          </p:cNvSpPr>
          <p:nvPr>
            <p:ph sz="half" idx="1"/>
          </p:nvPr>
        </p:nvSpPr>
        <p:spPr>
          <a:xfrm>
            <a:off x="395536" y="1200151"/>
            <a:ext cx="3888432"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427984" y="1200151"/>
            <a:ext cx="3888432"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r>
              <a:rPr lang="en-US"/>
              <a:t>Nov 29, 2018</a:t>
            </a:r>
          </a:p>
        </p:txBody>
      </p:sp>
      <p:sp>
        <p:nvSpPr>
          <p:cNvPr id="6" name="Footer Placeholder 5"/>
          <p:cNvSpPr>
            <a:spLocks noGrp="1"/>
          </p:cNvSpPr>
          <p:nvPr>
            <p:ph type="ftr" sz="quarter" idx="11"/>
          </p:nvPr>
        </p:nvSpPr>
        <p:spPr/>
        <p:txBody>
          <a:bodyPr/>
          <a:lstStyle/>
          <a:p>
            <a:r>
              <a:rPr lang="de-DE"/>
              <a:t>Microsoft Research</a:t>
            </a:r>
            <a:endParaRPr lang="en-US"/>
          </a:p>
        </p:txBody>
      </p:sp>
      <p:sp>
        <p:nvSpPr>
          <p:cNvPr id="7" name="Slide Number Placeholder 6"/>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273648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CA"/>
              <a:t>Click to edit Master title style</a:t>
            </a:r>
            <a:endParaRPr lang="en-US" dirty="0"/>
          </a:p>
        </p:txBody>
      </p:sp>
      <p:sp>
        <p:nvSpPr>
          <p:cNvPr id="3" name="Text Placeholder 2"/>
          <p:cNvSpPr>
            <a:spLocks noGrp="1"/>
          </p:cNvSpPr>
          <p:nvPr>
            <p:ph type="body" idx="1"/>
          </p:nvPr>
        </p:nvSpPr>
        <p:spPr>
          <a:xfrm>
            <a:off x="395536" y="1151335"/>
            <a:ext cx="3888432"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395536" y="1631156"/>
            <a:ext cx="388843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Text Placeholder 4"/>
          <p:cNvSpPr>
            <a:spLocks noGrp="1"/>
          </p:cNvSpPr>
          <p:nvPr>
            <p:ph type="body" sz="quarter" idx="3"/>
          </p:nvPr>
        </p:nvSpPr>
        <p:spPr>
          <a:xfrm>
            <a:off x="4427985" y="1151335"/>
            <a:ext cx="3888432"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427985" y="1631156"/>
            <a:ext cx="388843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7" name="Date Placeholder 6"/>
          <p:cNvSpPr>
            <a:spLocks noGrp="1"/>
          </p:cNvSpPr>
          <p:nvPr>
            <p:ph type="dt" sz="half" idx="10"/>
          </p:nvPr>
        </p:nvSpPr>
        <p:spPr/>
        <p:txBody>
          <a:bodyPr/>
          <a:lstStyle/>
          <a:p>
            <a:r>
              <a:rPr lang="en-US"/>
              <a:t>Nov 29, 2018</a:t>
            </a:r>
            <a:endParaRPr lang="en-US" dirty="0"/>
          </a:p>
        </p:txBody>
      </p:sp>
      <p:sp>
        <p:nvSpPr>
          <p:cNvPr id="8" name="Footer Placeholder 7"/>
          <p:cNvSpPr>
            <a:spLocks noGrp="1"/>
          </p:cNvSpPr>
          <p:nvPr>
            <p:ph type="ftr" sz="quarter" idx="11"/>
          </p:nvPr>
        </p:nvSpPr>
        <p:spPr/>
        <p:txBody>
          <a:bodyPr/>
          <a:lstStyle>
            <a:lvl1pPr>
              <a:defRPr/>
            </a:lvl1pPr>
          </a:lstStyle>
          <a:p>
            <a:r>
              <a:rPr lang="de-DE" dirty="0"/>
              <a:t>Microsoft Research</a:t>
            </a:r>
            <a:endParaRPr lang="en-US" dirty="0"/>
          </a:p>
        </p:txBody>
      </p:sp>
      <p:sp>
        <p:nvSpPr>
          <p:cNvPr id="9" name="Slide Number Placeholder 8"/>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38944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r>
              <a:rPr lang="en-US"/>
              <a:t>Nov 29, 2018</a:t>
            </a:r>
          </a:p>
        </p:txBody>
      </p:sp>
      <p:sp>
        <p:nvSpPr>
          <p:cNvPr id="4" name="Footer Placeholder 3"/>
          <p:cNvSpPr>
            <a:spLocks noGrp="1"/>
          </p:cNvSpPr>
          <p:nvPr>
            <p:ph type="ftr" sz="quarter" idx="11"/>
          </p:nvPr>
        </p:nvSpPr>
        <p:spPr/>
        <p:txBody>
          <a:bodyPr/>
          <a:lstStyle/>
          <a:p>
            <a:r>
              <a:rPr lang="de-DE"/>
              <a:t>Microsoft Research</a:t>
            </a:r>
            <a:endParaRPr lang="en-US"/>
          </a:p>
        </p:txBody>
      </p:sp>
      <p:sp>
        <p:nvSpPr>
          <p:cNvPr id="5" name="Slide Number Placeholder 4"/>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409816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Nov 29, 2018</a:t>
            </a:r>
          </a:p>
        </p:txBody>
      </p:sp>
      <p:sp>
        <p:nvSpPr>
          <p:cNvPr id="3" name="Footer Placeholder 2"/>
          <p:cNvSpPr>
            <a:spLocks noGrp="1"/>
          </p:cNvSpPr>
          <p:nvPr>
            <p:ph type="ftr" sz="quarter" idx="11"/>
          </p:nvPr>
        </p:nvSpPr>
        <p:spPr/>
        <p:txBody>
          <a:bodyPr/>
          <a:lstStyle/>
          <a:p>
            <a:r>
              <a:rPr lang="de-DE"/>
              <a:t>Microsoft Research</a:t>
            </a:r>
            <a:endParaRPr lang="en-US"/>
          </a:p>
        </p:txBody>
      </p:sp>
      <p:sp>
        <p:nvSpPr>
          <p:cNvPr id="4" name="Slide Number Placeholder 3"/>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52394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8" y="204787"/>
            <a:ext cx="2808313" cy="871538"/>
          </a:xfrm>
        </p:spPr>
        <p:txBody>
          <a:bodyPr anchor="b"/>
          <a:lstStyle>
            <a:lvl1pPr algn="l">
              <a:defRPr sz="2000" b="1">
                <a:latin typeface="Franklin Gothic Medium" pitchFamily="34" charset="0"/>
              </a:defRPr>
            </a:lvl1pPr>
          </a:lstStyle>
          <a:p>
            <a:r>
              <a:rPr lang="en-CA"/>
              <a:t>Click to edit Master title style</a:t>
            </a:r>
            <a:endParaRPr lang="en-US" dirty="0"/>
          </a:p>
        </p:txBody>
      </p:sp>
      <p:sp>
        <p:nvSpPr>
          <p:cNvPr id="3" name="Content Placeholder 2"/>
          <p:cNvSpPr>
            <a:spLocks noGrp="1"/>
          </p:cNvSpPr>
          <p:nvPr>
            <p:ph idx="1"/>
          </p:nvPr>
        </p:nvSpPr>
        <p:spPr>
          <a:xfrm>
            <a:off x="3347864" y="204789"/>
            <a:ext cx="4968552"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Text Placeholder 3"/>
          <p:cNvSpPr>
            <a:spLocks noGrp="1"/>
          </p:cNvSpPr>
          <p:nvPr>
            <p:ph type="body" sz="half" idx="2"/>
          </p:nvPr>
        </p:nvSpPr>
        <p:spPr>
          <a:xfrm>
            <a:off x="395538" y="1076327"/>
            <a:ext cx="28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r>
              <a:rPr lang="en-US"/>
              <a:t>Nov 29, 2018</a:t>
            </a:r>
          </a:p>
        </p:txBody>
      </p:sp>
      <p:sp>
        <p:nvSpPr>
          <p:cNvPr id="6" name="Footer Placeholder 5"/>
          <p:cNvSpPr>
            <a:spLocks noGrp="1"/>
          </p:cNvSpPr>
          <p:nvPr>
            <p:ph type="ftr" sz="quarter" idx="11"/>
          </p:nvPr>
        </p:nvSpPr>
        <p:spPr/>
        <p:txBody>
          <a:bodyPr/>
          <a:lstStyle/>
          <a:p>
            <a:r>
              <a:rPr lang="de-DE"/>
              <a:t>Microsoft Research</a:t>
            </a:r>
            <a:endParaRPr lang="en-US"/>
          </a:p>
        </p:txBody>
      </p:sp>
      <p:sp>
        <p:nvSpPr>
          <p:cNvPr id="7" name="Slide Number Placeholder 6"/>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402506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atin typeface="Franklin Gothic Medium" pitchFamily="34" charset="0"/>
              </a:defRPr>
            </a:lvl1pPr>
          </a:lstStyle>
          <a:p>
            <a:r>
              <a:rPr lang="en-CA"/>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r>
              <a:rPr lang="en-US"/>
              <a:t>Nov 29, 2018</a:t>
            </a:r>
          </a:p>
        </p:txBody>
      </p:sp>
      <p:sp>
        <p:nvSpPr>
          <p:cNvPr id="6" name="Footer Placeholder 5"/>
          <p:cNvSpPr>
            <a:spLocks noGrp="1"/>
          </p:cNvSpPr>
          <p:nvPr>
            <p:ph type="ftr" sz="quarter" idx="11"/>
          </p:nvPr>
        </p:nvSpPr>
        <p:spPr/>
        <p:txBody>
          <a:bodyPr/>
          <a:lstStyle/>
          <a:p>
            <a:r>
              <a:rPr lang="de-DE"/>
              <a:t>Microsoft Research</a:t>
            </a:r>
            <a:endParaRPr lang="en-US"/>
          </a:p>
        </p:txBody>
      </p:sp>
      <p:sp>
        <p:nvSpPr>
          <p:cNvPr id="7" name="Slide Number Placeholder 6"/>
          <p:cNvSpPr>
            <a:spLocks noGrp="1"/>
          </p:cNvSpPr>
          <p:nvPr>
            <p:ph type="sldNum" sz="quarter" idx="12"/>
          </p:nvPr>
        </p:nvSpPr>
        <p:spPr>
          <a:xfrm>
            <a:off x="8460432" y="2409733"/>
            <a:ext cx="611560" cy="918103"/>
          </a:xfrm>
          <a:prstGeom prst="rect">
            <a:avLst/>
          </a:prstGeom>
        </p:spPr>
        <p:txBody>
          <a:bodyPr/>
          <a:lstStyle/>
          <a:p>
            <a:fld id="{47A2F89E-46AD-D94C-9C9D-E2616F119DE9}" type="slidenum">
              <a:rPr lang="en-US" smtClean="0"/>
              <a:t>‹#›</a:t>
            </a:fld>
            <a:endParaRPr lang="en-US"/>
          </a:p>
        </p:txBody>
      </p:sp>
    </p:spTree>
    <p:extLst>
      <p:ext uri="{BB962C8B-B14F-4D97-AF65-F5344CB8AC3E}">
        <p14:creationId xmlns:p14="http://schemas.microsoft.com/office/powerpoint/2010/main" val="144731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205978"/>
            <a:ext cx="7920880" cy="745592"/>
          </a:xfrm>
          <a:prstGeom prst="rect">
            <a:avLst/>
          </a:prstGeom>
        </p:spPr>
        <p:txBody>
          <a:bodyPr vert="horz" lIns="91440" tIns="45720" rIns="91440" bIns="45720" rtlCol="0" anchor="ctr">
            <a:normAutofit/>
          </a:bodyPr>
          <a:lstStyle/>
          <a:p>
            <a:r>
              <a:rPr lang="en-CA"/>
              <a:t>Click to edit Master title style</a:t>
            </a:r>
            <a:endParaRPr lang="en-US" dirty="0"/>
          </a:p>
        </p:txBody>
      </p:sp>
      <p:sp>
        <p:nvSpPr>
          <p:cNvPr id="3" name="Text Placeholder 2"/>
          <p:cNvSpPr>
            <a:spLocks noGrp="1"/>
          </p:cNvSpPr>
          <p:nvPr>
            <p:ph type="body" idx="1"/>
          </p:nvPr>
        </p:nvSpPr>
        <p:spPr>
          <a:xfrm>
            <a:off x="539552" y="1059583"/>
            <a:ext cx="7920880" cy="353504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2"/>
          </p:nvPr>
        </p:nvSpPr>
        <p:spPr>
          <a:xfrm>
            <a:off x="539552" y="4767264"/>
            <a:ext cx="1440160"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a:t>Nov 29, 2018</a:t>
            </a:r>
            <a:endParaRPr lang="en-US" dirty="0"/>
          </a:p>
        </p:txBody>
      </p:sp>
      <p:sp>
        <p:nvSpPr>
          <p:cNvPr id="5" name="Footer Placeholder 4"/>
          <p:cNvSpPr>
            <a:spLocks noGrp="1"/>
          </p:cNvSpPr>
          <p:nvPr>
            <p:ph type="ftr" sz="quarter" idx="3"/>
          </p:nvPr>
        </p:nvSpPr>
        <p:spPr>
          <a:xfrm>
            <a:off x="2123728" y="4767264"/>
            <a:ext cx="6192688"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de-DE"/>
              <a:t>Microsoft Research</a:t>
            </a:r>
            <a:endParaRPr lang="en-US"/>
          </a:p>
        </p:txBody>
      </p:sp>
      <p:sp>
        <p:nvSpPr>
          <p:cNvPr id="8" name="Slide Number Placeholder 7"/>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7FC9D12-7CB9-5341-8C89-6D8957924AC0}" type="slidenum">
              <a:rPr lang="en-US" smtClean="0"/>
              <a:t>‹#›</a:t>
            </a:fld>
            <a:endParaRPr lang="en-US"/>
          </a:p>
        </p:txBody>
      </p:sp>
    </p:spTree>
    <p:extLst>
      <p:ext uri="{BB962C8B-B14F-4D97-AF65-F5344CB8AC3E}">
        <p14:creationId xmlns:p14="http://schemas.microsoft.com/office/powerpoint/2010/main" val="2589126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lnSpc>
          <a:spcPct val="120000"/>
        </a:lnSpc>
        <a:spcBef>
          <a:spcPct val="20000"/>
        </a:spcBef>
        <a:buFont typeface="Arial" pitchFamily="34" charset="0"/>
        <a:buChar char="•"/>
        <a:defRPr sz="2800" kern="1200">
          <a:solidFill>
            <a:schemeClr val="bg1">
              <a:lumMod val="50000"/>
            </a:schemeClr>
          </a:solidFill>
          <a:latin typeface="+mn-lt"/>
          <a:ea typeface="+mn-ea"/>
          <a:cs typeface="+mn-cs"/>
        </a:defRPr>
      </a:lvl1pPr>
      <a:lvl2pPr marL="742950" indent="-285750" algn="l" defTabSz="914400" rtl="0" eaLnBrk="1" latinLnBrk="0" hangingPunct="1">
        <a:lnSpc>
          <a:spcPct val="100000"/>
        </a:lnSpc>
        <a:spcBef>
          <a:spcPct val="20000"/>
        </a:spcBef>
        <a:buFont typeface="Arial"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ct val="20000"/>
        </a:spcBef>
        <a:buFont typeface="Arial" pitchFamily="34" charset="0"/>
        <a:buChar char="•"/>
        <a:defRPr sz="22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lnSpc>
          <a:spcPct val="100000"/>
        </a:lnSpc>
        <a:spcBef>
          <a:spcPct val="20000"/>
        </a:spcBef>
        <a:buFont typeface="Arial"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citeseerx.ist.psu.edu/viewdoc/download?doi=10.1.1.474.2486&amp;rep=rep1&amp;type=pdf"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Galapagos: A Stacked Approach for Hardware Integration in the Data Center</a:t>
            </a:r>
            <a:endParaRPr lang="en-US" sz="4000" dirty="0"/>
          </a:p>
        </p:txBody>
      </p:sp>
      <p:sp>
        <p:nvSpPr>
          <p:cNvPr id="3" name="Subtitle 2"/>
          <p:cNvSpPr>
            <a:spLocks noGrp="1"/>
          </p:cNvSpPr>
          <p:nvPr>
            <p:ph type="subTitle" idx="1"/>
          </p:nvPr>
        </p:nvSpPr>
        <p:spPr/>
        <p:txBody>
          <a:bodyPr vert="horz" lIns="91440" tIns="45720" rIns="91440" bIns="45720" rtlCol="0" anchor="t">
            <a:normAutofit fontScale="40000" lnSpcReduction="20000"/>
          </a:bodyPr>
          <a:lstStyle/>
          <a:p>
            <a:r>
              <a:rPr lang="en-US" sz="2800" dirty="0"/>
              <a:t>Naif</a:t>
            </a:r>
            <a:r>
              <a:rPr lang="en-US" dirty="0"/>
              <a:t> </a:t>
            </a:r>
            <a:r>
              <a:rPr lang="en-US" sz="2800" dirty="0"/>
              <a:t> Tarafdar, Nariman </a:t>
            </a:r>
            <a:r>
              <a:rPr lang="en-US" sz="2800" dirty="0" err="1"/>
              <a:t>Eskandari</a:t>
            </a:r>
            <a:r>
              <a:rPr lang="en-US" sz="2800" dirty="0"/>
              <a:t>, Daniel </a:t>
            </a:r>
            <a:r>
              <a:rPr lang="en-US" sz="2800" dirty="0" err="1"/>
              <a:t>Rozkho</a:t>
            </a:r>
            <a:r>
              <a:rPr lang="en-US" sz="2800" dirty="0"/>
              <a:t>,  Daniel Ly-Ma, </a:t>
            </a:r>
            <a:r>
              <a:rPr lang="en-US" dirty="0"/>
              <a:t>Varun Sharma,  Camilo Vega, Sean </a:t>
            </a:r>
            <a:r>
              <a:rPr lang="en-US" dirty="0" err="1"/>
              <a:t>Nijjar</a:t>
            </a:r>
            <a:r>
              <a:rPr lang="en-US" dirty="0"/>
              <a:t>, </a:t>
            </a:r>
            <a:r>
              <a:rPr lang="en-US" sz="2800" dirty="0"/>
              <a:t> Paul Chow</a:t>
            </a:r>
          </a:p>
        </p:txBody>
      </p:sp>
      <p:sp>
        <p:nvSpPr>
          <p:cNvPr id="5" name="TextBox 4"/>
          <p:cNvSpPr txBox="1"/>
          <p:nvPr/>
        </p:nvSpPr>
        <p:spPr>
          <a:xfrm>
            <a:off x="5238750" y="4751917"/>
            <a:ext cx="184666" cy="369332"/>
          </a:xfrm>
          <a:prstGeom prst="rect">
            <a:avLst/>
          </a:prstGeom>
          <a:noFill/>
        </p:spPr>
        <p:txBody>
          <a:bodyPr wrap="none" rtlCol="0">
            <a:spAutoFit/>
          </a:bodyPr>
          <a:lstStyle/>
          <a:p>
            <a:endParaRPr lang="en-US" dirty="0"/>
          </a:p>
        </p:txBody>
      </p:sp>
      <p:sp>
        <p:nvSpPr>
          <p:cNvPr id="6" name="TextBox 5"/>
          <p:cNvSpPr txBox="1"/>
          <p:nvPr/>
        </p:nvSpPr>
        <p:spPr>
          <a:xfrm>
            <a:off x="4487333" y="4423833"/>
            <a:ext cx="184666" cy="369332"/>
          </a:xfrm>
          <a:prstGeom prst="rect">
            <a:avLst/>
          </a:prstGeom>
          <a:noFill/>
        </p:spPr>
        <p:txBody>
          <a:bodyPr wrap="none" rtlCol="0">
            <a:spAutoFit/>
          </a:bodyPr>
          <a:lstStyle/>
          <a:p>
            <a:pPr algn="ctr"/>
            <a:endParaRPr lang="en-US" dirty="0"/>
          </a:p>
        </p:txBody>
      </p:sp>
      <p:sp>
        <p:nvSpPr>
          <p:cNvPr id="8" name="Subtitle 2"/>
          <p:cNvSpPr txBox="1">
            <a:spLocks/>
          </p:cNvSpPr>
          <p:nvPr/>
        </p:nvSpPr>
        <p:spPr>
          <a:xfrm>
            <a:off x="835968" y="4323676"/>
            <a:ext cx="7776864" cy="413184"/>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120000"/>
              </a:lnSpc>
              <a:spcBef>
                <a:spcPct val="20000"/>
              </a:spcBef>
              <a:buFont typeface="Arial" pitchFamily="34" charset="0"/>
              <a:buNone/>
              <a:defRPr sz="2800" kern="1200">
                <a:solidFill>
                  <a:schemeClr val="bg1">
                    <a:lumMod val="50000"/>
                  </a:schemeClr>
                </a:solidFill>
                <a:latin typeface="+mn-lt"/>
                <a:ea typeface="+mn-ea"/>
                <a:cs typeface="+mn-cs"/>
              </a:defRPr>
            </a:lvl1pPr>
            <a:lvl2pPr marL="457200" indent="0" algn="ctr" defTabSz="914400" rtl="0" eaLnBrk="1" latinLnBrk="0" hangingPunct="1">
              <a:lnSpc>
                <a:spcPct val="100000"/>
              </a:lnSpc>
              <a:spcBef>
                <a:spcPct val="20000"/>
              </a:spcBef>
              <a:buFont typeface="Arial"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buFont typeface="Arial" pitchFamily="34" charset="0"/>
              <a:buNone/>
              <a:defRPr sz="22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Nov 29, 2018</a:t>
            </a:r>
          </a:p>
        </p:txBody>
      </p:sp>
    </p:spTree>
    <p:extLst>
      <p:ext uri="{BB962C8B-B14F-4D97-AF65-F5344CB8AC3E}">
        <p14:creationId xmlns:p14="http://schemas.microsoft.com/office/powerpoint/2010/main" val="328991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7">
            <a:extLst>
              <a:ext uri="{FF2B5EF4-FFF2-40B4-BE49-F238E27FC236}">
                <a16:creationId xmlns:a16="http://schemas.microsoft.com/office/drawing/2014/main" id="{97DA48BF-1A66-4499-84EC-BC87944B492E}"/>
              </a:ext>
            </a:extLst>
          </p:cNvPr>
          <p:cNvGraphicFramePr>
            <a:graphicFrameLocks noGrp="1"/>
          </p:cNvGraphicFramePr>
          <p:nvPr>
            <p:extLst>
              <p:ext uri="{D42A27DB-BD31-4B8C-83A1-F6EECF244321}">
                <p14:modId xmlns:p14="http://schemas.microsoft.com/office/powerpoint/2010/main" val="3512986057"/>
              </p:ext>
            </p:extLst>
          </p:nvPr>
        </p:nvGraphicFramePr>
        <p:xfrm>
          <a:off x="64294" y="2214563"/>
          <a:ext cx="6017529" cy="2049723"/>
        </p:xfrm>
        <a:graphic>
          <a:graphicData uri="http://schemas.openxmlformats.org/drawingml/2006/table">
            <a:tbl>
              <a:tblPr firstRow="1" bandRow="1">
                <a:tableStyleId>{22838BEF-8BB2-4498-84A7-C5851F593DF1}</a:tableStyleId>
              </a:tblPr>
              <a:tblGrid>
                <a:gridCol w="6017529">
                  <a:extLst>
                    <a:ext uri="{9D8B030D-6E8A-4147-A177-3AD203B41FA5}">
                      <a16:colId xmlns:a16="http://schemas.microsoft.com/office/drawing/2014/main" val="398718772"/>
                    </a:ext>
                  </a:extLst>
                </a:gridCol>
              </a:tblGrid>
              <a:tr h="357680">
                <a:tc>
                  <a:txBody>
                    <a:bodyPr/>
                    <a:lstStyle/>
                    <a:p>
                      <a:pPr algn="ctr">
                        <a:buNone/>
                      </a:pPr>
                      <a:r>
                        <a:rPr lang="en-US" sz="1600" dirty="0"/>
                        <a:t>Programming Layer</a:t>
                      </a:r>
                    </a:p>
                  </a:txBody>
                  <a:tcPr marL="68580" marR="68580" marT="34290" marB="34290"/>
                </a:tc>
                <a:extLst>
                  <a:ext uri="{0D108BD9-81ED-4DB2-BD59-A6C34878D82A}">
                    <a16:rowId xmlns:a16="http://schemas.microsoft.com/office/drawing/2014/main" val="4258913249"/>
                  </a:ext>
                </a:extLst>
              </a:tr>
              <a:tr h="357680">
                <a:tc>
                  <a:txBody>
                    <a:bodyPr/>
                    <a:lstStyle/>
                    <a:p>
                      <a:pPr algn="ctr">
                        <a:buNone/>
                      </a:pPr>
                      <a:r>
                        <a:rPr lang="en-US" sz="1600" b="1"/>
                        <a:t>Hardware Middleware Layer</a:t>
                      </a:r>
                      <a:endParaRPr lang="en-US" sz="1600"/>
                    </a:p>
                  </a:txBody>
                  <a:tcPr marL="68580" marR="68580" marT="34290" marB="34290"/>
                </a:tc>
                <a:extLst>
                  <a:ext uri="{0D108BD9-81ED-4DB2-BD59-A6C34878D82A}">
                    <a16:rowId xmlns:a16="http://schemas.microsoft.com/office/drawing/2014/main" val="277326602"/>
                  </a:ext>
                </a:extLst>
              </a:tr>
              <a:tr h="259463">
                <a:tc>
                  <a:txBody>
                    <a:bodyPr/>
                    <a:lstStyle/>
                    <a:p>
                      <a:pPr algn="ctr">
                        <a:buNone/>
                      </a:pPr>
                      <a:r>
                        <a:rPr lang="en-US" sz="1600" b="1" dirty="0"/>
                        <a:t>Hardware Cloud Provisioning Layer</a:t>
                      </a:r>
                      <a:endParaRPr lang="en-US" sz="1600" dirty="0"/>
                    </a:p>
                  </a:txBody>
                  <a:tcPr marL="68580" marR="68580" marT="34290" marB="34290"/>
                </a:tc>
                <a:extLst>
                  <a:ext uri="{0D108BD9-81ED-4DB2-BD59-A6C34878D82A}">
                    <a16:rowId xmlns:a16="http://schemas.microsoft.com/office/drawing/2014/main" val="3217508720"/>
                  </a:ext>
                </a:extLst>
              </a:tr>
              <a:tr h="357680">
                <a:tc>
                  <a:txBody>
                    <a:bodyPr/>
                    <a:lstStyle/>
                    <a:p>
                      <a:pPr algn="ctr">
                        <a:buNone/>
                      </a:pPr>
                      <a:r>
                        <a:rPr lang="en-US" sz="1600" b="1" dirty="0"/>
                        <a:t>Hardware Hypervisor/Shell</a:t>
                      </a:r>
                    </a:p>
                  </a:txBody>
                  <a:tcPr marL="68580" marR="68580" marT="34290" marB="34290"/>
                </a:tc>
                <a:extLst>
                  <a:ext uri="{0D108BD9-81ED-4DB2-BD59-A6C34878D82A}">
                    <a16:rowId xmlns:a16="http://schemas.microsoft.com/office/drawing/2014/main" val="3251503448"/>
                  </a:ext>
                </a:extLst>
              </a:tr>
              <a:tr h="664263">
                <a:tc>
                  <a:txBody>
                    <a:bodyPr/>
                    <a:lstStyle/>
                    <a:p>
                      <a:pPr algn="ctr">
                        <a:buNone/>
                      </a:pPr>
                      <a:r>
                        <a:rPr lang="en-US" sz="1600" b="1" dirty="0"/>
                        <a:t>Physical Hardware and Network Setup</a:t>
                      </a:r>
                    </a:p>
                  </a:txBody>
                  <a:tcPr marL="68580" marR="68580" marT="34290" marB="34290"/>
                </a:tc>
                <a:extLst>
                  <a:ext uri="{0D108BD9-81ED-4DB2-BD59-A6C34878D82A}">
                    <a16:rowId xmlns:a16="http://schemas.microsoft.com/office/drawing/2014/main" val="3662994829"/>
                  </a:ext>
                </a:extLst>
              </a:tr>
            </a:tbl>
          </a:graphicData>
        </a:graphic>
      </p:graphicFrame>
      <p:sp>
        <p:nvSpPr>
          <p:cNvPr id="2" name="Title 1"/>
          <p:cNvSpPr>
            <a:spLocks noGrp="1"/>
          </p:cNvSpPr>
          <p:nvPr>
            <p:ph type="title"/>
            <p:extLst/>
          </p:nvPr>
        </p:nvSpPr>
        <p:spPr/>
        <p:txBody>
          <a:bodyPr/>
          <a:lstStyle/>
          <a:p>
            <a:r>
              <a:rPr lang="en-US"/>
              <a:t>Related Work on the Hardware Stack</a:t>
            </a:r>
          </a:p>
        </p:txBody>
      </p:sp>
      <p:sp>
        <p:nvSpPr>
          <p:cNvPr id="6" name="Rectangle 5"/>
          <p:cNvSpPr/>
          <p:nvPr/>
        </p:nvSpPr>
        <p:spPr>
          <a:xfrm>
            <a:off x="57151" y="3287006"/>
            <a:ext cx="5811083" cy="10132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Content Placeholder 4"/>
          <p:cNvPicPr>
            <a:picLocks noGrp="1" noChangeAspect="1"/>
          </p:cNvPicPr>
          <p:nvPr>
            <p:ph idx="1"/>
          </p:nvPr>
        </p:nvPicPr>
        <p:blipFill>
          <a:blip r:embed="rId3"/>
          <a:stretch>
            <a:fillRect/>
          </a:stretch>
        </p:blipFill>
        <p:spPr>
          <a:xfrm>
            <a:off x="435769" y="982980"/>
            <a:ext cx="3471863" cy="742950"/>
          </a:xfrm>
          <a:prstGeom prst="rect">
            <a:avLst/>
          </a:prstGeom>
        </p:spPr>
      </p:pic>
      <p:sp>
        <p:nvSpPr>
          <p:cNvPr id="12" name="TextBox 11"/>
          <p:cNvSpPr txBox="1"/>
          <p:nvPr>
            <p:extLst/>
          </p:nvPr>
        </p:nvSpPr>
        <p:spPr>
          <a:xfrm>
            <a:off x="5875377" y="2390106"/>
            <a:ext cx="3365695" cy="1731243"/>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dirty="0"/>
              <a:t>-Shell abstracting </a:t>
            </a:r>
            <a:r>
              <a:rPr lang="en-US" dirty="0" err="1"/>
              <a:t>PCIe</a:t>
            </a:r>
            <a:r>
              <a:rPr lang="en-US" dirty="0"/>
              <a:t> and network</a:t>
            </a:r>
          </a:p>
          <a:p>
            <a:pPr algn="ctr"/>
            <a:r>
              <a:rPr lang="en-US" dirty="0"/>
              <a:t>-FPGAs connected to network</a:t>
            </a:r>
          </a:p>
          <a:p>
            <a:pPr algn="ctr"/>
            <a:r>
              <a:rPr lang="en-US" dirty="0"/>
              <a:t>Switch. CPUs network connection </a:t>
            </a:r>
          </a:p>
          <a:p>
            <a:pPr algn="ctr"/>
            <a:r>
              <a:rPr lang="en-US" dirty="0"/>
              <a:t>Comes through FPGA port</a:t>
            </a:r>
          </a:p>
        </p:txBody>
      </p:sp>
      <p:sp>
        <p:nvSpPr>
          <p:cNvPr id="13" name="TextBox 12"/>
          <p:cNvSpPr txBox="1"/>
          <p:nvPr>
            <p:extLst/>
          </p:nvPr>
        </p:nvSpPr>
        <p:spPr>
          <a:xfrm>
            <a:off x="1514475" y="1643062"/>
            <a:ext cx="2057400" cy="530915"/>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000" dirty="0"/>
              <a:t>Catapult</a:t>
            </a:r>
          </a:p>
        </p:txBody>
      </p:sp>
      <p:sp>
        <p:nvSpPr>
          <p:cNvPr id="8" name="Rectangle 7"/>
          <p:cNvSpPr/>
          <p:nvPr/>
        </p:nvSpPr>
        <p:spPr>
          <a:xfrm>
            <a:off x="167338" y="2558980"/>
            <a:ext cx="5708040" cy="3411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extLst/>
          </p:nvPr>
        </p:nvSpPr>
        <p:spPr>
          <a:xfrm>
            <a:off x="5657850" y="1677764"/>
            <a:ext cx="3365695" cy="346249"/>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a:t>Light-weight Transport Layer</a:t>
            </a:r>
          </a:p>
        </p:txBody>
      </p:sp>
      <p:sp>
        <p:nvSpPr>
          <p:cNvPr id="11" name="Date Placeholder 3">
            <a:extLst>
              <a:ext uri="{FF2B5EF4-FFF2-40B4-BE49-F238E27FC236}">
                <a16:creationId xmlns:a16="http://schemas.microsoft.com/office/drawing/2014/main" id="{A543A1A5-3600-4EEC-BC99-B2D407BD8018}"/>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4" name="Footer Placeholder 4">
            <a:extLst>
              <a:ext uri="{FF2B5EF4-FFF2-40B4-BE49-F238E27FC236}">
                <a16:creationId xmlns:a16="http://schemas.microsoft.com/office/drawing/2014/main" id="{8C30AFD7-5F04-4F59-B39A-BE2C1E39E55E}"/>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3" name="Slide Number Placeholder 2">
            <a:extLst>
              <a:ext uri="{FF2B5EF4-FFF2-40B4-BE49-F238E27FC236}">
                <a16:creationId xmlns:a16="http://schemas.microsoft.com/office/drawing/2014/main" id="{7917D797-D526-45B8-A466-7580B3443261}"/>
              </a:ext>
            </a:extLst>
          </p:cNvPr>
          <p:cNvSpPr>
            <a:spLocks noGrp="1"/>
          </p:cNvSpPr>
          <p:nvPr>
            <p:ph type="sldNum" sz="quarter" idx="12"/>
          </p:nvPr>
        </p:nvSpPr>
        <p:spPr/>
        <p:txBody>
          <a:bodyPr/>
          <a:lstStyle/>
          <a:p>
            <a:fld id="{47A2F89E-46AD-D94C-9C9D-E2616F119DE9}" type="slidenum">
              <a:rPr lang="en-US" smtClean="0"/>
              <a:t>10</a:t>
            </a:fld>
            <a:endParaRPr lang="en-US"/>
          </a:p>
        </p:txBody>
      </p:sp>
    </p:spTree>
    <p:extLst>
      <p:ext uri="{BB962C8B-B14F-4D97-AF65-F5344CB8AC3E}">
        <p14:creationId xmlns:p14="http://schemas.microsoft.com/office/powerpoint/2010/main" val="175560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a:t>Related Work on the Hardware Stack</a:t>
            </a:r>
          </a:p>
        </p:txBody>
      </p:sp>
      <p:sp>
        <p:nvSpPr>
          <p:cNvPr id="12" name="TextBox 11"/>
          <p:cNvSpPr txBox="1"/>
          <p:nvPr>
            <p:extLst/>
          </p:nvPr>
        </p:nvSpPr>
        <p:spPr>
          <a:xfrm>
            <a:off x="5807869" y="2378262"/>
            <a:ext cx="3365695" cy="346249"/>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dirty="0"/>
              <a:t>-AWS/ </a:t>
            </a:r>
            <a:r>
              <a:rPr lang="en-US" dirty="0" err="1"/>
              <a:t>Openstack</a:t>
            </a:r>
            <a:r>
              <a:rPr lang="en-US" dirty="0"/>
              <a:t> </a:t>
            </a:r>
          </a:p>
        </p:txBody>
      </p:sp>
      <p:pic>
        <p:nvPicPr>
          <p:cNvPr id="3" name="Picture 6"/>
          <p:cNvPicPr>
            <a:picLocks noChangeAspect="1"/>
          </p:cNvPicPr>
          <p:nvPr/>
        </p:nvPicPr>
        <p:blipFill>
          <a:blip r:embed="rId3"/>
          <a:stretch>
            <a:fillRect/>
          </a:stretch>
        </p:blipFill>
        <p:spPr>
          <a:xfrm>
            <a:off x="428625" y="1214438"/>
            <a:ext cx="2057400" cy="753831"/>
          </a:xfrm>
          <a:prstGeom prst="rect">
            <a:avLst/>
          </a:prstGeom>
        </p:spPr>
      </p:pic>
      <p:pic>
        <p:nvPicPr>
          <p:cNvPr id="4" name="Picture 8"/>
          <p:cNvPicPr>
            <a:picLocks noChangeAspect="1"/>
          </p:cNvPicPr>
          <p:nvPr/>
        </p:nvPicPr>
        <p:blipFill>
          <a:blip r:embed="rId4"/>
          <a:stretch>
            <a:fillRect/>
          </a:stretch>
        </p:blipFill>
        <p:spPr>
          <a:xfrm>
            <a:off x="3171825" y="1121569"/>
            <a:ext cx="2057400" cy="702945"/>
          </a:xfrm>
          <a:prstGeom prst="rect">
            <a:avLst/>
          </a:prstGeom>
        </p:spPr>
      </p:pic>
      <p:pic>
        <p:nvPicPr>
          <p:cNvPr id="17" name="Picture 10"/>
          <p:cNvPicPr>
            <a:picLocks noChangeAspect="1"/>
          </p:cNvPicPr>
          <p:nvPr/>
        </p:nvPicPr>
        <p:blipFill>
          <a:blip r:embed="rId5"/>
          <a:stretch>
            <a:fillRect/>
          </a:stretch>
        </p:blipFill>
        <p:spPr>
          <a:xfrm>
            <a:off x="6015990" y="1021556"/>
            <a:ext cx="2057400" cy="1089003"/>
          </a:xfrm>
          <a:prstGeom prst="rect">
            <a:avLst/>
          </a:prstGeom>
        </p:spPr>
      </p:pic>
      <p:sp>
        <p:nvSpPr>
          <p:cNvPr id="18" name="TextBox 17"/>
          <p:cNvSpPr txBox="1"/>
          <p:nvPr>
            <p:extLst/>
          </p:nvPr>
        </p:nvSpPr>
        <p:spPr>
          <a:xfrm>
            <a:off x="5815013" y="2929993"/>
            <a:ext cx="3365695" cy="1177245"/>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dirty="0"/>
              <a:t>-Amazon-Servers connected FPGA</a:t>
            </a:r>
          </a:p>
          <a:p>
            <a:pPr algn="ctr"/>
            <a:r>
              <a:rPr lang="en-US" dirty="0"/>
              <a:t>Ring through </a:t>
            </a:r>
            <a:r>
              <a:rPr lang="en-US" dirty="0" err="1"/>
              <a:t>PCIe</a:t>
            </a:r>
            <a:r>
              <a:rPr lang="en-US" dirty="0"/>
              <a:t>.</a:t>
            </a:r>
          </a:p>
          <a:p>
            <a:pPr algn="ctr"/>
            <a:r>
              <a:rPr lang="en-US" dirty="0"/>
              <a:t>-FPGA Network DPDK</a:t>
            </a:r>
          </a:p>
        </p:txBody>
      </p:sp>
      <p:graphicFrame>
        <p:nvGraphicFramePr>
          <p:cNvPr id="10" name="Table 7">
            <a:extLst>
              <a:ext uri="{FF2B5EF4-FFF2-40B4-BE49-F238E27FC236}">
                <a16:creationId xmlns:a16="http://schemas.microsoft.com/office/drawing/2014/main" id="{04E8E90C-E9FA-434E-8ADF-708E6104B6CC}"/>
              </a:ext>
            </a:extLst>
          </p:cNvPr>
          <p:cNvGraphicFramePr>
            <a:graphicFrameLocks noGrp="1"/>
          </p:cNvGraphicFramePr>
          <p:nvPr>
            <p:extLst>
              <p:ext uri="{D42A27DB-BD31-4B8C-83A1-F6EECF244321}">
                <p14:modId xmlns:p14="http://schemas.microsoft.com/office/powerpoint/2010/main" val="1665615018"/>
              </p:ext>
            </p:extLst>
          </p:nvPr>
        </p:nvGraphicFramePr>
        <p:xfrm>
          <a:off x="64294" y="2214563"/>
          <a:ext cx="6017529" cy="2049723"/>
        </p:xfrm>
        <a:graphic>
          <a:graphicData uri="http://schemas.openxmlformats.org/drawingml/2006/table">
            <a:tbl>
              <a:tblPr firstRow="1" bandRow="1">
                <a:tableStyleId>{22838BEF-8BB2-4498-84A7-C5851F593DF1}</a:tableStyleId>
              </a:tblPr>
              <a:tblGrid>
                <a:gridCol w="6017529">
                  <a:extLst>
                    <a:ext uri="{9D8B030D-6E8A-4147-A177-3AD203B41FA5}">
                      <a16:colId xmlns:a16="http://schemas.microsoft.com/office/drawing/2014/main" val="398718772"/>
                    </a:ext>
                  </a:extLst>
                </a:gridCol>
              </a:tblGrid>
              <a:tr h="357680">
                <a:tc>
                  <a:txBody>
                    <a:bodyPr/>
                    <a:lstStyle/>
                    <a:p>
                      <a:pPr algn="ctr">
                        <a:buNone/>
                      </a:pPr>
                      <a:r>
                        <a:rPr lang="en-US" sz="1600" dirty="0"/>
                        <a:t>Programming Layer</a:t>
                      </a:r>
                    </a:p>
                  </a:txBody>
                  <a:tcPr marL="68580" marR="68580" marT="34290" marB="34290"/>
                </a:tc>
                <a:extLst>
                  <a:ext uri="{0D108BD9-81ED-4DB2-BD59-A6C34878D82A}">
                    <a16:rowId xmlns:a16="http://schemas.microsoft.com/office/drawing/2014/main" val="4258913249"/>
                  </a:ext>
                </a:extLst>
              </a:tr>
              <a:tr h="357680">
                <a:tc>
                  <a:txBody>
                    <a:bodyPr/>
                    <a:lstStyle/>
                    <a:p>
                      <a:pPr algn="ctr">
                        <a:buNone/>
                      </a:pPr>
                      <a:r>
                        <a:rPr lang="en-US" sz="1600" b="1"/>
                        <a:t>Hardware Middleware Layer</a:t>
                      </a:r>
                      <a:endParaRPr lang="en-US" sz="1600"/>
                    </a:p>
                  </a:txBody>
                  <a:tcPr marL="68580" marR="68580" marT="34290" marB="34290"/>
                </a:tc>
                <a:extLst>
                  <a:ext uri="{0D108BD9-81ED-4DB2-BD59-A6C34878D82A}">
                    <a16:rowId xmlns:a16="http://schemas.microsoft.com/office/drawing/2014/main" val="277326602"/>
                  </a:ext>
                </a:extLst>
              </a:tr>
              <a:tr h="259463">
                <a:tc>
                  <a:txBody>
                    <a:bodyPr/>
                    <a:lstStyle/>
                    <a:p>
                      <a:pPr algn="ctr">
                        <a:buNone/>
                      </a:pPr>
                      <a:r>
                        <a:rPr lang="en-US" sz="1600" b="1" dirty="0"/>
                        <a:t>Hardware Cloud Provisioning Layer</a:t>
                      </a:r>
                      <a:endParaRPr lang="en-US" sz="1600" dirty="0"/>
                    </a:p>
                  </a:txBody>
                  <a:tcPr marL="68580" marR="68580" marT="34290" marB="34290"/>
                </a:tc>
                <a:extLst>
                  <a:ext uri="{0D108BD9-81ED-4DB2-BD59-A6C34878D82A}">
                    <a16:rowId xmlns:a16="http://schemas.microsoft.com/office/drawing/2014/main" val="3217508720"/>
                  </a:ext>
                </a:extLst>
              </a:tr>
              <a:tr h="357680">
                <a:tc>
                  <a:txBody>
                    <a:bodyPr/>
                    <a:lstStyle/>
                    <a:p>
                      <a:pPr algn="ctr">
                        <a:buNone/>
                      </a:pPr>
                      <a:r>
                        <a:rPr lang="en-US" sz="1600" b="1" dirty="0"/>
                        <a:t>Hardware Hypervisor/Shell</a:t>
                      </a:r>
                    </a:p>
                  </a:txBody>
                  <a:tcPr marL="68580" marR="68580" marT="34290" marB="34290"/>
                </a:tc>
                <a:extLst>
                  <a:ext uri="{0D108BD9-81ED-4DB2-BD59-A6C34878D82A}">
                    <a16:rowId xmlns:a16="http://schemas.microsoft.com/office/drawing/2014/main" val="3251503448"/>
                  </a:ext>
                </a:extLst>
              </a:tr>
              <a:tr h="664263">
                <a:tc>
                  <a:txBody>
                    <a:bodyPr/>
                    <a:lstStyle/>
                    <a:p>
                      <a:pPr algn="ctr">
                        <a:buNone/>
                      </a:pPr>
                      <a:r>
                        <a:rPr lang="en-US" sz="1600" b="1" dirty="0"/>
                        <a:t>Physical Hardware and Network Setup</a:t>
                      </a:r>
                    </a:p>
                  </a:txBody>
                  <a:tcPr marL="68580" marR="68580" marT="34290" marB="34290"/>
                </a:tc>
                <a:extLst>
                  <a:ext uri="{0D108BD9-81ED-4DB2-BD59-A6C34878D82A}">
                    <a16:rowId xmlns:a16="http://schemas.microsoft.com/office/drawing/2014/main" val="3662994829"/>
                  </a:ext>
                </a:extLst>
              </a:tr>
            </a:tbl>
          </a:graphicData>
        </a:graphic>
      </p:graphicFrame>
      <p:sp>
        <p:nvSpPr>
          <p:cNvPr id="6" name="Rectangle 5"/>
          <p:cNvSpPr/>
          <p:nvPr/>
        </p:nvSpPr>
        <p:spPr>
          <a:xfrm>
            <a:off x="64294" y="2918870"/>
            <a:ext cx="6017529" cy="13454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ate Placeholder 3">
            <a:extLst>
              <a:ext uri="{FF2B5EF4-FFF2-40B4-BE49-F238E27FC236}">
                <a16:creationId xmlns:a16="http://schemas.microsoft.com/office/drawing/2014/main" id="{41534DA8-21BC-4C5D-A873-64B91326A68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3" name="Footer Placeholder 4">
            <a:extLst>
              <a:ext uri="{FF2B5EF4-FFF2-40B4-BE49-F238E27FC236}">
                <a16:creationId xmlns:a16="http://schemas.microsoft.com/office/drawing/2014/main" id="{62A3F16C-0C60-42E0-BC51-9704D9DEAB2C}"/>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5" name="Slide Number Placeholder 4">
            <a:extLst>
              <a:ext uri="{FF2B5EF4-FFF2-40B4-BE49-F238E27FC236}">
                <a16:creationId xmlns:a16="http://schemas.microsoft.com/office/drawing/2014/main" id="{25E68434-38A4-42F7-AD9D-66F8FE3D32C5}"/>
              </a:ext>
            </a:extLst>
          </p:cNvPr>
          <p:cNvSpPr>
            <a:spLocks noGrp="1"/>
          </p:cNvSpPr>
          <p:nvPr>
            <p:ph type="sldNum" sz="quarter" idx="12"/>
          </p:nvPr>
        </p:nvSpPr>
        <p:spPr/>
        <p:txBody>
          <a:bodyPr/>
          <a:lstStyle/>
          <a:p>
            <a:fld id="{47A2F89E-46AD-D94C-9C9D-E2616F119DE9}" type="slidenum">
              <a:rPr lang="en-US" smtClean="0"/>
              <a:t>11</a:t>
            </a:fld>
            <a:endParaRPr lang="en-US"/>
          </a:p>
        </p:txBody>
      </p:sp>
    </p:spTree>
    <p:extLst>
      <p:ext uri="{BB962C8B-B14F-4D97-AF65-F5344CB8AC3E}">
        <p14:creationId xmlns:p14="http://schemas.microsoft.com/office/powerpoint/2010/main" val="328977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F0B3-F3C2-4FE6-9390-48C4AC23E657}"/>
              </a:ext>
            </a:extLst>
          </p:cNvPr>
          <p:cNvSpPr>
            <a:spLocks noGrp="1"/>
          </p:cNvSpPr>
          <p:nvPr>
            <p:ph type="title"/>
          </p:nvPr>
        </p:nvSpPr>
        <p:spPr/>
        <p:txBody>
          <a:bodyPr/>
          <a:lstStyle/>
          <a:p>
            <a:r>
              <a:rPr lang="en-US" dirty="0"/>
              <a:t>High-Level Overview</a:t>
            </a:r>
          </a:p>
        </p:txBody>
      </p:sp>
      <p:sp>
        <p:nvSpPr>
          <p:cNvPr id="3" name="Content Placeholder 2">
            <a:extLst>
              <a:ext uri="{FF2B5EF4-FFF2-40B4-BE49-F238E27FC236}">
                <a16:creationId xmlns:a16="http://schemas.microsoft.com/office/drawing/2014/main" id="{E00607CB-80C2-4494-89DF-84CA95789FBB}"/>
              </a:ext>
            </a:extLst>
          </p:cNvPr>
          <p:cNvSpPr>
            <a:spLocks noGrp="1"/>
          </p:cNvSpPr>
          <p:nvPr>
            <p:ph idx="1"/>
          </p:nvPr>
        </p:nvSpPr>
        <p:spPr/>
        <p:txBody>
          <a:bodyPr/>
          <a:lstStyle/>
          <a:p>
            <a:r>
              <a:rPr lang="en-US" dirty="0"/>
              <a:t>User supplies description of problem </a:t>
            </a:r>
          </a:p>
          <a:p>
            <a:r>
              <a:rPr lang="en-US" dirty="0"/>
              <a:t>Automatically partitioned and programmed onto cluster</a:t>
            </a:r>
          </a:p>
          <a:p>
            <a:r>
              <a:rPr lang="en-US" dirty="0"/>
              <a:t>Each layer of stack provides API for layer below.</a:t>
            </a:r>
          </a:p>
        </p:txBody>
      </p:sp>
      <p:sp>
        <p:nvSpPr>
          <p:cNvPr id="6" name="Slide Number Placeholder 5">
            <a:extLst>
              <a:ext uri="{FF2B5EF4-FFF2-40B4-BE49-F238E27FC236}">
                <a16:creationId xmlns:a16="http://schemas.microsoft.com/office/drawing/2014/main" id="{854DB3EC-1B1C-4FED-8BE9-E59C066643E8}"/>
              </a:ext>
            </a:extLst>
          </p:cNvPr>
          <p:cNvSpPr>
            <a:spLocks noGrp="1"/>
          </p:cNvSpPr>
          <p:nvPr>
            <p:ph type="sldNum" sz="quarter" idx="12"/>
          </p:nvPr>
        </p:nvSpPr>
        <p:spPr/>
        <p:txBody>
          <a:bodyPr/>
          <a:lstStyle/>
          <a:p>
            <a:fld id="{47A2F89E-46AD-D94C-9C9D-E2616F119DE9}" type="slidenum">
              <a:rPr lang="en-US" smtClean="0"/>
              <a:t>12</a:t>
            </a:fld>
            <a:endParaRPr lang="en-US"/>
          </a:p>
        </p:txBody>
      </p:sp>
      <p:sp>
        <p:nvSpPr>
          <p:cNvPr id="7" name="Date Placeholder 3">
            <a:extLst>
              <a:ext uri="{FF2B5EF4-FFF2-40B4-BE49-F238E27FC236}">
                <a16:creationId xmlns:a16="http://schemas.microsoft.com/office/drawing/2014/main" id="{0A9408F1-EDA9-414C-AE6F-6C83423428DB}"/>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D6955645-88C1-457F-990A-944C165C06CF}"/>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47527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fontScale="90000"/>
          </a:bodyPr>
          <a:lstStyle/>
          <a:p>
            <a:r>
              <a:rPr lang="en-US" dirty="0"/>
              <a:t>L1: Physical Hardware and Network Setup</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13</a:t>
            </a:fld>
            <a:endParaRPr lang="en-US"/>
          </a:p>
        </p:txBody>
      </p:sp>
      <p:sp>
        <p:nvSpPr>
          <p:cNvPr id="9" name="Date Placeholder 3">
            <a:extLst>
              <a:ext uri="{FF2B5EF4-FFF2-40B4-BE49-F238E27FC236}">
                <a16:creationId xmlns:a16="http://schemas.microsoft.com/office/drawing/2014/main" id="{B52FFEDF-BA08-48E2-85E4-CE739B69C443}"/>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0" name="Footer Placeholder 4">
            <a:extLst>
              <a:ext uri="{FF2B5EF4-FFF2-40B4-BE49-F238E27FC236}">
                <a16:creationId xmlns:a16="http://schemas.microsoft.com/office/drawing/2014/main" id="{6D40BA72-EB98-4968-A981-FE923F955264}"/>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81149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52" y="161289"/>
            <a:ext cx="7920880" cy="745592"/>
          </a:xfrm>
        </p:spPr>
        <p:txBody>
          <a:bodyPr/>
          <a:lstStyle/>
          <a:p>
            <a:r>
              <a:rPr lang="en-US" dirty="0"/>
              <a:t>L1: Intro</a:t>
            </a:r>
          </a:p>
        </p:txBody>
      </p:sp>
      <p:sp>
        <p:nvSpPr>
          <p:cNvPr id="6" name="Slide Number Placeholder 5"/>
          <p:cNvSpPr>
            <a:spLocks noGrp="1"/>
          </p:cNvSpPr>
          <p:nvPr>
            <p:ph type="sldNum" sz="quarter" idx="12"/>
          </p:nvPr>
        </p:nvSpPr>
        <p:spPr>
          <a:xfrm>
            <a:off x="8619050" y="2303420"/>
            <a:ext cx="494363" cy="918103"/>
          </a:xfrm>
        </p:spPr>
        <p:txBody>
          <a:bodyPr/>
          <a:lstStyle/>
          <a:p>
            <a:fld id="{47A2F89E-46AD-D94C-9C9D-E2616F119DE9}" type="slidenum">
              <a:rPr lang="en-US" smtClean="0"/>
              <a:t>14</a:t>
            </a:fld>
            <a:endParaRPr lang="en-US" dirty="0"/>
          </a:p>
        </p:txBody>
      </p:sp>
      <p:sp>
        <p:nvSpPr>
          <p:cNvPr id="47" name="Content Placeholder 10">
            <a:extLst>
              <a:ext uri="{FF2B5EF4-FFF2-40B4-BE49-F238E27FC236}">
                <a16:creationId xmlns:a16="http://schemas.microsoft.com/office/drawing/2014/main" id="{93FBC776-43F6-490D-B0AF-7F409E20D4CF}"/>
              </a:ext>
            </a:extLst>
          </p:cNvPr>
          <p:cNvSpPr>
            <a:spLocks noGrp="1"/>
          </p:cNvSpPr>
          <p:nvPr>
            <p:ph idx="1"/>
          </p:nvPr>
        </p:nvSpPr>
        <p:spPr>
          <a:xfrm>
            <a:off x="539552" y="1059583"/>
            <a:ext cx="7920880" cy="3535040"/>
          </a:xfrm>
        </p:spPr>
        <p:txBody>
          <a:bodyPr>
            <a:normAutofit lnSpcReduction="10000"/>
          </a:bodyPr>
          <a:lstStyle/>
          <a:p>
            <a:r>
              <a:rPr lang="en-US" dirty="0"/>
              <a:t>This layer refers to the physical setup of our cluster</a:t>
            </a:r>
          </a:p>
          <a:p>
            <a:r>
              <a:rPr lang="en-US" dirty="0"/>
              <a:t>Two main families</a:t>
            </a:r>
          </a:p>
          <a:p>
            <a:pPr lvl="1"/>
            <a:r>
              <a:rPr lang="en-US" dirty="0" err="1"/>
              <a:t>PCIe</a:t>
            </a:r>
            <a:r>
              <a:rPr lang="en-US" dirty="0"/>
              <a:t> Connected FPGAs (</a:t>
            </a:r>
            <a:r>
              <a:rPr lang="en-US" dirty="0" err="1"/>
              <a:t>PCIe</a:t>
            </a:r>
            <a:r>
              <a:rPr lang="en-US" dirty="0"/>
              <a:t> connection for power and control)</a:t>
            </a:r>
          </a:p>
          <a:p>
            <a:pPr lvl="1"/>
            <a:r>
              <a:rPr lang="en-US" dirty="0"/>
              <a:t>SoC FPGAs (</a:t>
            </a:r>
            <a:r>
              <a:rPr lang="en-US" dirty="0" err="1"/>
              <a:t>PCIe</a:t>
            </a:r>
            <a:r>
              <a:rPr lang="en-US" dirty="0"/>
              <a:t> backplane for power)</a:t>
            </a:r>
          </a:p>
          <a:p>
            <a:r>
              <a:rPr lang="en-US" dirty="0"/>
              <a:t>All FPGAs and CPUs connected to </a:t>
            </a:r>
            <a:r>
              <a:rPr lang="en-US" dirty="0" err="1"/>
              <a:t>ToR</a:t>
            </a:r>
            <a:r>
              <a:rPr lang="en-US" dirty="0"/>
              <a:t> for data</a:t>
            </a:r>
          </a:p>
          <a:p>
            <a:pPr lvl="1"/>
            <a:endParaRPr lang="en-US" dirty="0"/>
          </a:p>
        </p:txBody>
      </p:sp>
      <p:sp>
        <p:nvSpPr>
          <p:cNvPr id="48" name="Date Placeholder 3">
            <a:extLst>
              <a:ext uri="{FF2B5EF4-FFF2-40B4-BE49-F238E27FC236}">
                <a16:creationId xmlns:a16="http://schemas.microsoft.com/office/drawing/2014/main" id="{67899130-AAAD-4A36-A8A7-928E6D79D94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50" name="Footer Placeholder 4">
            <a:extLst>
              <a:ext uri="{FF2B5EF4-FFF2-40B4-BE49-F238E27FC236}">
                <a16:creationId xmlns:a16="http://schemas.microsoft.com/office/drawing/2014/main" id="{D3AFD0C7-861E-40FA-A121-AD474AC6374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34214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52" y="161289"/>
            <a:ext cx="7920880" cy="745592"/>
          </a:xfrm>
        </p:spPr>
        <p:txBody>
          <a:bodyPr>
            <a:normAutofit/>
          </a:bodyPr>
          <a:lstStyle/>
          <a:p>
            <a:r>
              <a:rPr lang="en-US" dirty="0"/>
              <a:t>L1: Diagram</a:t>
            </a:r>
          </a:p>
        </p:txBody>
      </p:sp>
      <p:sp>
        <p:nvSpPr>
          <p:cNvPr id="6" name="Slide Number Placeholder 5"/>
          <p:cNvSpPr>
            <a:spLocks noGrp="1"/>
          </p:cNvSpPr>
          <p:nvPr>
            <p:ph type="sldNum" sz="quarter" idx="12"/>
          </p:nvPr>
        </p:nvSpPr>
        <p:spPr>
          <a:xfrm>
            <a:off x="8619050" y="2303420"/>
            <a:ext cx="494363" cy="918103"/>
          </a:xfrm>
        </p:spPr>
        <p:txBody>
          <a:bodyPr/>
          <a:lstStyle/>
          <a:p>
            <a:fld id="{47A2F89E-46AD-D94C-9C9D-E2616F119DE9}" type="slidenum">
              <a:rPr lang="en-US" smtClean="0"/>
              <a:t>15</a:t>
            </a:fld>
            <a:endParaRPr lang="en-US" dirty="0"/>
          </a:p>
        </p:txBody>
      </p:sp>
      <p:sp>
        <p:nvSpPr>
          <p:cNvPr id="7" name="Rectangle 6"/>
          <p:cNvSpPr/>
          <p:nvPr/>
        </p:nvSpPr>
        <p:spPr>
          <a:xfrm>
            <a:off x="397934" y="3466442"/>
            <a:ext cx="3703320" cy="4953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1/10G Network Switch</a:t>
            </a:r>
          </a:p>
        </p:txBody>
      </p:sp>
      <p:sp>
        <p:nvSpPr>
          <p:cNvPr id="8" name="Rectangle 7"/>
          <p:cNvSpPr/>
          <p:nvPr/>
        </p:nvSpPr>
        <p:spPr>
          <a:xfrm>
            <a:off x="305006" y="2708967"/>
            <a:ext cx="906780" cy="502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9" name="Rectangle 8"/>
          <p:cNvSpPr/>
          <p:nvPr/>
        </p:nvSpPr>
        <p:spPr>
          <a:xfrm>
            <a:off x="1328982" y="2715131"/>
            <a:ext cx="906780" cy="502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0" name="Rectangle 9"/>
          <p:cNvSpPr/>
          <p:nvPr/>
        </p:nvSpPr>
        <p:spPr>
          <a:xfrm>
            <a:off x="305006" y="1809781"/>
            <a:ext cx="1930756" cy="38227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 Server</a:t>
            </a:r>
          </a:p>
        </p:txBody>
      </p:sp>
      <p:sp>
        <p:nvSpPr>
          <p:cNvPr id="11" name="Rectangle 10"/>
          <p:cNvSpPr/>
          <p:nvPr/>
        </p:nvSpPr>
        <p:spPr>
          <a:xfrm>
            <a:off x="3855926" y="2814803"/>
            <a:ext cx="906780" cy="502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2" name="Rectangle 11"/>
          <p:cNvSpPr/>
          <p:nvPr/>
        </p:nvSpPr>
        <p:spPr>
          <a:xfrm>
            <a:off x="4879902" y="2820967"/>
            <a:ext cx="906780" cy="502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5" name="Rectangle 14"/>
          <p:cNvSpPr/>
          <p:nvPr/>
        </p:nvSpPr>
        <p:spPr>
          <a:xfrm>
            <a:off x="1979712" y="4300651"/>
            <a:ext cx="3703320" cy="4953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100G Network Switch</a:t>
            </a:r>
          </a:p>
        </p:txBody>
      </p:sp>
      <p:cxnSp>
        <p:nvCxnSpPr>
          <p:cNvPr id="17" name="Straight Arrow Connector 16"/>
          <p:cNvCxnSpPr/>
          <p:nvPr/>
        </p:nvCxnSpPr>
        <p:spPr>
          <a:xfrm>
            <a:off x="3697394" y="3997625"/>
            <a:ext cx="0" cy="315892"/>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4309316" y="3344333"/>
            <a:ext cx="0" cy="96302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11218" y="1437201"/>
            <a:ext cx="1930756" cy="31455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23" name="Rectangle 22"/>
          <p:cNvSpPr/>
          <p:nvPr/>
        </p:nvSpPr>
        <p:spPr>
          <a:xfrm>
            <a:off x="314752" y="1005114"/>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24" name="Rectangle 23"/>
          <p:cNvSpPr/>
          <p:nvPr/>
        </p:nvSpPr>
        <p:spPr>
          <a:xfrm>
            <a:off x="1481459" y="1014990"/>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25" name="Rectangle 24"/>
          <p:cNvSpPr/>
          <p:nvPr/>
        </p:nvSpPr>
        <p:spPr>
          <a:xfrm>
            <a:off x="3877946" y="1818247"/>
            <a:ext cx="1930756" cy="38227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 Server</a:t>
            </a:r>
          </a:p>
        </p:txBody>
      </p:sp>
      <p:sp>
        <p:nvSpPr>
          <p:cNvPr id="26" name="Rectangle 25"/>
          <p:cNvSpPr/>
          <p:nvPr/>
        </p:nvSpPr>
        <p:spPr>
          <a:xfrm>
            <a:off x="3884158" y="1445667"/>
            <a:ext cx="1930756" cy="31455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27" name="Rectangle 26"/>
          <p:cNvSpPr/>
          <p:nvPr/>
        </p:nvSpPr>
        <p:spPr>
          <a:xfrm>
            <a:off x="3887692" y="1013580"/>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28" name="Rectangle 27"/>
          <p:cNvSpPr/>
          <p:nvPr/>
        </p:nvSpPr>
        <p:spPr>
          <a:xfrm>
            <a:off x="5054399" y="1023456"/>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29" name="Rectangle 28"/>
          <p:cNvSpPr/>
          <p:nvPr/>
        </p:nvSpPr>
        <p:spPr>
          <a:xfrm>
            <a:off x="6562384" y="1822583"/>
            <a:ext cx="1930756" cy="38227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 Server</a:t>
            </a:r>
          </a:p>
        </p:txBody>
      </p:sp>
      <p:sp>
        <p:nvSpPr>
          <p:cNvPr id="30" name="Rectangle 29"/>
          <p:cNvSpPr/>
          <p:nvPr/>
        </p:nvSpPr>
        <p:spPr>
          <a:xfrm>
            <a:off x="6562384" y="1426852"/>
            <a:ext cx="1930756" cy="31455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32" name="Rectangle 31"/>
          <p:cNvSpPr/>
          <p:nvPr/>
        </p:nvSpPr>
        <p:spPr>
          <a:xfrm>
            <a:off x="6586385" y="1013580"/>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33" name="Rectangle 32"/>
          <p:cNvSpPr/>
          <p:nvPr/>
        </p:nvSpPr>
        <p:spPr>
          <a:xfrm>
            <a:off x="7756971" y="1022046"/>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cxnSp>
        <p:nvCxnSpPr>
          <p:cNvPr id="34" name="Straight Arrow Connector 33"/>
          <p:cNvCxnSpPr/>
          <p:nvPr/>
        </p:nvCxnSpPr>
        <p:spPr>
          <a:xfrm>
            <a:off x="758396" y="3169890"/>
            <a:ext cx="0" cy="315892"/>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690794" y="3169890"/>
            <a:ext cx="0" cy="315892"/>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761420" y="2704424"/>
            <a:ext cx="1715863" cy="206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t>MPSoC</a:t>
            </a:r>
            <a:r>
              <a:rPr lang="en-US" dirty="0"/>
              <a:t> FB</a:t>
            </a:r>
          </a:p>
        </p:txBody>
      </p:sp>
      <p:cxnSp>
        <p:nvCxnSpPr>
          <p:cNvPr id="39" name="Straight Arrow Connector 38"/>
          <p:cNvCxnSpPr>
            <a:cxnSpLocks/>
          </p:cNvCxnSpPr>
          <p:nvPr/>
        </p:nvCxnSpPr>
        <p:spPr>
          <a:xfrm>
            <a:off x="5316850" y="3344332"/>
            <a:ext cx="0" cy="96302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838309" y="3789230"/>
            <a:ext cx="1478285" cy="3822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CPU</a:t>
            </a:r>
          </a:p>
        </p:txBody>
      </p:sp>
      <p:sp>
        <p:nvSpPr>
          <p:cNvPr id="42" name="Rectangle 41"/>
          <p:cNvSpPr/>
          <p:nvPr/>
        </p:nvSpPr>
        <p:spPr>
          <a:xfrm>
            <a:off x="6831814" y="3422970"/>
            <a:ext cx="1484602" cy="31455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43" name="Rectangle 42"/>
          <p:cNvSpPr/>
          <p:nvPr/>
        </p:nvSpPr>
        <p:spPr>
          <a:xfrm>
            <a:off x="6841281" y="3052341"/>
            <a:ext cx="742176" cy="34558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44" name="Rectangle 43"/>
          <p:cNvSpPr/>
          <p:nvPr/>
        </p:nvSpPr>
        <p:spPr>
          <a:xfrm>
            <a:off x="7631241" y="3037101"/>
            <a:ext cx="742176" cy="34558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45" name="Rectangle 44"/>
          <p:cNvSpPr/>
          <p:nvPr/>
        </p:nvSpPr>
        <p:spPr>
          <a:xfrm>
            <a:off x="6875752" y="4359137"/>
            <a:ext cx="1478285" cy="3822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FPGA</a:t>
            </a:r>
          </a:p>
        </p:txBody>
      </p:sp>
      <p:cxnSp>
        <p:nvCxnSpPr>
          <p:cNvPr id="49" name="Straight Arrow Connector 48"/>
          <p:cNvCxnSpPr>
            <a:cxnSpLocks/>
            <a:stCxn id="15" idx="3"/>
            <a:endCxn id="45" idx="1"/>
          </p:cNvCxnSpPr>
          <p:nvPr/>
        </p:nvCxnSpPr>
        <p:spPr>
          <a:xfrm>
            <a:off x="5683032" y="4548301"/>
            <a:ext cx="1192720" cy="1973"/>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4117122" y="3897493"/>
            <a:ext cx="2766250" cy="35562"/>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a:off x="785272" y="2211021"/>
            <a:ext cx="0" cy="50411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p:cNvCxnSpPr>
          <p:nvPr/>
        </p:nvCxnSpPr>
        <p:spPr>
          <a:xfrm>
            <a:off x="1756616" y="2181997"/>
            <a:ext cx="0" cy="50411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4149296" y="2235337"/>
            <a:ext cx="0" cy="50411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a:off x="5160846" y="2252393"/>
            <a:ext cx="0" cy="50411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p:cNvCxnSpPr>
          <p:nvPr/>
        </p:nvCxnSpPr>
        <p:spPr>
          <a:xfrm>
            <a:off x="6991556" y="2204857"/>
            <a:ext cx="0" cy="50411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35237" y="2296928"/>
            <a:ext cx="1634935" cy="369332"/>
          </a:xfrm>
          <a:prstGeom prst="rect">
            <a:avLst/>
          </a:prstGeom>
          <a:noFill/>
        </p:spPr>
        <p:txBody>
          <a:bodyPr wrap="none" rtlCol="0">
            <a:spAutoFit/>
          </a:bodyPr>
          <a:lstStyle/>
          <a:p>
            <a:r>
              <a:rPr lang="en-US" dirty="0" err="1"/>
              <a:t>PCIe</a:t>
            </a:r>
            <a:r>
              <a:rPr lang="en-US" dirty="0"/>
              <a:t> for Power</a:t>
            </a:r>
          </a:p>
        </p:txBody>
      </p:sp>
      <p:sp>
        <p:nvSpPr>
          <p:cNvPr id="61" name="TextBox 60"/>
          <p:cNvSpPr txBox="1"/>
          <p:nvPr/>
        </p:nvSpPr>
        <p:spPr>
          <a:xfrm>
            <a:off x="2191999" y="2099193"/>
            <a:ext cx="1652697" cy="923330"/>
          </a:xfrm>
          <a:prstGeom prst="rect">
            <a:avLst/>
          </a:prstGeom>
          <a:noFill/>
        </p:spPr>
        <p:txBody>
          <a:bodyPr wrap="none" rtlCol="0">
            <a:spAutoFit/>
          </a:bodyPr>
          <a:lstStyle/>
          <a:p>
            <a:r>
              <a:rPr lang="en-US" dirty="0" err="1"/>
              <a:t>PCIe</a:t>
            </a:r>
            <a:r>
              <a:rPr lang="en-US" dirty="0"/>
              <a:t> for Power</a:t>
            </a:r>
          </a:p>
          <a:p>
            <a:r>
              <a:rPr lang="en-US" dirty="0"/>
              <a:t>And Control </a:t>
            </a:r>
          </a:p>
          <a:p>
            <a:r>
              <a:rPr lang="en-US" dirty="0"/>
              <a:t>Signals from VM</a:t>
            </a:r>
          </a:p>
        </p:txBody>
      </p:sp>
      <p:cxnSp>
        <p:nvCxnSpPr>
          <p:cNvPr id="64" name="Connector: Elbow 63"/>
          <p:cNvCxnSpPr>
            <a:stCxn id="10" idx="1"/>
            <a:endCxn id="7" idx="1"/>
          </p:cNvCxnSpPr>
          <p:nvPr/>
        </p:nvCxnSpPr>
        <p:spPr>
          <a:xfrm rot="10800000" flipH="1" flipV="1">
            <a:off x="305006" y="2000918"/>
            <a:ext cx="92928" cy="1713174"/>
          </a:xfrm>
          <a:prstGeom prst="bentConnector3">
            <a:avLst>
              <a:gd name="adj1" fmla="val -245997"/>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p:cNvCxnSpPr>
            <a:stCxn id="25" idx="1"/>
          </p:cNvCxnSpPr>
          <p:nvPr/>
        </p:nvCxnSpPr>
        <p:spPr>
          <a:xfrm rot="10800000" flipV="1">
            <a:off x="3756660" y="2009384"/>
            <a:ext cx="121286" cy="1476398"/>
          </a:xfrm>
          <a:prstGeom prst="bentConnector2">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p:cNvCxnSpPr>
            <a:stCxn id="29" idx="1"/>
            <a:endCxn id="7" idx="3"/>
          </p:cNvCxnSpPr>
          <p:nvPr/>
        </p:nvCxnSpPr>
        <p:spPr>
          <a:xfrm rot="10800000" flipV="1">
            <a:off x="4101254" y="2013720"/>
            <a:ext cx="2461130" cy="1700372"/>
          </a:xfrm>
          <a:prstGeom prst="bentConnector3">
            <a:avLst>
              <a:gd name="adj1" fmla="val 22444"/>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Date Placeholder 3">
            <a:extLst>
              <a:ext uri="{FF2B5EF4-FFF2-40B4-BE49-F238E27FC236}">
                <a16:creationId xmlns:a16="http://schemas.microsoft.com/office/drawing/2014/main" id="{6BA4D5A0-5D40-4863-A88F-E2906CCC8F16}"/>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48" name="Footer Placeholder 4">
            <a:extLst>
              <a:ext uri="{FF2B5EF4-FFF2-40B4-BE49-F238E27FC236}">
                <a16:creationId xmlns:a16="http://schemas.microsoft.com/office/drawing/2014/main" id="{DE1FE6B0-5C64-46CB-93CD-C075A48B2CD1}"/>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03909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L1: Inventory</a:t>
            </a:r>
          </a:p>
        </p:txBody>
      </p:sp>
      <p:sp>
        <p:nvSpPr>
          <p:cNvPr id="11" name="Content Placeholder 10"/>
          <p:cNvSpPr>
            <a:spLocks noGrp="1"/>
          </p:cNvSpPr>
          <p:nvPr>
            <p:ph idx="1"/>
          </p:nvPr>
        </p:nvSpPr>
        <p:spPr/>
        <p:txBody>
          <a:bodyPr>
            <a:normAutofit fontScale="47500" lnSpcReduction="20000"/>
          </a:bodyPr>
          <a:lstStyle/>
          <a:p>
            <a:r>
              <a:rPr lang="en-US" dirty="0" err="1"/>
              <a:t>Alphadata</a:t>
            </a:r>
            <a:r>
              <a:rPr lang="en-US" dirty="0"/>
              <a:t> 7v3 * 4 – </a:t>
            </a:r>
            <a:r>
              <a:rPr lang="en-US" dirty="0" err="1"/>
              <a:t>Virtex</a:t>
            </a:r>
            <a:r>
              <a:rPr lang="en-US" dirty="0"/>
              <a:t> 7 -690T</a:t>
            </a:r>
          </a:p>
          <a:p>
            <a:pPr lvl="1"/>
            <a:r>
              <a:rPr lang="en-US" dirty="0"/>
              <a:t>~690K Logic cells, 3600 DSP Slices , 52.9 MB BRAM</a:t>
            </a:r>
          </a:p>
          <a:p>
            <a:pPr lvl="1"/>
            <a:r>
              <a:rPr lang="en-US" dirty="0"/>
              <a:t>2 * 10G SFP Networking ports</a:t>
            </a:r>
          </a:p>
          <a:p>
            <a:pPr lvl="1"/>
            <a:r>
              <a:rPr lang="en-US" dirty="0"/>
              <a:t>16 GB off-chip memory</a:t>
            </a:r>
          </a:p>
          <a:p>
            <a:r>
              <a:rPr lang="en-US" dirty="0" err="1"/>
              <a:t>Alphadata</a:t>
            </a:r>
            <a:r>
              <a:rPr lang="en-US" dirty="0"/>
              <a:t> 8v3 * 8 – </a:t>
            </a:r>
            <a:r>
              <a:rPr lang="en-US" dirty="0" err="1"/>
              <a:t>Virtex</a:t>
            </a:r>
            <a:r>
              <a:rPr lang="en-US" dirty="0"/>
              <a:t> </a:t>
            </a:r>
            <a:r>
              <a:rPr lang="en-US" dirty="0" err="1"/>
              <a:t>Ultrascale</a:t>
            </a:r>
            <a:r>
              <a:rPr lang="en-US" dirty="0"/>
              <a:t> – XCV095</a:t>
            </a:r>
          </a:p>
          <a:p>
            <a:pPr lvl="1"/>
            <a:r>
              <a:rPr lang="en-US" dirty="0"/>
              <a:t>~1176K Logic cells, 768 DSP Slices, 60.8 MB BRAM</a:t>
            </a:r>
          </a:p>
          <a:p>
            <a:pPr lvl="1"/>
            <a:r>
              <a:rPr lang="en-US" dirty="0"/>
              <a:t>2 * 100G QSFP Networking Ports</a:t>
            </a:r>
          </a:p>
          <a:p>
            <a:pPr lvl="1"/>
            <a:r>
              <a:rPr lang="en-US" dirty="0"/>
              <a:t>16 GB off-chip memory</a:t>
            </a:r>
          </a:p>
          <a:p>
            <a:r>
              <a:rPr lang="en-US" dirty="0" err="1"/>
              <a:t>Alphadata</a:t>
            </a:r>
            <a:r>
              <a:rPr lang="en-US" dirty="0"/>
              <a:t> 8k5 *8 –</a:t>
            </a:r>
            <a:r>
              <a:rPr lang="en-US" dirty="0" err="1"/>
              <a:t>Virtex</a:t>
            </a:r>
            <a:r>
              <a:rPr lang="en-US" dirty="0"/>
              <a:t> </a:t>
            </a:r>
            <a:r>
              <a:rPr lang="en-US" dirty="0" err="1"/>
              <a:t>Ultrascale</a:t>
            </a:r>
            <a:r>
              <a:rPr lang="en-US" dirty="0"/>
              <a:t> – KU115</a:t>
            </a:r>
          </a:p>
          <a:p>
            <a:pPr lvl="1"/>
            <a:r>
              <a:rPr lang="en-US" dirty="0"/>
              <a:t>~1450K Logic cells,  5520 DSP Slices, </a:t>
            </a:r>
          </a:p>
          <a:p>
            <a:pPr lvl="1"/>
            <a:r>
              <a:rPr lang="en-US" dirty="0"/>
              <a:t>2 * 10G SFP Networking ports</a:t>
            </a:r>
          </a:p>
          <a:p>
            <a:pPr lvl="1"/>
            <a:r>
              <a:rPr lang="en-US" dirty="0"/>
              <a:t>16 GB off-chip memory</a:t>
            </a:r>
          </a:p>
          <a:p>
            <a:r>
              <a:rPr lang="en-US" dirty="0"/>
              <a:t>Fidus Sidewinder * 2 – </a:t>
            </a:r>
            <a:r>
              <a:rPr lang="en-US" dirty="0" err="1"/>
              <a:t>Zynq</a:t>
            </a:r>
            <a:r>
              <a:rPr lang="en-US" dirty="0"/>
              <a:t> </a:t>
            </a:r>
            <a:r>
              <a:rPr lang="en-US" dirty="0" err="1"/>
              <a:t>Ultrascale</a:t>
            </a:r>
            <a:r>
              <a:rPr lang="en-US" dirty="0"/>
              <a:t> + </a:t>
            </a:r>
            <a:r>
              <a:rPr lang="en-US" dirty="0" err="1"/>
              <a:t>MPSoC</a:t>
            </a:r>
            <a:endParaRPr lang="en-US" dirty="0"/>
          </a:p>
          <a:p>
            <a:pPr lvl="1"/>
            <a:r>
              <a:rPr lang="en-US" dirty="0"/>
              <a:t>ARM A53 (4 core) + ARM R5 (2 core)</a:t>
            </a:r>
          </a:p>
          <a:p>
            <a:pPr lvl="1"/>
            <a:r>
              <a:rPr lang="en-US" dirty="0"/>
              <a:t>~1140 Logic Cells, 1910 DSP Slices, 128 MB BRAM</a:t>
            </a:r>
          </a:p>
          <a:p>
            <a:pPr lvl="1"/>
            <a:r>
              <a:rPr lang="en-US" dirty="0"/>
              <a:t>2 * 100G QSFP Networking Ports</a:t>
            </a:r>
          </a:p>
          <a:p>
            <a:pPr lvl="1"/>
            <a:r>
              <a:rPr lang="en-US" dirty="0"/>
              <a:t>16 GB off-chip DRAM for ARM, 16 GB off-chip DRAM for FPGA</a:t>
            </a:r>
          </a:p>
          <a:p>
            <a:pPr marL="457200" lvl="1" indent="0">
              <a:buNone/>
            </a:pPr>
            <a:endParaRPr lang="en-US" dirty="0"/>
          </a:p>
          <a:p>
            <a:pPr lvl="1"/>
            <a:endParaRPr lang="en-US" dirty="0"/>
          </a:p>
          <a:p>
            <a:pPr lvl="1"/>
            <a:endParaRPr lang="en-US" dirty="0"/>
          </a:p>
        </p:txBody>
      </p:sp>
      <p:sp>
        <p:nvSpPr>
          <p:cNvPr id="9" name="Slide Number Placeholder 8"/>
          <p:cNvSpPr>
            <a:spLocks noGrp="1"/>
          </p:cNvSpPr>
          <p:nvPr>
            <p:ph type="sldNum" sz="quarter" idx="12"/>
          </p:nvPr>
        </p:nvSpPr>
        <p:spPr/>
        <p:txBody>
          <a:bodyPr/>
          <a:lstStyle/>
          <a:p>
            <a:fld id="{47A2F89E-46AD-D94C-9C9D-E2616F119DE9}" type="slidenum">
              <a:rPr lang="en-US" smtClean="0"/>
              <a:t>16</a:t>
            </a:fld>
            <a:endParaRPr lang="en-US"/>
          </a:p>
        </p:txBody>
      </p:sp>
      <p:sp>
        <p:nvSpPr>
          <p:cNvPr id="12" name="Date Placeholder 3">
            <a:extLst>
              <a:ext uri="{FF2B5EF4-FFF2-40B4-BE49-F238E27FC236}">
                <a16:creationId xmlns:a16="http://schemas.microsoft.com/office/drawing/2014/main" id="{164F90A9-AFE7-45B6-A734-0F88C2AF6AAD}"/>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3" name="Footer Placeholder 4">
            <a:extLst>
              <a:ext uri="{FF2B5EF4-FFF2-40B4-BE49-F238E27FC236}">
                <a16:creationId xmlns:a16="http://schemas.microsoft.com/office/drawing/2014/main" id="{141C06F6-4BB3-4740-AFD2-C7687D7036F1}"/>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426805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6FC3-43FA-402A-BC5D-6D75A62A9368}"/>
              </a:ext>
            </a:extLst>
          </p:cNvPr>
          <p:cNvSpPr>
            <a:spLocks noGrp="1"/>
          </p:cNvSpPr>
          <p:nvPr>
            <p:ph type="title"/>
          </p:nvPr>
        </p:nvSpPr>
        <p:spPr/>
        <p:txBody>
          <a:bodyPr/>
          <a:lstStyle/>
          <a:p>
            <a:r>
              <a:rPr lang="en-US" dirty="0"/>
              <a:t>L1: Extensions</a:t>
            </a:r>
          </a:p>
        </p:txBody>
      </p:sp>
      <p:sp>
        <p:nvSpPr>
          <p:cNvPr id="3" name="Content Placeholder 2">
            <a:extLst>
              <a:ext uri="{FF2B5EF4-FFF2-40B4-BE49-F238E27FC236}">
                <a16:creationId xmlns:a16="http://schemas.microsoft.com/office/drawing/2014/main" id="{65E59606-1002-4A7A-8A45-97683B1DE072}"/>
              </a:ext>
            </a:extLst>
          </p:cNvPr>
          <p:cNvSpPr>
            <a:spLocks noGrp="1"/>
          </p:cNvSpPr>
          <p:nvPr>
            <p:ph idx="1"/>
          </p:nvPr>
        </p:nvSpPr>
        <p:spPr/>
        <p:txBody>
          <a:bodyPr>
            <a:normAutofit fontScale="85000" lnSpcReduction="20000"/>
          </a:bodyPr>
          <a:lstStyle/>
          <a:p>
            <a:r>
              <a:rPr lang="en-US" dirty="0"/>
              <a:t>Currently compute is heterogeneous but network connections homogeneous</a:t>
            </a:r>
          </a:p>
          <a:p>
            <a:pPr lvl="1"/>
            <a:r>
              <a:rPr lang="en-US" dirty="0"/>
              <a:t>All devices are connected to same top of rack switch</a:t>
            </a:r>
          </a:p>
          <a:p>
            <a:pPr lvl="1"/>
            <a:r>
              <a:rPr lang="en-US" dirty="0"/>
              <a:t>Advantage: Easier to manage</a:t>
            </a:r>
          </a:p>
          <a:p>
            <a:pPr lvl="1"/>
            <a:r>
              <a:rPr lang="en-US" dirty="0"/>
              <a:t>Disadvantage: Cannot take advantage of locality</a:t>
            </a:r>
          </a:p>
          <a:p>
            <a:r>
              <a:rPr lang="en-US" dirty="0"/>
              <a:t>Proposal: introduce heterogeneous network connectivity through a network L1 switch</a:t>
            </a:r>
          </a:p>
          <a:p>
            <a:r>
              <a:rPr lang="en-US" dirty="0"/>
              <a:t>Abstract difficulty of heterogeneous network through another layer in the Galapagos Stack (middleware)</a:t>
            </a:r>
          </a:p>
        </p:txBody>
      </p:sp>
      <p:sp>
        <p:nvSpPr>
          <p:cNvPr id="6" name="Slide Number Placeholder 5">
            <a:extLst>
              <a:ext uri="{FF2B5EF4-FFF2-40B4-BE49-F238E27FC236}">
                <a16:creationId xmlns:a16="http://schemas.microsoft.com/office/drawing/2014/main" id="{337DE557-65C6-4CC3-B6BB-B78817A38C0B}"/>
              </a:ext>
            </a:extLst>
          </p:cNvPr>
          <p:cNvSpPr>
            <a:spLocks noGrp="1"/>
          </p:cNvSpPr>
          <p:nvPr>
            <p:ph type="sldNum" sz="quarter" idx="12"/>
          </p:nvPr>
        </p:nvSpPr>
        <p:spPr/>
        <p:txBody>
          <a:bodyPr/>
          <a:lstStyle/>
          <a:p>
            <a:fld id="{47A2F89E-46AD-D94C-9C9D-E2616F119DE9}" type="slidenum">
              <a:rPr lang="en-US" smtClean="0"/>
              <a:t>17</a:t>
            </a:fld>
            <a:endParaRPr lang="en-US"/>
          </a:p>
        </p:txBody>
      </p:sp>
      <p:sp>
        <p:nvSpPr>
          <p:cNvPr id="7" name="Date Placeholder 3">
            <a:extLst>
              <a:ext uri="{FF2B5EF4-FFF2-40B4-BE49-F238E27FC236}">
                <a16:creationId xmlns:a16="http://schemas.microsoft.com/office/drawing/2014/main" id="{6BF325C8-E51F-456E-B8DC-79088A4098FD}"/>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3517356C-AF49-4081-866F-72858390261A}"/>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322892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a:bodyPr>
          <a:lstStyle/>
          <a:p>
            <a:r>
              <a:rPr lang="en-US" dirty="0"/>
              <a:t>L2: Hypervisors</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18</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514776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52" y="161289"/>
            <a:ext cx="7920880" cy="745592"/>
          </a:xfrm>
        </p:spPr>
        <p:txBody>
          <a:bodyPr/>
          <a:lstStyle/>
          <a:p>
            <a:r>
              <a:rPr lang="en-US" dirty="0"/>
              <a:t>L2: Intro</a:t>
            </a:r>
          </a:p>
        </p:txBody>
      </p:sp>
      <p:sp>
        <p:nvSpPr>
          <p:cNvPr id="6" name="Slide Number Placeholder 5"/>
          <p:cNvSpPr>
            <a:spLocks noGrp="1"/>
          </p:cNvSpPr>
          <p:nvPr>
            <p:ph type="sldNum" sz="quarter" idx="12"/>
          </p:nvPr>
        </p:nvSpPr>
        <p:spPr>
          <a:xfrm>
            <a:off x="8619050" y="2303420"/>
            <a:ext cx="494363" cy="918103"/>
          </a:xfrm>
        </p:spPr>
        <p:txBody>
          <a:bodyPr/>
          <a:lstStyle/>
          <a:p>
            <a:fld id="{47A2F89E-46AD-D94C-9C9D-E2616F119DE9}" type="slidenum">
              <a:rPr lang="en-US" smtClean="0"/>
              <a:t>19</a:t>
            </a:fld>
            <a:endParaRPr lang="en-US" dirty="0"/>
          </a:p>
        </p:txBody>
      </p:sp>
      <p:sp>
        <p:nvSpPr>
          <p:cNvPr id="47" name="Content Placeholder 10">
            <a:extLst>
              <a:ext uri="{FF2B5EF4-FFF2-40B4-BE49-F238E27FC236}">
                <a16:creationId xmlns:a16="http://schemas.microsoft.com/office/drawing/2014/main" id="{93FBC776-43F6-490D-B0AF-7F409E20D4CF}"/>
              </a:ext>
            </a:extLst>
          </p:cNvPr>
          <p:cNvSpPr>
            <a:spLocks noGrp="1"/>
          </p:cNvSpPr>
          <p:nvPr>
            <p:ph idx="1"/>
          </p:nvPr>
        </p:nvSpPr>
        <p:spPr>
          <a:xfrm>
            <a:off x="539552" y="1059583"/>
            <a:ext cx="7920880" cy="3535040"/>
          </a:xfrm>
        </p:spPr>
        <p:txBody>
          <a:bodyPr>
            <a:normAutofit lnSpcReduction="10000"/>
          </a:bodyPr>
          <a:lstStyle/>
          <a:p>
            <a:r>
              <a:rPr lang="en-US" dirty="0"/>
              <a:t>This layer refers to the abstracted interfaces for a single FPGA</a:t>
            </a:r>
          </a:p>
          <a:p>
            <a:r>
              <a:rPr lang="en-US" dirty="0"/>
              <a:t>Main goals:</a:t>
            </a:r>
          </a:p>
          <a:p>
            <a:pPr lvl="1"/>
            <a:r>
              <a:rPr lang="en-US" dirty="0"/>
              <a:t>Introduce functional portability by standardizing interface</a:t>
            </a:r>
          </a:p>
          <a:p>
            <a:pPr lvl="1"/>
            <a:r>
              <a:rPr lang="en-US" dirty="0"/>
              <a:t>Increase productivity as user doesn’t need to worry about I/O</a:t>
            </a:r>
          </a:p>
          <a:p>
            <a:pPr lvl="1"/>
            <a:r>
              <a:rPr lang="en-US" dirty="0"/>
              <a:t>Allows users to share FPGA (Multi-tenant)</a:t>
            </a:r>
          </a:p>
        </p:txBody>
      </p:sp>
      <p:sp>
        <p:nvSpPr>
          <p:cNvPr id="48" name="Date Placeholder 3">
            <a:extLst>
              <a:ext uri="{FF2B5EF4-FFF2-40B4-BE49-F238E27FC236}">
                <a16:creationId xmlns:a16="http://schemas.microsoft.com/office/drawing/2014/main" id="{67899130-AAAD-4A36-A8A7-928E6D79D94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50" name="Footer Placeholder 4">
            <a:extLst>
              <a:ext uri="{FF2B5EF4-FFF2-40B4-BE49-F238E27FC236}">
                <a16:creationId xmlns:a16="http://schemas.microsoft.com/office/drawing/2014/main" id="{D3AFD0C7-861E-40FA-A121-AD474AC6374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33961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4646-C6D3-4403-BEC5-2E308F7601E1}"/>
              </a:ext>
            </a:extLst>
          </p:cNvPr>
          <p:cNvSpPr>
            <a:spLocks noGrp="1"/>
          </p:cNvSpPr>
          <p:nvPr>
            <p:ph type="title"/>
          </p:nvPr>
        </p:nvSpPr>
        <p:spPr/>
        <p:txBody>
          <a:bodyPr/>
          <a:lstStyle/>
          <a:p>
            <a:r>
              <a:rPr lang="en-US" dirty="0"/>
              <a:t>The Holy Grail</a:t>
            </a:r>
          </a:p>
        </p:txBody>
      </p:sp>
      <p:sp>
        <p:nvSpPr>
          <p:cNvPr id="4" name="Date Placeholder 3">
            <a:extLst>
              <a:ext uri="{FF2B5EF4-FFF2-40B4-BE49-F238E27FC236}">
                <a16:creationId xmlns:a16="http://schemas.microsoft.com/office/drawing/2014/main" id="{13FF716E-24BC-4F75-A76F-52B0094A7E74}"/>
              </a:ext>
            </a:extLst>
          </p:cNvPr>
          <p:cNvSpPr>
            <a:spLocks noGrp="1"/>
          </p:cNvSpPr>
          <p:nvPr>
            <p:ph type="dt" sz="half" idx="10"/>
          </p:nvPr>
        </p:nvSpPr>
        <p:spPr/>
        <p:txBody>
          <a:bodyPr/>
          <a:lstStyle/>
          <a:p>
            <a:r>
              <a:rPr lang="en-US"/>
              <a:t>Nov 29, 2018</a:t>
            </a:r>
            <a:endParaRPr lang="en-US" dirty="0"/>
          </a:p>
        </p:txBody>
      </p:sp>
      <p:sp>
        <p:nvSpPr>
          <p:cNvPr id="5" name="Footer Placeholder 4">
            <a:extLst>
              <a:ext uri="{FF2B5EF4-FFF2-40B4-BE49-F238E27FC236}">
                <a16:creationId xmlns:a16="http://schemas.microsoft.com/office/drawing/2014/main" id="{1DDEE5D1-0CC6-474E-B327-8F1869DA3421}"/>
              </a:ext>
            </a:extLst>
          </p:cNvPr>
          <p:cNvSpPr>
            <a:spLocks noGrp="1"/>
          </p:cNvSpPr>
          <p:nvPr>
            <p:ph type="ftr" sz="quarter" idx="11"/>
          </p:nvPr>
        </p:nvSpPr>
        <p:spPr>
          <a:xfrm>
            <a:off x="2123728" y="4760176"/>
            <a:ext cx="6192688" cy="273844"/>
          </a:xfrm>
        </p:spPr>
        <p:txBody>
          <a:bodyPr/>
          <a:lstStyle/>
          <a:p>
            <a:r>
              <a:rPr lang="de-DE" dirty="0"/>
              <a:t>Microsoft Research</a:t>
            </a:r>
            <a:endParaRPr lang="en-US" dirty="0"/>
          </a:p>
        </p:txBody>
      </p:sp>
      <p:sp>
        <p:nvSpPr>
          <p:cNvPr id="6" name="Slide Number Placeholder 5">
            <a:extLst>
              <a:ext uri="{FF2B5EF4-FFF2-40B4-BE49-F238E27FC236}">
                <a16:creationId xmlns:a16="http://schemas.microsoft.com/office/drawing/2014/main" id="{4D7113A6-2BE5-4DA7-A592-9E76F6643670}"/>
              </a:ext>
            </a:extLst>
          </p:cNvPr>
          <p:cNvSpPr>
            <a:spLocks noGrp="1"/>
          </p:cNvSpPr>
          <p:nvPr>
            <p:ph type="sldNum" sz="quarter" idx="12"/>
          </p:nvPr>
        </p:nvSpPr>
        <p:spPr/>
        <p:txBody>
          <a:bodyPr/>
          <a:lstStyle/>
          <a:p>
            <a:fld id="{47A2F89E-46AD-D94C-9C9D-E2616F119DE9}" type="slidenum">
              <a:rPr lang="en-US" smtClean="0"/>
              <a:t>2</a:t>
            </a:fld>
            <a:endParaRPr lang="en-US"/>
          </a:p>
        </p:txBody>
      </p:sp>
      <p:sp>
        <p:nvSpPr>
          <p:cNvPr id="7" name="Rectangle 6">
            <a:extLst>
              <a:ext uri="{FF2B5EF4-FFF2-40B4-BE49-F238E27FC236}">
                <a16:creationId xmlns:a16="http://schemas.microsoft.com/office/drawing/2014/main" id="{1A5AFC57-F1AA-4B1F-9D8D-4EABD3F27C79}"/>
              </a:ext>
            </a:extLst>
          </p:cNvPr>
          <p:cNvSpPr/>
          <p:nvPr/>
        </p:nvSpPr>
        <p:spPr>
          <a:xfrm>
            <a:off x="358530" y="2497200"/>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8" name="Rectangle 7">
            <a:extLst>
              <a:ext uri="{FF2B5EF4-FFF2-40B4-BE49-F238E27FC236}">
                <a16:creationId xmlns:a16="http://schemas.microsoft.com/office/drawing/2014/main" id="{71EA2976-521E-4A08-8049-50B892219ACC}"/>
              </a:ext>
            </a:extLst>
          </p:cNvPr>
          <p:cNvSpPr/>
          <p:nvPr/>
        </p:nvSpPr>
        <p:spPr>
          <a:xfrm>
            <a:off x="1969078" y="1880512"/>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9" name="Rectangle 8">
            <a:extLst>
              <a:ext uri="{FF2B5EF4-FFF2-40B4-BE49-F238E27FC236}">
                <a16:creationId xmlns:a16="http://schemas.microsoft.com/office/drawing/2014/main" id="{F30090C9-33D1-4B27-9D79-C7D3FB3FBF0D}"/>
              </a:ext>
            </a:extLst>
          </p:cNvPr>
          <p:cNvSpPr/>
          <p:nvPr/>
        </p:nvSpPr>
        <p:spPr>
          <a:xfrm>
            <a:off x="1969079" y="3106488"/>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Rectangle 9">
            <a:extLst>
              <a:ext uri="{FF2B5EF4-FFF2-40B4-BE49-F238E27FC236}">
                <a16:creationId xmlns:a16="http://schemas.microsoft.com/office/drawing/2014/main" id="{7D54E144-EDE4-466D-95CC-B23F80AF7F8F}"/>
              </a:ext>
            </a:extLst>
          </p:cNvPr>
          <p:cNvSpPr/>
          <p:nvPr/>
        </p:nvSpPr>
        <p:spPr>
          <a:xfrm>
            <a:off x="3782278" y="2489800"/>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6" name="Straight Arrow Connector 15">
            <a:extLst>
              <a:ext uri="{FF2B5EF4-FFF2-40B4-BE49-F238E27FC236}">
                <a16:creationId xmlns:a16="http://schemas.microsoft.com/office/drawing/2014/main" id="{9D686F5F-6AE4-40A4-9B3C-B2AA3C24AB57}"/>
              </a:ext>
            </a:extLst>
          </p:cNvPr>
          <p:cNvCxnSpPr>
            <a:stCxn id="7" idx="0"/>
            <a:endCxn id="8" idx="1"/>
          </p:cNvCxnSpPr>
          <p:nvPr/>
        </p:nvCxnSpPr>
        <p:spPr>
          <a:xfrm flipV="1">
            <a:off x="812186" y="2188856"/>
            <a:ext cx="1156892" cy="308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627999-DFAF-4A4E-A139-56C4A2632416}"/>
              </a:ext>
            </a:extLst>
          </p:cNvPr>
          <p:cNvCxnSpPr>
            <a:stCxn id="7" idx="2"/>
            <a:endCxn id="9" idx="1"/>
          </p:cNvCxnSpPr>
          <p:nvPr/>
        </p:nvCxnSpPr>
        <p:spPr>
          <a:xfrm>
            <a:off x="812186" y="3113888"/>
            <a:ext cx="1156893" cy="30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B1837BF-D5EC-4F1C-95E4-A1C3E8491AFF}"/>
              </a:ext>
            </a:extLst>
          </p:cNvPr>
          <p:cNvCxnSpPr>
            <a:stCxn id="8" idx="0"/>
            <a:endCxn id="7" idx="0"/>
          </p:cNvCxnSpPr>
          <p:nvPr/>
        </p:nvCxnSpPr>
        <p:spPr>
          <a:xfrm rot="16200000" flipH="1" flipV="1">
            <a:off x="1309116" y="1383582"/>
            <a:ext cx="616688" cy="1610548"/>
          </a:xfrm>
          <a:prstGeom prst="bentConnector3">
            <a:avLst>
              <a:gd name="adj1" fmla="val -3706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2AC447-500F-48E0-92C2-47160986A493}"/>
              </a:ext>
            </a:extLst>
          </p:cNvPr>
          <p:cNvCxnSpPr>
            <a:stCxn id="8" idx="3"/>
            <a:endCxn id="10" idx="0"/>
          </p:cNvCxnSpPr>
          <p:nvPr/>
        </p:nvCxnSpPr>
        <p:spPr>
          <a:xfrm>
            <a:off x="2876389" y="2188856"/>
            <a:ext cx="1359545" cy="30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9027439-EA27-48C7-81AC-AA1F04F05EE6}"/>
              </a:ext>
            </a:extLst>
          </p:cNvPr>
          <p:cNvCxnSpPr>
            <a:stCxn id="9" idx="3"/>
            <a:endCxn id="10" idx="2"/>
          </p:cNvCxnSpPr>
          <p:nvPr/>
        </p:nvCxnSpPr>
        <p:spPr>
          <a:xfrm flipV="1">
            <a:off x="2876390" y="3106488"/>
            <a:ext cx="1359544" cy="308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05E356-3C3C-4D18-B8D8-5F371058CC5B}"/>
              </a:ext>
            </a:extLst>
          </p:cNvPr>
          <p:cNvCxnSpPr/>
          <p:nvPr/>
        </p:nvCxnSpPr>
        <p:spPr>
          <a:xfrm>
            <a:off x="4834270" y="1325523"/>
            <a:ext cx="0" cy="289914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62541C9-FD64-4593-9E9B-5B2AF51D37CA}"/>
              </a:ext>
            </a:extLst>
          </p:cNvPr>
          <p:cNvSpPr txBox="1"/>
          <p:nvPr/>
        </p:nvSpPr>
        <p:spPr>
          <a:xfrm>
            <a:off x="1259632" y="1042666"/>
            <a:ext cx="2618987" cy="369332"/>
          </a:xfrm>
          <a:prstGeom prst="rect">
            <a:avLst/>
          </a:prstGeom>
          <a:noFill/>
        </p:spPr>
        <p:txBody>
          <a:bodyPr wrap="none" rtlCol="0">
            <a:spAutoFit/>
          </a:bodyPr>
          <a:lstStyle/>
          <a:p>
            <a:r>
              <a:rPr lang="en-US" dirty="0"/>
              <a:t>Distributed Flow Diagram</a:t>
            </a:r>
          </a:p>
        </p:txBody>
      </p:sp>
      <p:sp>
        <p:nvSpPr>
          <p:cNvPr id="32" name="Isosceles Triangle 31">
            <a:extLst>
              <a:ext uri="{FF2B5EF4-FFF2-40B4-BE49-F238E27FC236}">
                <a16:creationId xmlns:a16="http://schemas.microsoft.com/office/drawing/2014/main" id="{B78C355B-1238-481C-840A-A49E044708D5}"/>
              </a:ext>
            </a:extLst>
          </p:cNvPr>
          <p:cNvSpPr/>
          <p:nvPr/>
        </p:nvSpPr>
        <p:spPr>
          <a:xfrm>
            <a:off x="5141822" y="1233378"/>
            <a:ext cx="2355971" cy="166275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73E0949-9655-4747-B9AA-3A6A3E987DC6}"/>
              </a:ext>
            </a:extLst>
          </p:cNvPr>
          <p:cNvSpPr/>
          <p:nvPr/>
        </p:nvSpPr>
        <p:spPr>
          <a:xfrm>
            <a:off x="5392827" y="3012558"/>
            <a:ext cx="1936550" cy="17547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47B561B-6735-4063-A092-C12D8A010907}"/>
              </a:ext>
            </a:extLst>
          </p:cNvPr>
          <p:cNvSpPr txBox="1"/>
          <p:nvPr/>
        </p:nvSpPr>
        <p:spPr>
          <a:xfrm>
            <a:off x="5658283" y="866020"/>
            <a:ext cx="2870338" cy="369332"/>
          </a:xfrm>
          <a:prstGeom prst="rect">
            <a:avLst/>
          </a:prstGeom>
          <a:noFill/>
        </p:spPr>
        <p:txBody>
          <a:bodyPr wrap="none" rtlCol="0">
            <a:spAutoFit/>
          </a:bodyPr>
          <a:lstStyle/>
          <a:p>
            <a:r>
              <a:rPr lang="en-US" dirty="0"/>
              <a:t>Heterogeneous Data Center</a:t>
            </a:r>
          </a:p>
        </p:txBody>
      </p:sp>
      <p:sp>
        <p:nvSpPr>
          <p:cNvPr id="35" name="Rectangle 34">
            <a:extLst>
              <a:ext uri="{FF2B5EF4-FFF2-40B4-BE49-F238E27FC236}">
                <a16:creationId xmlns:a16="http://schemas.microsoft.com/office/drawing/2014/main" id="{01A80B95-E07E-4A21-BBB8-AE568FE01F99}"/>
              </a:ext>
            </a:extLst>
          </p:cNvPr>
          <p:cNvSpPr/>
          <p:nvPr/>
        </p:nvSpPr>
        <p:spPr>
          <a:xfrm>
            <a:off x="5884840" y="1971096"/>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Rectangle 35">
            <a:extLst>
              <a:ext uri="{FF2B5EF4-FFF2-40B4-BE49-F238E27FC236}">
                <a16:creationId xmlns:a16="http://schemas.microsoft.com/office/drawing/2014/main" id="{B17020B1-E846-417E-868F-CA09F92AFBDF}"/>
              </a:ext>
            </a:extLst>
          </p:cNvPr>
          <p:cNvSpPr/>
          <p:nvPr/>
        </p:nvSpPr>
        <p:spPr>
          <a:xfrm>
            <a:off x="5865660" y="3252831"/>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Rectangle 36">
            <a:extLst>
              <a:ext uri="{FF2B5EF4-FFF2-40B4-BE49-F238E27FC236}">
                <a16:creationId xmlns:a16="http://schemas.microsoft.com/office/drawing/2014/main" id="{EA4CA5B3-6246-4782-8806-0C9579C857F6}"/>
              </a:ext>
            </a:extLst>
          </p:cNvPr>
          <p:cNvSpPr/>
          <p:nvPr/>
        </p:nvSpPr>
        <p:spPr>
          <a:xfrm>
            <a:off x="5927336" y="3978326"/>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8" name="Rectangle 37">
            <a:extLst>
              <a:ext uri="{FF2B5EF4-FFF2-40B4-BE49-F238E27FC236}">
                <a16:creationId xmlns:a16="http://schemas.microsoft.com/office/drawing/2014/main" id="{FF4916FD-43DF-439E-9887-E95B5B046C54}"/>
              </a:ext>
            </a:extLst>
          </p:cNvPr>
          <p:cNvSpPr/>
          <p:nvPr/>
        </p:nvSpPr>
        <p:spPr>
          <a:xfrm>
            <a:off x="7620000" y="1971096"/>
            <a:ext cx="1169581" cy="1281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C1AC66-5076-4AFF-A46A-3CD3C3DAB414}"/>
              </a:ext>
            </a:extLst>
          </p:cNvPr>
          <p:cNvSpPr/>
          <p:nvPr/>
        </p:nvSpPr>
        <p:spPr>
          <a:xfrm>
            <a:off x="7749779" y="2333856"/>
            <a:ext cx="907311"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Tree>
    <p:extLst>
      <p:ext uri="{BB962C8B-B14F-4D97-AF65-F5344CB8AC3E}">
        <p14:creationId xmlns:p14="http://schemas.microsoft.com/office/powerpoint/2010/main" val="352764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 Simple Hypervisors</a:t>
            </a:r>
          </a:p>
        </p:txBody>
      </p:sp>
      <p:sp>
        <p:nvSpPr>
          <p:cNvPr id="7" name="Text Placeholder 6"/>
          <p:cNvSpPr>
            <a:spLocks noGrp="1"/>
          </p:cNvSpPr>
          <p:nvPr>
            <p:ph type="body" idx="1"/>
          </p:nvPr>
        </p:nvSpPr>
        <p:spPr>
          <a:xfrm>
            <a:off x="395536" y="931605"/>
            <a:ext cx="3888432" cy="479822"/>
          </a:xfrm>
        </p:spPr>
        <p:txBody>
          <a:bodyPr>
            <a:normAutofit lnSpcReduction="10000"/>
          </a:bodyPr>
          <a:lstStyle/>
          <a:p>
            <a:r>
              <a:rPr lang="en-US" dirty="0"/>
              <a:t>Non-</a:t>
            </a:r>
            <a:r>
              <a:rPr lang="en-US" dirty="0" err="1"/>
              <a:t>MPSoC</a:t>
            </a:r>
            <a:r>
              <a:rPr lang="en-US" dirty="0"/>
              <a:t> </a:t>
            </a:r>
          </a:p>
        </p:txBody>
      </p:sp>
      <p:sp>
        <p:nvSpPr>
          <p:cNvPr id="9" name="Text Placeholder 8"/>
          <p:cNvSpPr>
            <a:spLocks noGrp="1"/>
          </p:cNvSpPr>
          <p:nvPr>
            <p:ph type="body" sz="quarter" idx="3"/>
          </p:nvPr>
        </p:nvSpPr>
        <p:spPr>
          <a:xfrm>
            <a:off x="4427985" y="931605"/>
            <a:ext cx="3888432" cy="479822"/>
          </a:xfrm>
        </p:spPr>
        <p:txBody>
          <a:bodyPr>
            <a:normAutofit lnSpcReduction="10000"/>
          </a:bodyPr>
          <a:lstStyle/>
          <a:p>
            <a:r>
              <a:rPr lang="en-US" dirty="0" err="1"/>
              <a:t>MPSoC</a:t>
            </a:r>
            <a:r>
              <a:rPr lang="en-US" dirty="0"/>
              <a:t> (In Progress)</a:t>
            </a:r>
          </a:p>
        </p:txBody>
      </p:sp>
      <p:sp>
        <p:nvSpPr>
          <p:cNvPr id="6" name="Slide Number Placeholder 5"/>
          <p:cNvSpPr>
            <a:spLocks noGrp="1"/>
          </p:cNvSpPr>
          <p:nvPr>
            <p:ph type="sldNum" sz="quarter" idx="12"/>
          </p:nvPr>
        </p:nvSpPr>
        <p:spPr/>
        <p:txBody>
          <a:bodyPr/>
          <a:lstStyle/>
          <a:p>
            <a:fld id="{47A2F89E-46AD-D94C-9C9D-E2616F119DE9}" type="slidenum">
              <a:rPr lang="en-US" smtClean="0"/>
              <a:t>20</a:t>
            </a:fld>
            <a:endParaRPr lang="en-US"/>
          </a:p>
        </p:txBody>
      </p:sp>
      <p:sp>
        <p:nvSpPr>
          <p:cNvPr id="11" name="Rectangle 10"/>
          <p:cNvSpPr/>
          <p:nvPr/>
        </p:nvSpPr>
        <p:spPr>
          <a:xfrm>
            <a:off x="624840" y="3246719"/>
            <a:ext cx="1354872" cy="13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047182" y="2332293"/>
            <a:ext cx="1930756" cy="38227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 Server</a:t>
            </a:r>
          </a:p>
        </p:txBody>
      </p:sp>
      <p:sp>
        <p:nvSpPr>
          <p:cNvPr id="14" name="Rectangle 13"/>
          <p:cNvSpPr/>
          <p:nvPr/>
        </p:nvSpPr>
        <p:spPr>
          <a:xfrm>
            <a:off x="1053394" y="1959713"/>
            <a:ext cx="1930756" cy="31455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15" name="Rectangle 14"/>
          <p:cNvSpPr/>
          <p:nvPr/>
        </p:nvSpPr>
        <p:spPr>
          <a:xfrm>
            <a:off x="1056928" y="1527626"/>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6" name="Rectangle 15"/>
          <p:cNvSpPr/>
          <p:nvPr/>
        </p:nvSpPr>
        <p:spPr>
          <a:xfrm>
            <a:off x="2223635" y="1537502"/>
            <a:ext cx="742176" cy="34558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cxnSp>
        <p:nvCxnSpPr>
          <p:cNvPr id="17" name="Straight Arrow Connector 16"/>
          <p:cNvCxnSpPr>
            <a:cxnSpLocks/>
          </p:cNvCxnSpPr>
          <p:nvPr/>
        </p:nvCxnSpPr>
        <p:spPr>
          <a:xfrm>
            <a:off x="1199788" y="1873211"/>
            <a:ext cx="0" cy="1364432"/>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38200" y="3237643"/>
            <a:ext cx="960904" cy="2916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PCIe</a:t>
            </a:r>
            <a:r>
              <a:rPr lang="en-US" dirty="0"/>
              <a:t> IP</a:t>
            </a:r>
          </a:p>
        </p:txBody>
      </p:sp>
      <p:sp>
        <p:nvSpPr>
          <p:cNvPr id="23" name="Rectangle 22"/>
          <p:cNvSpPr/>
          <p:nvPr/>
        </p:nvSpPr>
        <p:spPr>
          <a:xfrm>
            <a:off x="723900" y="3747981"/>
            <a:ext cx="1181100" cy="459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VFPGA </a:t>
            </a:r>
          </a:p>
        </p:txBody>
      </p:sp>
      <p:cxnSp>
        <p:nvCxnSpPr>
          <p:cNvPr id="25" name="Straight Arrow Connector 24"/>
          <p:cNvCxnSpPr>
            <a:stCxn id="20" idx="2"/>
            <a:endCxn id="23" idx="0"/>
          </p:cNvCxnSpPr>
          <p:nvPr/>
        </p:nvCxnSpPr>
        <p:spPr>
          <a:xfrm flipH="1">
            <a:off x="1314450" y="3529310"/>
            <a:ext cx="4202" cy="21867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14948" y="4318934"/>
            <a:ext cx="960904" cy="29166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IP</a:t>
            </a:r>
          </a:p>
        </p:txBody>
      </p:sp>
      <p:cxnSp>
        <p:nvCxnSpPr>
          <p:cNvPr id="27" name="Straight Arrow Connector 26"/>
          <p:cNvCxnSpPr/>
          <p:nvPr/>
        </p:nvCxnSpPr>
        <p:spPr>
          <a:xfrm flipH="1">
            <a:off x="1291590" y="4169390"/>
            <a:ext cx="4202" cy="21867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156460" y="3246719"/>
            <a:ext cx="1354872" cy="13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2369820" y="3237643"/>
            <a:ext cx="960904" cy="2916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PCIe</a:t>
            </a:r>
            <a:r>
              <a:rPr lang="en-US" dirty="0"/>
              <a:t> IP</a:t>
            </a:r>
          </a:p>
        </p:txBody>
      </p:sp>
      <p:sp>
        <p:nvSpPr>
          <p:cNvPr id="30" name="Rectangle 29"/>
          <p:cNvSpPr/>
          <p:nvPr/>
        </p:nvSpPr>
        <p:spPr>
          <a:xfrm>
            <a:off x="2255520" y="3747981"/>
            <a:ext cx="1181100" cy="459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VFPGA </a:t>
            </a:r>
          </a:p>
        </p:txBody>
      </p:sp>
      <p:cxnSp>
        <p:nvCxnSpPr>
          <p:cNvPr id="31" name="Straight Arrow Connector 30"/>
          <p:cNvCxnSpPr>
            <a:stCxn id="29" idx="2"/>
            <a:endCxn id="30" idx="0"/>
          </p:cNvCxnSpPr>
          <p:nvPr/>
        </p:nvCxnSpPr>
        <p:spPr>
          <a:xfrm flipH="1">
            <a:off x="2846070" y="3529310"/>
            <a:ext cx="4202" cy="21867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346568" y="4318934"/>
            <a:ext cx="960904" cy="29166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IP</a:t>
            </a:r>
          </a:p>
        </p:txBody>
      </p:sp>
      <p:cxnSp>
        <p:nvCxnSpPr>
          <p:cNvPr id="33" name="Straight Arrow Connector 32"/>
          <p:cNvCxnSpPr/>
          <p:nvPr/>
        </p:nvCxnSpPr>
        <p:spPr>
          <a:xfrm flipH="1">
            <a:off x="2823210" y="4169390"/>
            <a:ext cx="4202" cy="21867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2906668" y="1835111"/>
            <a:ext cx="0" cy="1364432"/>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48337" y="2768052"/>
            <a:ext cx="1821974" cy="369332"/>
          </a:xfrm>
          <a:prstGeom prst="rect">
            <a:avLst/>
          </a:prstGeom>
          <a:noFill/>
        </p:spPr>
        <p:txBody>
          <a:bodyPr wrap="none" rtlCol="0">
            <a:spAutoFit/>
          </a:bodyPr>
          <a:lstStyle/>
          <a:p>
            <a:r>
              <a:rPr lang="en-US" dirty="0" err="1"/>
              <a:t>PCIe</a:t>
            </a:r>
            <a:r>
              <a:rPr lang="en-US" dirty="0"/>
              <a:t> </a:t>
            </a:r>
            <a:r>
              <a:rPr lang="en-US" dirty="0" err="1"/>
              <a:t>Passthrough</a:t>
            </a:r>
            <a:endParaRPr lang="en-US" dirty="0"/>
          </a:p>
        </p:txBody>
      </p:sp>
      <p:sp>
        <p:nvSpPr>
          <p:cNvPr id="36" name="Rectangle 35"/>
          <p:cNvSpPr/>
          <p:nvPr/>
        </p:nvSpPr>
        <p:spPr>
          <a:xfrm>
            <a:off x="5311140" y="1380947"/>
            <a:ext cx="2556748" cy="329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t>MPSoC</a:t>
            </a:r>
            <a:r>
              <a:rPr lang="en-US" dirty="0"/>
              <a:t> FB</a:t>
            </a:r>
          </a:p>
        </p:txBody>
      </p:sp>
      <p:sp>
        <p:nvSpPr>
          <p:cNvPr id="37" name="Rectangle 36"/>
          <p:cNvSpPr/>
          <p:nvPr/>
        </p:nvSpPr>
        <p:spPr>
          <a:xfrm>
            <a:off x="5409990" y="2562358"/>
            <a:ext cx="2213288" cy="3822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CPU</a:t>
            </a:r>
          </a:p>
        </p:txBody>
      </p:sp>
      <p:sp>
        <p:nvSpPr>
          <p:cNvPr id="38" name="Rectangle 37"/>
          <p:cNvSpPr/>
          <p:nvPr/>
        </p:nvSpPr>
        <p:spPr>
          <a:xfrm>
            <a:off x="5403494" y="2196098"/>
            <a:ext cx="2219783" cy="31455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39" name="Rectangle 38"/>
          <p:cNvSpPr/>
          <p:nvPr/>
        </p:nvSpPr>
        <p:spPr>
          <a:xfrm>
            <a:off x="5412962" y="1825469"/>
            <a:ext cx="742176" cy="34558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40" name="Rectangle 39"/>
          <p:cNvSpPr/>
          <p:nvPr/>
        </p:nvSpPr>
        <p:spPr>
          <a:xfrm>
            <a:off x="6881102" y="1810229"/>
            <a:ext cx="742176" cy="34558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41" name="Rectangle 40"/>
          <p:cNvSpPr/>
          <p:nvPr/>
        </p:nvSpPr>
        <p:spPr>
          <a:xfrm>
            <a:off x="5447433" y="3351175"/>
            <a:ext cx="2264007" cy="1259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FPGA</a:t>
            </a:r>
          </a:p>
        </p:txBody>
      </p:sp>
      <p:sp>
        <p:nvSpPr>
          <p:cNvPr id="42" name="Rectangle 41"/>
          <p:cNvSpPr/>
          <p:nvPr/>
        </p:nvSpPr>
        <p:spPr>
          <a:xfrm>
            <a:off x="5556968" y="3703288"/>
            <a:ext cx="950512" cy="37487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VFPGA </a:t>
            </a:r>
          </a:p>
        </p:txBody>
      </p:sp>
      <p:sp>
        <p:nvSpPr>
          <p:cNvPr id="43" name="Rectangle 42"/>
          <p:cNvSpPr/>
          <p:nvPr/>
        </p:nvSpPr>
        <p:spPr>
          <a:xfrm>
            <a:off x="6646628" y="3695668"/>
            <a:ext cx="950512" cy="37487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VFPGA </a:t>
            </a:r>
          </a:p>
        </p:txBody>
      </p:sp>
      <p:cxnSp>
        <p:nvCxnSpPr>
          <p:cNvPr id="45" name="Straight Arrow Connector 44"/>
          <p:cNvCxnSpPr>
            <a:cxnSpLocks/>
          </p:cNvCxnSpPr>
          <p:nvPr/>
        </p:nvCxnSpPr>
        <p:spPr>
          <a:xfrm>
            <a:off x="5627008" y="2155814"/>
            <a:ext cx="0" cy="1547474"/>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7524388" y="2125334"/>
            <a:ext cx="0" cy="1547474"/>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561769" y="2950540"/>
            <a:ext cx="2001510" cy="369332"/>
          </a:xfrm>
          <a:prstGeom prst="rect">
            <a:avLst/>
          </a:prstGeom>
          <a:noFill/>
        </p:spPr>
        <p:txBody>
          <a:bodyPr wrap="none" rtlCol="0">
            <a:spAutoFit/>
          </a:bodyPr>
          <a:lstStyle/>
          <a:p>
            <a:r>
              <a:rPr lang="en-US" dirty="0"/>
              <a:t>SMMU </a:t>
            </a:r>
            <a:r>
              <a:rPr lang="en-US" dirty="0" err="1"/>
              <a:t>Passthrough</a:t>
            </a:r>
            <a:endParaRPr lang="en-US" dirty="0"/>
          </a:p>
        </p:txBody>
      </p:sp>
      <p:sp>
        <p:nvSpPr>
          <p:cNvPr id="49" name="Rectangle 48"/>
          <p:cNvSpPr/>
          <p:nvPr/>
        </p:nvSpPr>
        <p:spPr>
          <a:xfrm>
            <a:off x="6004560" y="4280651"/>
            <a:ext cx="1186839" cy="29166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IP</a:t>
            </a:r>
          </a:p>
        </p:txBody>
      </p:sp>
      <p:cxnSp>
        <p:nvCxnSpPr>
          <p:cNvPr id="52" name="Straight Arrow Connector 51"/>
          <p:cNvCxnSpPr/>
          <p:nvPr/>
        </p:nvCxnSpPr>
        <p:spPr>
          <a:xfrm>
            <a:off x="6858000" y="4055305"/>
            <a:ext cx="0" cy="210106"/>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172200" y="4047685"/>
            <a:ext cx="0" cy="210106"/>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Date Placeholder 3">
            <a:extLst>
              <a:ext uri="{FF2B5EF4-FFF2-40B4-BE49-F238E27FC236}">
                <a16:creationId xmlns:a16="http://schemas.microsoft.com/office/drawing/2014/main" id="{446775DD-DB5E-4173-B46E-CAB035377FC2}"/>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46" name="Footer Placeholder 4">
            <a:extLst>
              <a:ext uri="{FF2B5EF4-FFF2-40B4-BE49-F238E27FC236}">
                <a16:creationId xmlns:a16="http://schemas.microsoft.com/office/drawing/2014/main" id="{1766814C-37D9-41A4-9420-FD787F45E2AA}"/>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74503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L2: Advanced Hypervisors</a:t>
            </a:r>
          </a:p>
        </p:txBody>
      </p:sp>
      <p:sp>
        <p:nvSpPr>
          <p:cNvPr id="6" name="Content Placeholder 5"/>
          <p:cNvSpPr>
            <a:spLocks noGrp="1"/>
          </p:cNvSpPr>
          <p:nvPr>
            <p:ph idx="1"/>
          </p:nvPr>
        </p:nvSpPr>
        <p:spPr/>
        <p:txBody>
          <a:bodyPr>
            <a:normAutofit fontScale="92500" lnSpcReduction="10000"/>
          </a:bodyPr>
          <a:lstStyle/>
          <a:p>
            <a:pPr marL="342900" lvl="1" indent="-342900">
              <a:lnSpc>
                <a:spcPct val="120000"/>
              </a:lnSpc>
              <a:buFont typeface="Arial" pitchFamily="34" charset="0"/>
              <a:buChar char="•"/>
            </a:pPr>
            <a:r>
              <a:rPr lang="en-US" sz="2800" dirty="0"/>
              <a:t>Secured isolation of applications running on FPGA</a:t>
            </a:r>
          </a:p>
          <a:p>
            <a:pPr marL="742950" lvl="2" indent="-342900">
              <a:lnSpc>
                <a:spcPct val="120000"/>
              </a:lnSpc>
            </a:pPr>
            <a:r>
              <a:rPr lang="en-US" sz="2400" dirty="0"/>
              <a:t>Isolate application activity from the network, preventing harm from errant or malfunctioning applications</a:t>
            </a:r>
          </a:p>
          <a:p>
            <a:pPr marL="742950" lvl="2" indent="-342900">
              <a:lnSpc>
                <a:spcPct val="120000"/>
              </a:lnSpc>
            </a:pPr>
            <a:r>
              <a:rPr lang="en-US" sz="2400" dirty="0"/>
              <a:t>Enables multi-tenant (i.e. multi-tasking) deployments, each app isolated from the others</a:t>
            </a:r>
          </a:p>
          <a:p>
            <a:pPr marL="342900" lvl="1" indent="-342900">
              <a:lnSpc>
                <a:spcPct val="120000"/>
              </a:lnSpc>
              <a:buFont typeface="Arial" pitchFamily="34" charset="0"/>
              <a:buChar char="•"/>
            </a:pPr>
            <a:r>
              <a:rPr lang="en-US" sz="2800" dirty="0"/>
              <a:t>Virtualized </a:t>
            </a:r>
            <a:r>
              <a:rPr lang="en-US" sz="2800" dirty="0">
                <a:solidFill>
                  <a:srgbClr val="808080"/>
                </a:solidFill>
              </a:rPr>
              <a:t>access to external I/O </a:t>
            </a:r>
          </a:p>
          <a:p>
            <a:pPr marL="742950" lvl="2" indent="-342900">
              <a:lnSpc>
                <a:spcPct val="120000"/>
              </a:lnSpc>
            </a:pPr>
            <a:r>
              <a:rPr lang="en-US" sz="2400" dirty="0">
                <a:solidFill>
                  <a:srgbClr val="808080"/>
                </a:solidFill>
              </a:rPr>
              <a:t>Higher-level protocols to abstract access to memory and networking</a:t>
            </a:r>
          </a:p>
        </p:txBody>
      </p:sp>
      <p:sp>
        <p:nvSpPr>
          <p:cNvPr id="4" name="Slide Number Placeholder 3"/>
          <p:cNvSpPr>
            <a:spLocks noGrp="1"/>
          </p:cNvSpPr>
          <p:nvPr>
            <p:ph type="sldNum" sz="quarter" idx="12"/>
          </p:nvPr>
        </p:nvSpPr>
        <p:spPr/>
        <p:txBody>
          <a:bodyPr/>
          <a:lstStyle/>
          <a:p>
            <a:fld id="{47A2F89E-46AD-D94C-9C9D-E2616F119DE9}" type="slidenum">
              <a:rPr lang="en-US" smtClean="0"/>
              <a:pPr/>
              <a:t>21</a:t>
            </a:fld>
            <a:endParaRPr lang="en-US"/>
          </a:p>
        </p:txBody>
      </p:sp>
      <p:sp>
        <p:nvSpPr>
          <p:cNvPr id="121" name="TextShape 1"/>
          <p:cNvSpPr txBox="1"/>
          <p:nvPr/>
        </p:nvSpPr>
        <p:spPr>
          <a:xfrm>
            <a:off x="539640" y="205920"/>
            <a:ext cx="8028360" cy="745200"/>
          </a:xfrm>
          <a:prstGeom prst="rect">
            <a:avLst/>
          </a:prstGeom>
        </p:spPr>
        <p:txBody>
          <a:bodyPr anchor="ctr"/>
          <a:lstStyle/>
          <a:p>
            <a:pPr>
              <a:lnSpc>
                <a:spcPct val="100000"/>
              </a:lnSpc>
            </a:pPr>
            <a:endParaRPr dirty="0"/>
          </a:p>
        </p:txBody>
      </p:sp>
      <p:sp>
        <p:nvSpPr>
          <p:cNvPr id="122" name="TextShape 2"/>
          <p:cNvSpPr txBox="1"/>
          <p:nvPr/>
        </p:nvSpPr>
        <p:spPr>
          <a:xfrm>
            <a:off x="539640" y="1049040"/>
            <a:ext cx="7920360" cy="3534840"/>
          </a:xfrm>
          <a:prstGeom prst="rect">
            <a:avLst/>
          </a:prstGeom>
        </p:spPr>
        <p:txBody>
          <a:bodyPr/>
          <a:lstStyle/>
          <a:p>
            <a:pPr>
              <a:lnSpc>
                <a:spcPct val="100000"/>
              </a:lnSpc>
            </a:pPr>
            <a:endParaRPr dirty="0"/>
          </a:p>
        </p:txBody>
      </p:sp>
      <p:sp>
        <p:nvSpPr>
          <p:cNvPr id="8" name="Date Placeholder 3">
            <a:extLst>
              <a:ext uri="{FF2B5EF4-FFF2-40B4-BE49-F238E27FC236}">
                <a16:creationId xmlns:a16="http://schemas.microsoft.com/office/drawing/2014/main" id="{19DBFDAC-B469-4BFD-8A4C-3345F5D927C8}"/>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DA079288-FC9A-41BA-B351-E8D070A692DA}"/>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1751557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L2: Soft vs Hard Shell Distinction</a:t>
            </a:r>
          </a:p>
        </p:txBody>
      </p:sp>
      <p:sp>
        <p:nvSpPr>
          <p:cNvPr id="6" name="Content Placeholder 5"/>
          <p:cNvSpPr>
            <a:spLocks noGrp="1"/>
          </p:cNvSpPr>
          <p:nvPr>
            <p:ph idx="1"/>
          </p:nvPr>
        </p:nvSpPr>
        <p:spPr/>
        <p:txBody>
          <a:bodyPr>
            <a:normAutofit fontScale="92500" lnSpcReduction="10000"/>
          </a:bodyPr>
          <a:lstStyle/>
          <a:p>
            <a:r>
              <a:rPr lang="en-US" dirty="0"/>
              <a:t>Security and isolation must be provisioned in the static region of the hypervisor</a:t>
            </a:r>
          </a:p>
          <a:p>
            <a:pPr lvl="1"/>
            <a:r>
              <a:rPr lang="en-US" dirty="0"/>
              <a:t>parsing bitstreams to verify secure application behavior is an untenable solution, security must be included in static logic</a:t>
            </a:r>
          </a:p>
          <a:p>
            <a:pPr lvl="1"/>
            <a:r>
              <a:rPr lang="en-US" dirty="0"/>
              <a:t>termed “static hypervisor” or “hard shell”</a:t>
            </a:r>
          </a:p>
          <a:p>
            <a:r>
              <a:rPr lang="en-US" dirty="0"/>
              <a:t>Other higher-level 'OS' like features can be instantiated as needed in the PR region itself</a:t>
            </a:r>
          </a:p>
          <a:p>
            <a:pPr lvl="1"/>
            <a:r>
              <a:rPr lang="en-US" dirty="0"/>
              <a:t>Termed “dynamic hypervisor” or “soft shell”</a:t>
            </a:r>
          </a:p>
          <a:p>
            <a:endParaRPr lang="en-US" dirty="0"/>
          </a:p>
        </p:txBody>
      </p:sp>
      <p:sp>
        <p:nvSpPr>
          <p:cNvPr id="4" name="Slide Number Placeholder 3"/>
          <p:cNvSpPr>
            <a:spLocks noGrp="1"/>
          </p:cNvSpPr>
          <p:nvPr>
            <p:ph type="sldNum" sz="quarter" idx="12"/>
          </p:nvPr>
        </p:nvSpPr>
        <p:spPr/>
        <p:txBody>
          <a:bodyPr/>
          <a:lstStyle/>
          <a:p>
            <a:fld id="{47A2F89E-46AD-D94C-9C9D-E2616F119DE9}" type="slidenum">
              <a:rPr lang="en-US" smtClean="0"/>
              <a:pPr/>
              <a:t>22</a:t>
            </a:fld>
            <a:endParaRPr lang="en-US"/>
          </a:p>
        </p:txBody>
      </p:sp>
      <p:sp>
        <p:nvSpPr>
          <p:cNvPr id="157" name="TextShape 1"/>
          <p:cNvSpPr txBox="1"/>
          <p:nvPr/>
        </p:nvSpPr>
        <p:spPr>
          <a:xfrm>
            <a:off x="539640" y="205920"/>
            <a:ext cx="8028360" cy="745200"/>
          </a:xfrm>
          <a:prstGeom prst="rect">
            <a:avLst/>
          </a:prstGeom>
        </p:spPr>
        <p:txBody>
          <a:bodyPr anchor="ctr"/>
          <a:lstStyle/>
          <a:p>
            <a:pPr>
              <a:lnSpc>
                <a:spcPct val="100000"/>
              </a:lnSpc>
            </a:pPr>
            <a:endParaRPr dirty="0"/>
          </a:p>
        </p:txBody>
      </p:sp>
      <p:sp>
        <p:nvSpPr>
          <p:cNvPr id="158" name="TextShape 2"/>
          <p:cNvSpPr txBox="1"/>
          <p:nvPr/>
        </p:nvSpPr>
        <p:spPr>
          <a:xfrm>
            <a:off x="539640" y="1049040"/>
            <a:ext cx="7920360" cy="3534840"/>
          </a:xfrm>
          <a:prstGeom prst="rect">
            <a:avLst/>
          </a:prstGeom>
        </p:spPr>
        <p:txBody>
          <a:bodyPr/>
          <a:lstStyle/>
          <a:p>
            <a:pPr lvl="1">
              <a:buSzPct val="75000"/>
              <a:buFont typeface="StarSymbol"/>
              <a:buChar char=""/>
            </a:pPr>
            <a:endParaRPr dirty="0"/>
          </a:p>
        </p:txBody>
      </p:sp>
      <p:sp>
        <p:nvSpPr>
          <p:cNvPr id="8" name="Date Placeholder 3">
            <a:extLst>
              <a:ext uri="{FF2B5EF4-FFF2-40B4-BE49-F238E27FC236}">
                <a16:creationId xmlns:a16="http://schemas.microsoft.com/office/drawing/2014/main" id="{ECC77460-025E-49D2-9619-68FBD4E860AD}"/>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475ECBC7-3F5D-42EA-9F11-46AABACE2E4C}"/>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6998666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L2: High-Level (Long-term Plan)</a:t>
            </a:r>
          </a:p>
        </p:txBody>
      </p:sp>
      <p:sp>
        <p:nvSpPr>
          <p:cNvPr id="4" name="Slide Number Placeholder 3"/>
          <p:cNvSpPr>
            <a:spLocks noGrp="1"/>
          </p:cNvSpPr>
          <p:nvPr>
            <p:ph type="sldNum" sz="quarter" idx="12"/>
          </p:nvPr>
        </p:nvSpPr>
        <p:spPr/>
        <p:txBody>
          <a:bodyPr/>
          <a:lstStyle/>
          <a:p>
            <a:fld id="{47A2F89E-46AD-D94C-9C9D-E2616F119DE9}" type="slidenum">
              <a:rPr lang="en-US" smtClean="0"/>
              <a:pPr/>
              <a:t>23</a:t>
            </a:fld>
            <a:endParaRPr lang="en-US"/>
          </a:p>
        </p:txBody>
      </p:sp>
      <p:sp>
        <p:nvSpPr>
          <p:cNvPr id="116" name="TextShape 1"/>
          <p:cNvSpPr txBox="1"/>
          <p:nvPr/>
        </p:nvSpPr>
        <p:spPr>
          <a:xfrm>
            <a:off x="539640" y="205920"/>
            <a:ext cx="8028360" cy="745200"/>
          </a:xfrm>
          <a:prstGeom prst="rect">
            <a:avLst/>
          </a:prstGeom>
        </p:spPr>
        <p:txBody>
          <a:bodyPr anchor="ctr"/>
          <a:lstStyle/>
          <a:p>
            <a:pPr>
              <a:lnSpc>
                <a:spcPct val="100000"/>
              </a:lnSpc>
            </a:pPr>
            <a:endParaRPr dirty="0"/>
          </a:p>
        </p:txBody>
      </p:sp>
      <p:sp>
        <p:nvSpPr>
          <p:cNvPr id="117" name="TextShape 2"/>
          <p:cNvSpPr txBox="1"/>
          <p:nvPr/>
        </p:nvSpPr>
        <p:spPr>
          <a:xfrm>
            <a:off x="539640" y="1049040"/>
            <a:ext cx="7920360" cy="3534840"/>
          </a:xfrm>
          <a:prstGeom prst="rect">
            <a:avLst/>
          </a:prstGeom>
        </p:spPr>
        <p:txBody>
          <a:bodyPr/>
          <a:lstStyle/>
          <a:p>
            <a:pPr>
              <a:lnSpc>
                <a:spcPct val="100000"/>
              </a:lnSpc>
            </a:pPr>
            <a:endParaRPr dirty="0"/>
          </a:p>
        </p:txBody>
      </p:sp>
      <p:pic>
        <p:nvPicPr>
          <p:cNvPr id="120" name="Picture 119"/>
          <p:cNvPicPr/>
          <p:nvPr/>
        </p:nvPicPr>
        <p:blipFill>
          <a:blip r:embed="rId2"/>
          <a:stretch>
            <a:fillRect/>
          </a:stretch>
        </p:blipFill>
        <p:spPr>
          <a:xfrm>
            <a:off x="539640" y="1532622"/>
            <a:ext cx="7920000" cy="2682000"/>
          </a:xfrm>
          <a:prstGeom prst="rect">
            <a:avLst/>
          </a:prstGeom>
          <a:ln>
            <a:solidFill>
              <a:srgbClr val="3465A4"/>
            </a:solidFill>
          </a:ln>
        </p:spPr>
      </p:pic>
      <p:sp>
        <p:nvSpPr>
          <p:cNvPr id="8" name="Date Placeholder 3">
            <a:extLst>
              <a:ext uri="{FF2B5EF4-FFF2-40B4-BE49-F238E27FC236}">
                <a16:creationId xmlns:a16="http://schemas.microsoft.com/office/drawing/2014/main" id="{4CBABD9F-1816-47AD-A9B5-D261191A309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C2E5E105-45F1-4EF0-B0C2-9A6577454DD1}"/>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40134188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L2: Masters Focus (Hard Shell)</a:t>
            </a:r>
          </a:p>
        </p:txBody>
      </p:sp>
      <p:sp>
        <p:nvSpPr>
          <p:cNvPr id="4" name="Slide Number Placeholder 3"/>
          <p:cNvSpPr>
            <a:spLocks noGrp="1"/>
          </p:cNvSpPr>
          <p:nvPr>
            <p:ph type="sldNum" sz="quarter" idx="12"/>
          </p:nvPr>
        </p:nvSpPr>
        <p:spPr/>
        <p:txBody>
          <a:bodyPr/>
          <a:lstStyle/>
          <a:p>
            <a:fld id="{47A2F89E-46AD-D94C-9C9D-E2616F119DE9}" type="slidenum">
              <a:rPr lang="en-US" smtClean="0"/>
              <a:pPr/>
              <a:t>24</a:t>
            </a:fld>
            <a:endParaRPr lang="en-US"/>
          </a:p>
        </p:txBody>
      </p:sp>
      <p:sp>
        <p:nvSpPr>
          <p:cNvPr id="116" name="TextShape 1"/>
          <p:cNvSpPr txBox="1"/>
          <p:nvPr/>
        </p:nvSpPr>
        <p:spPr>
          <a:xfrm>
            <a:off x="539640" y="205920"/>
            <a:ext cx="8028360" cy="745200"/>
          </a:xfrm>
          <a:prstGeom prst="rect">
            <a:avLst/>
          </a:prstGeom>
        </p:spPr>
        <p:txBody>
          <a:bodyPr anchor="ctr"/>
          <a:lstStyle/>
          <a:p>
            <a:pPr>
              <a:lnSpc>
                <a:spcPct val="100000"/>
              </a:lnSpc>
            </a:pPr>
            <a:endParaRPr dirty="0"/>
          </a:p>
        </p:txBody>
      </p:sp>
      <p:sp>
        <p:nvSpPr>
          <p:cNvPr id="117" name="TextShape 2"/>
          <p:cNvSpPr txBox="1"/>
          <p:nvPr/>
        </p:nvSpPr>
        <p:spPr>
          <a:xfrm>
            <a:off x="539640" y="1049040"/>
            <a:ext cx="7920360" cy="3534840"/>
          </a:xfrm>
          <a:prstGeom prst="rect">
            <a:avLst/>
          </a:prstGeom>
        </p:spPr>
        <p:txBody>
          <a:bodyPr/>
          <a:lstStyle/>
          <a:p>
            <a:pPr>
              <a:lnSpc>
                <a:spcPct val="100000"/>
              </a:lnSpc>
            </a:pPr>
            <a:endParaRPr dirty="0"/>
          </a:p>
        </p:txBody>
      </p:sp>
      <p:pic>
        <p:nvPicPr>
          <p:cNvPr id="6" name="Picture 5">
            <a:extLst>
              <a:ext uri="{FF2B5EF4-FFF2-40B4-BE49-F238E27FC236}">
                <a16:creationId xmlns:a16="http://schemas.microsoft.com/office/drawing/2014/main" id="{5DCE08D4-E53E-4A7C-B993-963087FC9A6E}"/>
              </a:ext>
            </a:extLst>
          </p:cNvPr>
          <p:cNvPicPr>
            <a:picLocks noChangeAspect="1"/>
          </p:cNvPicPr>
          <p:nvPr/>
        </p:nvPicPr>
        <p:blipFill>
          <a:blip r:embed="rId2"/>
          <a:stretch>
            <a:fillRect/>
          </a:stretch>
        </p:blipFill>
        <p:spPr>
          <a:xfrm>
            <a:off x="540000" y="1533600"/>
            <a:ext cx="7920000" cy="2690708"/>
          </a:xfrm>
          <a:prstGeom prst="rect">
            <a:avLst/>
          </a:prstGeom>
        </p:spPr>
      </p:pic>
      <p:sp>
        <p:nvSpPr>
          <p:cNvPr id="2" name="Date Placeholder 1">
            <a:extLst>
              <a:ext uri="{FF2B5EF4-FFF2-40B4-BE49-F238E27FC236}">
                <a16:creationId xmlns:a16="http://schemas.microsoft.com/office/drawing/2014/main" id="{350125EA-6369-4C32-8E46-B0868871D281}"/>
              </a:ext>
            </a:extLst>
          </p:cNvPr>
          <p:cNvSpPr>
            <a:spLocks noGrp="1"/>
          </p:cNvSpPr>
          <p:nvPr>
            <p:ph type="dt" sz="half" idx="10"/>
          </p:nvPr>
        </p:nvSpPr>
        <p:spPr/>
        <p:txBody>
          <a:bodyPr/>
          <a:lstStyle/>
          <a:p>
            <a:r>
              <a:rPr lang="en-US"/>
              <a:t>Nov 29, 2018</a:t>
            </a:r>
          </a:p>
        </p:txBody>
      </p:sp>
      <p:sp>
        <p:nvSpPr>
          <p:cNvPr id="5" name="Footer Placeholder 4">
            <a:extLst>
              <a:ext uri="{FF2B5EF4-FFF2-40B4-BE49-F238E27FC236}">
                <a16:creationId xmlns:a16="http://schemas.microsoft.com/office/drawing/2014/main" id="{E6345F27-047C-4264-AFEA-9DE7101B7191}"/>
              </a:ext>
            </a:extLst>
          </p:cNvPr>
          <p:cNvSpPr>
            <a:spLocks noGrp="1"/>
          </p:cNvSpPr>
          <p:nvPr>
            <p:ph type="ftr" sz="quarter" idx="11"/>
          </p:nvPr>
        </p:nvSpPr>
        <p:spPr/>
        <p:txBody>
          <a:bodyPr/>
          <a:lstStyle/>
          <a:p>
            <a:r>
              <a:rPr lang="de-DE"/>
              <a:t>Microsoft Research</a:t>
            </a:r>
            <a:endParaRPr lang="en-US"/>
          </a:p>
        </p:txBody>
      </p:sp>
    </p:spTree>
    <p:extLst>
      <p:ext uri="{BB962C8B-B14F-4D97-AF65-F5344CB8AC3E}">
        <p14:creationId xmlns:p14="http://schemas.microsoft.com/office/powerpoint/2010/main" val="21403352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L2: Network Management (NMU)</a:t>
            </a:r>
          </a:p>
        </p:txBody>
      </p:sp>
      <p:sp>
        <p:nvSpPr>
          <p:cNvPr id="6" name="Content Placeholder 5"/>
          <p:cNvSpPr>
            <a:spLocks noGrp="1"/>
          </p:cNvSpPr>
          <p:nvPr>
            <p:ph idx="1"/>
          </p:nvPr>
        </p:nvSpPr>
        <p:spPr/>
        <p:txBody>
          <a:bodyPr/>
          <a:lstStyle/>
          <a:p>
            <a:r>
              <a:rPr lang="en-US" dirty="0"/>
              <a:t>Network Management Unit – parse network packet and restrict to allowable network domain (whether L1, L2, or L3, flexible)</a:t>
            </a:r>
          </a:p>
          <a:p>
            <a:pPr lvl="1"/>
            <a:r>
              <a:rPr lang="en-US" dirty="0"/>
              <a:t>AXI Stream interface</a:t>
            </a:r>
          </a:p>
          <a:p>
            <a:pPr lvl="1"/>
            <a:r>
              <a:rPr lang="en-US" dirty="0"/>
              <a:t>Each AXI ID (which can include multiple logical interfaces per soft shell) has own dedicated network policy</a:t>
            </a:r>
          </a:p>
          <a:p>
            <a:endParaRPr lang="en-US" dirty="0"/>
          </a:p>
        </p:txBody>
      </p:sp>
      <p:sp>
        <p:nvSpPr>
          <p:cNvPr id="4" name="Slide Number Placeholder 3"/>
          <p:cNvSpPr>
            <a:spLocks noGrp="1"/>
          </p:cNvSpPr>
          <p:nvPr>
            <p:ph type="sldNum" sz="quarter" idx="12"/>
          </p:nvPr>
        </p:nvSpPr>
        <p:spPr/>
        <p:txBody>
          <a:bodyPr/>
          <a:lstStyle/>
          <a:p>
            <a:fld id="{47A2F89E-46AD-D94C-9C9D-E2616F119DE9}" type="slidenum">
              <a:rPr lang="en-US" smtClean="0"/>
              <a:pPr/>
              <a:t>25</a:t>
            </a:fld>
            <a:endParaRPr lang="en-US"/>
          </a:p>
        </p:txBody>
      </p:sp>
      <p:sp>
        <p:nvSpPr>
          <p:cNvPr id="137" name="TextShape 1"/>
          <p:cNvSpPr txBox="1"/>
          <p:nvPr/>
        </p:nvSpPr>
        <p:spPr>
          <a:xfrm>
            <a:off x="539640" y="205920"/>
            <a:ext cx="8028360" cy="745200"/>
          </a:xfrm>
          <a:prstGeom prst="rect">
            <a:avLst/>
          </a:prstGeom>
        </p:spPr>
        <p:txBody>
          <a:bodyPr anchor="ctr"/>
          <a:lstStyle/>
          <a:p>
            <a:pPr>
              <a:lnSpc>
                <a:spcPct val="100000"/>
              </a:lnSpc>
            </a:pPr>
            <a:endParaRPr dirty="0"/>
          </a:p>
        </p:txBody>
      </p:sp>
      <p:sp>
        <p:nvSpPr>
          <p:cNvPr id="138" name="TextShape 2"/>
          <p:cNvSpPr txBox="1"/>
          <p:nvPr/>
        </p:nvSpPr>
        <p:spPr>
          <a:xfrm>
            <a:off x="539640" y="1049040"/>
            <a:ext cx="7920360" cy="3534840"/>
          </a:xfrm>
          <a:prstGeom prst="rect">
            <a:avLst/>
          </a:prstGeom>
        </p:spPr>
        <p:txBody>
          <a:bodyPr/>
          <a:lstStyle/>
          <a:p>
            <a:pPr lvl="1">
              <a:buSzPct val="75000"/>
              <a:buFont typeface="StarSymbol"/>
              <a:buChar char=""/>
            </a:pPr>
            <a:endParaRPr dirty="0"/>
          </a:p>
        </p:txBody>
      </p:sp>
      <p:sp>
        <p:nvSpPr>
          <p:cNvPr id="8" name="Date Placeholder 3">
            <a:extLst>
              <a:ext uri="{FF2B5EF4-FFF2-40B4-BE49-F238E27FC236}">
                <a16:creationId xmlns:a16="http://schemas.microsoft.com/office/drawing/2014/main" id="{ECA3FEFC-D96D-4973-99FA-4DB6A5626ACD}"/>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D4D3ADDB-C49C-4662-8738-7309FC968595}"/>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4024700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L2: Network Management (NMU)</a:t>
            </a:r>
          </a:p>
        </p:txBody>
      </p:sp>
      <p:sp>
        <p:nvSpPr>
          <p:cNvPr id="6" name="Content Placeholder 5"/>
          <p:cNvSpPr>
            <a:spLocks noGrp="1"/>
          </p:cNvSpPr>
          <p:nvPr>
            <p:ph idx="1"/>
          </p:nvPr>
        </p:nvSpPr>
        <p:spPr/>
        <p:txBody>
          <a:bodyPr/>
          <a:lstStyle/>
          <a:p>
            <a:r>
              <a:rPr lang="en-US" dirty="0"/>
              <a:t>Potential Modes of Network Isolation</a:t>
            </a:r>
          </a:p>
          <a:p>
            <a:pPr lvl="1"/>
            <a:r>
              <a:rPr lang="en-US" dirty="0"/>
              <a:t>Source-semantics enforcement</a:t>
            </a:r>
          </a:p>
          <a:p>
            <a:pPr lvl="1"/>
            <a:r>
              <a:rPr lang="en-US" dirty="0"/>
              <a:t>Source- and destination-semantics enforcement</a:t>
            </a:r>
          </a:p>
          <a:p>
            <a:pPr lvl="1"/>
            <a:r>
              <a:rPr lang="en-US" dirty="0"/>
              <a:t>Virtualized networking</a:t>
            </a:r>
          </a:p>
          <a:p>
            <a:pPr lvl="1"/>
            <a:r>
              <a:rPr lang="en-US" dirty="0"/>
              <a:t>Header encapsulation</a:t>
            </a:r>
          </a:p>
          <a:p>
            <a:pPr lvl="1"/>
            <a:r>
              <a:rPr lang="en-US" dirty="0"/>
              <a:t>Push to next level switch</a:t>
            </a:r>
          </a:p>
          <a:p>
            <a:endParaRPr lang="en-US" dirty="0"/>
          </a:p>
        </p:txBody>
      </p:sp>
      <p:sp>
        <p:nvSpPr>
          <p:cNvPr id="4" name="Slide Number Placeholder 3"/>
          <p:cNvSpPr>
            <a:spLocks noGrp="1"/>
          </p:cNvSpPr>
          <p:nvPr>
            <p:ph type="sldNum" sz="quarter" idx="12"/>
          </p:nvPr>
        </p:nvSpPr>
        <p:spPr/>
        <p:txBody>
          <a:bodyPr/>
          <a:lstStyle/>
          <a:p>
            <a:fld id="{47A2F89E-46AD-D94C-9C9D-E2616F119DE9}" type="slidenum">
              <a:rPr lang="en-US" smtClean="0"/>
              <a:pPr/>
              <a:t>26</a:t>
            </a:fld>
            <a:endParaRPr lang="en-US"/>
          </a:p>
        </p:txBody>
      </p:sp>
      <p:sp>
        <p:nvSpPr>
          <p:cNvPr id="137" name="TextShape 1"/>
          <p:cNvSpPr txBox="1"/>
          <p:nvPr/>
        </p:nvSpPr>
        <p:spPr>
          <a:xfrm>
            <a:off x="539640" y="205920"/>
            <a:ext cx="8028360" cy="745200"/>
          </a:xfrm>
          <a:prstGeom prst="rect">
            <a:avLst/>
          </a:prstGeom>
        </p:spPr>
        <p:txBody>
          <a:bodyPr anchor="ctr"/>
          <a:lstStyle/>
          <a:p>
            <a:pPr>
              <a:lnSpc>
                <a:spcPct val="100000"/>
              </a:lnSpc>
            </a:pPr>
            <a:endParaRPr dirty="0"/>
          </a:p>
        </p:txBody>
      </p:sp>
      <p:sp>
        <p:nvSpPr>
          <p:cNvPr id="138" name="TextShape 2"/>
          <p:cNvSpPr txBox="1"/>
          <p:nvPr/>
        </p:nvSpPr>
        <p:spPr>
          <a:xfrm>
            <a:off x="539640" y="1049040"/>
            <a:ext cx="7920360" cy="3534840"/>
          </a:xfrm>
          <a:prstGeom prst="rect">
            <a:avLst/>
          </a:prstGeom>
        </p:spPr>
        <p:txBody>
          <a:bodyPr/>
          <a:lstStyle/>
          <a:p>
            <a:pPr lvl="1">
              <a:buSzPct val="75000"/>
              <a:buFont typeface="StarSymbol"/>
              <a:buChar char=""/>
            </a:pPr>
            <a:endParaRPr dirty="0"/>
          </a:p>
        </p:txBody>
      </p:sp>
      <p:sp>
        <p:nvSpPr>
          <p:cNvPr id="8" name="Date Placeholder 3">
            <a:extLst>
              <a:ext uri="{FF2B5EF4-FFF2-40B4-BE49-F238E27FC236}">
                <a16:creationId xmlns:a16="http://schemas.microsoft.com/office/drawing/2014/main" id="{A7602C4E-0E20-416F-B5C2-773371E0A4BF}"/>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DC3B8BD8-16DF-4B78-9956-E7726164DFCB}"/>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33526113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L2: Universal NMU</a:t>
            </a:r>
          </a:p>
        </p:txBody>
      </p:sp>
      <p:sp>
        <p:nvSpPr>
          <p:cNvPr id="6" name="Content Placeholder 5"/>
          <p:cNvSpPr>
            <a:spLocks noGrp="1"/>
          </p:cNvSpPr>
          <p:nvPr>
            <p:ph idx="1"/>
          </p:nvPr>
        </p:nvSpPr>
        <p:spPr/>
        <p:txBody>
          <a:bodyPr/>
          <a:lstStyle/>
          <a:p>
            <a:r>
              <a:rPr lang="en-US" dirty="0"/>
              <a:t>Universal NMU Implementation (FPGA 19)</a:t>
            </a:r>
          </a:p>
        </p:txBody>
      </p:sp>
      <p:sp>
        <p:nvSpPr>
          <p:cNvPr id="4" name="Slide Number Placeholder 3"/>
          <p:cNvSpPr>
            <a:spLocks noGrp="1"/>
          </p:cNvSpPr>
          <p:nvPr>
            <p:ph type="sldNum" sz="quarter" idx="12"/>
          </p:nvPr>
        </p:nvSpPr>
        <p:spPr/>
        <p:txBody>
          <a:bodyPr/>
          <a:lstStyle/>
          <a:p>
            <a:fld id="{47A2F89E-46AD-D94C-9C9D-E2616F119DE9}" type="slidenum">
              <a:rPr lang="en-US" smtClean="0"/>
              <a:pPr/>
              <a:t>27</a:t>
            </a:fld>
            <a:endParaRPr lang="en-US"/>
          </a:p>
        </p:txBody>
      </p:sp>
      <p:sp>
        <p:nvSpPr>
          <p:cNvPr id="137" name="TextShape 1"/>
          <p:cNvSpPr txBox="1"/>
          <p:nvPr/>
        </p:nvSpPr>
        <p:spPr>
          <a:xfrm>
            <a:off x="539640" y="192374"/>
            <a:ext cx="8028360" cy="745200"/>
          </a:xfrm>
          <a:prstGeom prst="rect">
            <a:avLst/>
          </a:prstGeom>
        </p:spPr>
        <p:txBody>
          <a:bodyPr anchor="ctr"/>
          <a:lstStyle/>
          <a:p>
            <a:pPr>
              <a:lnSpc>
                <a:spcPct val="100000"/>
              </a:lnSpc>
            </a:pPr>
            <a:endParaRPr dirty="0"/>
          </a:p>
        </p:txBody>
      </p:sp>
      <p:pic>
        <p:nvPicPr>
          <p:cNvPr id="9" name="Picture 8">
            <a:extLst>
              <a:ext uri="{FF2B5EF4-FFF2-40B4-BE49-F238E27FC236}">
                <a16:creationId xmlns:a16="http://schemas.microsoft.com/office/drawing/2014/main" id="{C1129B84-6C4E-4A25-B753-1FADCE7B5861}"/>
              </a:ext>
            </a:extLst>
          </p:cNvPr>
          <p:cNvPicPr>
            <a:picLocks noChangeAspect="1"/>
          </p:cNvPicPr>
          <p:nvPr/>
        </p:nvPicPr>
        <p:blipFill>
          <a:blip r:embed="rId2"/>
          <a:stretch>
            <a:fillRect/>
          </a:stretch>
        </p:blipFill>
        <p:spPr>
          <a:xfrm>
            <a:off x="465780" y="1849120"/>
            <a:ext cx="8068424" cy="2457873"/>
          </a:xfrm>
          <a:prstGeom prst="rect">
            <a:avLst/>
          </a:prstGeom>
        </p:spPr>
      </p:pic>
      <p:sp>
        <p:nvSpPr>
          <p:cNvPr id="8" name="Date Placeholder 3">
            <a:extLst>
              <a:ext uri="{FF2B5EF4-FFF2-40B4-BE49-F238E27FC236}">
                <a16:creationId xmlns:a16="http://schemas.microsoft.com/office/drawing/2014/main" id="{9FA2632C-9B11-4186-AC0A-1B0EBC07FA75}"/>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0" name="Footer Placeholder 4">
            <a:extLst>
              <a:ext uri="{FF2B5EF4-FFF2-40B4-BE49-F238E27FC236}">
                <a16:creationId xmlns:a16="http://schemas.microsoft.com/office/drawing/2014/main" id="{476A406C-6AB7-4FA1-9702-C187DD061076}"/>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3444046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L2: Universal NMU</a:t>
            </a:r>
          </a:p>
        </p:txBody>
      </p:sp>
      <p:sp>
        <p:nvSpPr>
          <p:cNvPr id="6" name="Content Placeholder 5"/>
          <p:cNvSpPr>
            <a:spLocks noGrp="1"/>
          </p:cNvSpPr>
          <p:nvPr>
            <p:ph idx="1"/>
          </p:nvPr>
        </p:nvSpPr>
        <p:spPr/>
        <p:txBody>
          <a:bodyPr/>
          <a:lstStyle/>
          <a:p>
            <a:r>
              <a:rPr lang="en-US" dirty="0"/>
              <a:t>Universal NMU Implementation (FPGA 19)</a:t>
            </a:r>
          </a:p>
        </p:txBody>
      </p:sp>
      <p:sp>
        <p:nvSpPr>
          <p:cNvPr id="4" name="Slide Number Placeholder 3"/>
          <p:cNvSpPr>
            <a:spLocks noGrp="1"/>
          </p:cNvSpPr>
          <p:nvPr>
            <p:ph type="sldNum" sz="quarter" idx="12"/>
          </p:nvPr>
        </p:nvSpPr>
        <p:spPr/>
        <p:txBody>
          <a:bodyPr/>
          <a:lstStyle/>
          <a:p>
            <a:fld id="{47A2F89E-46AD-D94C-9C9D-E2616F119DE9}" type="slidenum">
              <a:rPr lang="en-US" smtClean="0"/>
              <a:pPr/>
              <a:t>28</a:t>
            </a:fld>
            <a:endParaRPr lang="en-US"/>
          </a:p>
        </p:txBody>
      </p:sp>
      <p:sp>
        <p:nvSpPr>
          <p:cNvPr id="137" name="TextShape 1"/>
          <p:cNvSpPr txBox="1"/>
          <p:nvPr/>
        </p:nvSpPr>
        <p:spPr>
          <a:xfrm>
            <a:off x="539640" y="192374"/>
            <a:ext cx="8028360" cy="745200"/>
          </a:xfrm>
          <a:prstGeom prst="rect">
            <a:avLst/>
          </a:prstGeom>
        </p:spPr>
        <p:txBody>
          <a:bodyPr anchor="ctr"/>
          <a:lstStyle/>
          <a:p>
            <a:pPr>
              <a:lnSpc>
                <a:spcPct val="100000"/>
              </a:lnSpc>
            </a:pPr>
            <a:endParaRPr dirty="0"/>
          </a:p>
        </p:txBody>
      </p:sp>
      <p:pic>
        <p:nvPicPr>
          <p:cNvPr id="7" name="Picture 6">
            <a:extLst>
              <a:ext uri="{FF2B5EF4-FFF2-40B4-BE49-F238E27FC236}">
                <a16:creationId xmlns:a16="http://schemas.microsoft.com/office/drawing/2014/main" id="{CB314EA5-4C8B-49A1-B24E-A575E092287B}"/>
              </a:ext>
            </a:extLst>
          </p:cNvPr>
          <p:cNvPicPr>
            <a:picLocks noChangeAspect="1"/>
          </p:cNvPicPr>
          <p:nvPr/>
        </p:nvPicPr>
        <p:blipFill>
          <a:blip r:embed="rId2"/>
          <a:stretch>
            <a:fillRect/>
          </a:stretch>
        </p:blipFill>
        <p:spPr>
          <a:xfrm>
            <a:off x="2295380" y="1780812"/>
            <a:ext cx="4409223" cy="2813811"/>
          </a:xfrm>
          <a:prstGeom prst="rect">
            <a:avLst/>
          </a:prstGeom>
        </p:spPr>
      </p:pic>
      <p:sp>
        <p:nvSpPr>
          <p:cNvPr id="8" name="Date Placeholder 3">
            <a:extLst>
              <a:ext uri="{FF2B5EF4-FFF2-40B4-BE49-F238E27FC236}">
                <a16:creationId xmlns:a16="http://schemas.microsoft.com/office/drawing/2014/main" id="{20603E72-ABFD-4E44-9352-87F5F230B215}"/>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158D5F10-E068-4230-8A48-BAB4B21503F3}"/>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34314052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L2: Performance Isolation</a:t>
            </a:r>
          </a:p>
        </p:txBody>
      </p:sp>
      <p:sp>
        <p:nvSpPr>
          <p:cNvPr id="6" name="Content Placeholder 5"/>
          <p:cNvSpPr>
            <a:spLocks noGrp="1"/>
          </p:cNvSpPr>
          <p:nvPr>
            <p:ph idx="1"/>
          </p:nvPr>
        </p:nvSpPr>
        <p:spPr/>
        <p:txBody>
          <a:bodyPr>
            <a:normAutofit/>
          </a:bodyPr>
          <a:lstStyle/>
          <a:p>
            <a:r>
              <a:rPr lang="en-US" dirty="0"/>
              <a:t>Use of bandwidth shaping to effectively allocate memory/network bandwidth to PR regions</a:t>
            </a:r>
          </a:p>
          <a:p>
            <a:r>
              <a:rPr lang="en-US" dirty="0"/>
              <a:t>Using existing Credit-Based Throttling Systems</a:t>
            </a:r>
          </a:p>
          <a:p>
            <a:pPr lvl="1"/>
            <a:r>
              <a:rPr lang="en-US" dirty="0"/>
              <a:t>Modified for AXI protocol</a:t>
            </a:r>
          </a:p>
          <a:p>
            <a:pPr lvl="1"/>
            <a:r>
              <a:rPr lang="en-US" dirty="0"/>
              <a:t>Added penalty for intentionally idle senders</a:t>
            </a:r>
          </a:p>
          <a:p>
            <a:r>
              <a:rPr lang="en-US" dirty="0"/>
              <a:t>Doesn’t yet account for memory </a:t>
            </a:r>
            <a:r>
              <a:rPr lang="en-US"/>
              <a:t>access efficiency</a:t>
            </a:r>
            <a:endParaRPr lang="en-US" dirty="0"/>
          </a:p>
        </p:txBody>
      </p:sp>
      <p:sp>
        <p:nvSpPr>
          <p:cNvPr id="4" name="Slide Number Placeholder 3"/>
          <p:cNvSpPr>
            <a:spLocks noGrp="1"/>
          </p:cNvSpPr>
          <p:nvPr>
            <p:ph type="sldNum" sz="quarter" idx="12"/>
          </p:nvPr>
        </p:nvSpPr>
        <p:spPr/>
        <p:txBody>
          <a:bodyPr/>
          <a:lstStyle/>
          <a:p>
            <a:fld id="{47A2F89E-46AD-D94C-9C9D-E2616F119DE9}" type="slidenum">
              <a:rPr lang="en-US" smtClean="0"/>
              <a:pPr/>
              <a:t>29</a:t>
            </a:fld>
            <a:endParaRPr lang="en-US"/>
          </a:p>
        </p:txBody>
      </p:sp>
      <p:sp>
        <p:nvSpPr>
          <p:cNvPr id="137" name="TextShape 1"/>
          <p:cNvSpPr txBox="1"/>
          <p:nvPr/>
        </p:nvSpPr>
        <p:spPr>
          <a:xfrm>
            <a:off x="539640" y="192374"/>
            <a:ext cx="8028360" cy="745200"/>
          </a:xfrm>
          <a:prstGeom prst="rect">
            <a:avLst/>
          </a:prstGeom>
        </p:spPr>
        <p:txBody>
          <a:bodyPr anchor="ctr"/>
          <a:lstStyle/>
          <a:p>
            <a:pPr>
              <a:lnSpc>
                <a:spcPct val="100000"/>
              </a:lnSpc>
            </a:pPr>
            <a:endParaRPr dirty="0"/>
          </a:p>
        </p:txBody>
      </p:sp>
      <p:sp>
        <p:nvSpPr>
          <p:cNvPr id="7" name="Date Placeholder 3">
            <a:extLst>
              <a:ext uri="{FF2B5EF4-FFF2-40B4-BE49-F238E27FC236}">
                <a16:creationId xmlns:a16="http://schemas.microsoft.com/office/drawing/2014/main" id="{885BB450-9410-4A84-B087-E61940AAE076}"/>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FD5CDE08-48BC-4EC3-9119-C4214CEB7DBE}"/>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5427407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Centers are Heterogeneous</a:t>
            </a:r>
          </a:p>
        </p:txBody>
      </p:sp>
      <p:sp>
        <p:nvSpPr>
          <p:cNvPr id="3" name="Content Placeholder 2"/>
          <p:cNvSpPr>
            <a:spLocks noGrp="1"/>
          </p:cNvSpPr>
          <p:nvPr>
            <p:ph idx="1"/>
          </p:nvPr>
        </p:nvSpPr>
        <p:spPr/>
        <p:txBody>
          <a:bodyPr/>
          <a:lstStyle/>
          <a:p>
            <a:r>
              <a:rPr lang="en-US" dirty="0"/>
              <a:t>Take advantage of unique resources in data center</a:t>
            </a:r>
          </a:p>
          <a:p>
            <a:r>
              <a:rPr lang="en-US" dirty="0"/>
              <a:t>Need back doors or abstractions to communicate between different devices</a:t>
            </a:r>
          </a:p>
          <a:p>
            <a:r>
              <a:rPr lang="en-US" dirty="0"/>
              <a:t>Scaling this up is difficult as different devices have different programming models, abstractions etc.</a:t>
            </a:r>
          </a:p>
        </p:txBody>
      </p:sp>
      <p:sp>
        <p:nvSpPr>
          <p:cNvPr id="6" name="Slide Number Placeholder 5"/>
          <p:cNvSpPr>
            <a:spLocks noGrp="1"/>
          </p:cNvSpPr>
          <p:nvPr>
            <p:ph type="sldNum" sz="quarter" idx="12"/>
          </p:nvPr>
        </p:nvSpPr>
        <p:spPr/>
        <p:txBody>
          <a:bodyPr/>
          <a:lstStyle/>
          <a:p>
            <a:fld id="{47A2F89E-46AD-D94C-9C9D-E2616F119DE9}" type="slidenum">
              <a:rPr lang="en-US" smtClean="0"/>
              <a:t>3</a:t>
            </a:fld>
            <a:endParaRPr lang="en-US"/>
          </a:p>
        </p:txBody>
      </p:sp>
      <p:sp>
        <p:nvSpPr>
          <p:cNvPr id="7" name="Date Placeholder 3">
            <a:extLst>
              <a:ext uri="{FF2B5EF4-FFF2-40B4-BE49-F238E27FC236}">
                <a16:creationId xmlns:a16="http://schemas.microsoft.com/office/drawing/2014/main" id="{63DA7B50-AAC8-43D4-92E7-15A77A4556D6}"/>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533919C-8686-4A75-B4A6-44EBF07D50AB}"/>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95064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6FC3-43FA-402A-BC5D-6D75A62A9368}"/>
              </a:ext>
            </a:extLst>
          </p:cNvPr>
          <p:cNvSpPr>
            <a:spLocks noGrp="1"/>
          </p:cNvSpPr>
          <p:nvPr>
            <p:ph type="title"/>
          </p:nvPr>
        </p:nvSpPr>
        <p:spPr/>
        <p:txBody>
          <a:bodyPr>
            <a:normAutofit fontScale="90000"/>
          </a:bodyPr>
          <a:lstStyle/>
          <a:p>
            <a:r>
              <a:rPr lang="en-US" dirty="0"/>
              <a:t>L2: Application </a:t>
            </a:r>
            <a:br>
              <a:rPr lang="en-US" dirty="0"/>
            </a:br>
            <a:r>
              <a:rPr lang="en-US" dirty="0"/>
              <a:t>Live Migration</a:t>
            </a:r>
          </a:p>
        </p:txBody>
      </p:sp>
      <p:sp>
        <p:nvSpPr>
          <p:cNvPr id="3" name="Content Placeholder 2">
            <a:extLst>
              <a:ext uri="{FF2B5EF4-FFF2-40B4-BE49-F238E27FC236}">
                <a16:creationId xmlns:a16="http://schemas.microsoft.com/office/drawing/2014/main" id="{65E59606-1002-4A7A-8A45-97683B1DE072}"/>
              </a:ext>
            </a:extLst>
          </p:cNvPr>
          <p:cNvSpPr>
            <a:spLocks noGrp="1"/>
          </p:cNvSpPr>
          <p:nvPr>
            <p:ph idx="1"/>
          </p:nvPr>
        </p:nvSpPr>
        <p:spPr>
          <a:xfrm>
            <a:off x="539552" y="1059583"/>
            <a:ext cx="7920880" cy="3535040"/>
          </a:xfrm>
        </p:spPr>
        <p:txBody>
          <a:bodyPr>
            <a:normAutofit fontScale="77500" lnSpcReduction="20000"/>
          </a:bodyPr>
          <a:lstStyle/>
          <a:p>
            <a:r>
              <a:rPr lang="en-US" dirty="0"/>
              <a:t>Goal: Seamlessly move a running HW application between different physical FPGA devices</a:t>
            </a:r>
          </a:p>
          <a:p>
            <a:pPr lvl="1"/>
            <a:r>
              <a:rPr lang="en-US" dirty="0"/>
              <a:t>Analogous to moving running VMs between servers</a:t>
            </a:r>
          </a:p>
          <a:p>
            <a:r>
              <a:rPr lang="en-US" dirty="0"/>
              <a:t>Our approach:</a:t>
            </a:r>
          </a:p>
          <a:p>
            <a:pPr lvl="1"/>
            <a:r>
              <a:rPr lang="en-US" dirty="0"/>
              <a:t>Non intrusive and transparent FPGA state saving using </a:t>
            </a:r>
            <a:r>
              <a:rPr lang="en-US" dirty="0" err="1"/>
              <a:t>bitstream</a:t>
            </a:r>
            <a:r>
              <a:rPr lang="en-US" dirty="0"/>
              <a:t> </a:t>
            </a:r>
            <a:r>
              <a:rPr lang="en-US" dirty="0" err="1"/>
              <a:t>readback</a:t>
            </a:r>
            <a:r>
              <a:rPr lang="en-US" dirty="0"/>
              <a:t> and restore</a:t>
            </a:r>
          </a:p>
          <a:p>
            <a:pPr lvl="1"/>
            <a:r>
              <a:rPr lang="en-US" dirty="0"/>
              <a:t>Can migrate open TCP/IP network connections</a:t>
            </a:r>
          </a:p>
          <a:p>
            <a:pPr lvl="1"/>
            <a:r>
              <a:rPr lang="en-US" dirty="0"/>
              <a:t>Can migrate </a:t>
            </a:r>
            <a:r>
              <a:rPr lang="en-US" dirty="0" err="1"/>
              <a:t>offchip</a:t>
            </a:r>
            <a:r>
              <a:rPr lang="en-US" dirty="0"/>
              <a:t> memory contents</a:t>
            </a:r>
          </a:p>
          <a:p>
            <a:pPr lvl="1"/>
            <a:r>
              <a:rPr lang="en-US" dirty="0"/>
              <a:t>Minimizes downtime and bandwidth usage through memory </a:t>
            </a:r>
            <a:r>
              <a:rPr lang="en-US" dirty="0" err="1"/>
              <a:t>precopying</a:t>
            </a:r>
            <a:endParaRPr lang="en-US" dirty="0"/>
          </a:p>
          <a:p>
            <a:pPr lvl="1"/>
            <a:r>
              <a:rPr lang="en-US" dirty="0"/>
              <a:t>Management of FPGA applications done using a REST API</a:t>
            </a:r>
          </a:p>
        </p:txBody>
      </p:sp>
      <p:sp>
        <p:nvSpPr>
          <p:cNvPr id="6" name="Slide Number Placeholder 5">
            <a:extLst>
              <a:ext uri="{FF2B5EF4-FFF2-40B4-BE49-F238E27FC236}">
                <a16:creationId xmlns:a16="http://schemas.microsoft.com/office/drawing/2014/main" id="{337DE557-65C6-4CC3-B6BB-B78817A38C0B}"/>
              </a:ext>
            </a:extLst>
          </p:cNvPr>
          <p:cNvSpPr>
            <a:spLocks noGrp="1"/>
          </p:cNvSpPr>
          <p:nvPr>
            <p:ph type="sldNum" sz="quarter" idx="12"/>
          </p:nvPr>
        </p:nvSpPr>
        <p:spPr/>
        <p:txBody>
          <a:bodyPr/>
          <a:lstStyle/>
          <a:p>
            <a:fld id="{47A2F89E-46AD-D94C-9C9D-E2616F119DE9}" type="slidenum">
              <a:rPr lang="en-US" smtClean="0"/>
              <a:t>30</a:t>
            </a:fld>
            <a:endParaRPr lang="en-US"/>
          </a:p>
        </p:txBody>
      </p:sp>
      <p:sp>
        <p:nvSpPr>
          <p:cNvPr id="7" name="Date Placeholder 3">
            <a:extLst>
              <a:ext uri="{FF2B5EF4-FFF2-40B4-BE49-F238E27FC236}">
                <a16:creationId xmlns:a16="http://schemas.microsoft.com/office/drawing/2014/main" id="{6BF325C8-E51F-456E-B8DC-79088A4098FD}"/>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3517356C-AF49-4081-866F-72858390261A}"/>
              </a:ext>
            </a:extLst>
          </p:cNvPr>
          <p:cNvSpPr>
            <a:spLocks noGrp="1"/>
          </p:cNvSpPr>
          <p:nvPr>
            <p:ph type="ftr" sz="quarter" idx="11"/>
          </p:nvPr>
        </p:nvSpPr>
        <p:spPr>
          <a:xfrm>
            <a:off x="2123728" y="4767264"/>
            <a:ext cx="6192688" cy="273844"/>
          </a:xfrm>
        </p:spPr>
        <p:txBody>
          <a:bodyPr/>
          <a:lstStyle/>
          <a:p>
            <a:r>
              <a:rPr lang="en-US" dirty="0"/>
              <a:t>Microsoft Research</a:t>
            </a:r>
          </a:p>
        </p:txBody>
      </p:sp>
      <p:pic>
        <p:nvPicPr>
          <p:cNvPr id="9" name="Graphic 8">
            <a:extLst>
              <a:ext uri="{FF2B5EF4-FFF2-40B4-BE49-F238E27FC236}">
                <a16:creationId xmlns:a16="http://schemas.microsoft.com/office/drawing/2014/main" id="{24C7562D-2300-AC45-B67F-9898952A7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3371" y="106792"/>
            <a:ext cx="2031703" cy="1073594"/>
          </a:xfrm>
          <a:prstGeom prst="rect">
            <a:avLst/>
          </a:prstGeom>
        </p:spPr>
      </p:pic>
    </p:spTree>
    <p:extLst>
      <p:ext uri="{BB962C8B-B14F-4D97-AF65-F5344CB8AC3E}">
        <p14:creationId xmlns:p14="http://schemas.microsoft.com/office/powerpoint/2010/main" val="383117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a:bodyPr>
          <a:lstStyle/>
          <a:p>
            <a:r>
              <a:rPr lang="en-US" dirty="0"/>
              <a:t>L3: Cloud Provisioning Layer</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31</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941343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52" y="161289"/>
            <a:ext cx="7920880" cy="745592"/>
          </a:xfrm>
        </p:spPr>
        <p:txBody>
          <a:bodyPr/>
          <a:lstStyle/>
          <a:p>
            <a:r>
              <a:rPr lang="en-US" dirty="0"/>
              <a:t>L3: Intro</a:t>
            </a:r>
          </a:p>
        </p:txBody>
      </p:sp>
      <p:sp>
        <p:nvSpPr>
          <p:cNvPr id="6" name="Slide Number Placeholder 5"/>
          <p:cNvSpPr>
            <a:spLocks noGrp="1"/>
          </p:cNvSpPr>
          <p:nvPr>
            <p:ph type="sldNum" sz="quarter" idx="12"/>
          </p:nvPr>
        </p:nvSpPr>
        <p:spPr>
          <a:xfrm>
            <a:off x="8619050" y="2303420"/>
            <a:ext cx="494363" cy="918103"/>
          </a:xfrm>
        </p:spPr>
        <p:txBody>
          <a:bodyPr/>
          <a:lstStyle/>
          <a:p>
            <a:fld id="{47A2F89E-46AD-D94C-9C9D-E2616F119DE9}" type="slidenum">
              <a:rPr lang="en-US" smtClean="0"/>
              <a:t>32</a:t>
            </a:fld>
            <a:endParaRPr lang="en-US" dirty="0"/>
          </a:p>
        </p:txBody>
      </p:sp>
      <p:sp>
        <p:nvSpPr>
          <p:cNvPr id="47" name="Content Placeholder 10">
            <a:extLst>
              <a:ext uri="{FF2B5EF4-FFF2-40B4-BE49-F238E27FC236}">
                <a16:creationId xmlns:a16="http://schemas.microsoft.com/office/drawing/2014/main" id="{93FBC776-43F6-490D-B0AF-7F409E20D4CF}"/>
              </a:ext>
            </a:extLst>
          </p:cNvPr>
          <p:cNvSpPr>
            <a:spLocks noGrp="1"/>
          </p:cNvSpPr>
          <p:nvPr>
            <p:ph idx="1"/>
          </p:nvPr>
        </p:nvSpPr>
        <p:spPr>
          <a:xfrm>
            <a:off x="539552" y="1059583"/>
            <a:ext cx="7920880" cy="3535040"/>
          </a:xfrm>
        </p:spPr>
        <p:txBody>
          <a:bodyPr>
            <a:normAutofit/>
          </a:bodyPr>
          <a:lstStyle/>
          <a:p>
            <a:r>
              <a:rPr lang="en-US" dirty="0"/>
              <a:t>This layer refers to how we provision individual resources to a user from a shared pool</a:t>
            </a:r>
          </a:p>
          <a:p>
            <a:r>
              <a:rPr lang="en-US" dirty="0"/>
              <a:t>FPGAs and CPUs for data are peers, require additional network port provisioned</a:t>
            </a:r>
          </a:p>
          <a:p>
            <a:r>
              <a:rPr lang="en-US" dirty="0"/>
              <a:t>CPU attached via </a:t>
            </a:r>
            <a:r>
              <a:rPr lang="en-US" dirty="0" err="1"/>
              <a:t>PCIe</a:t>
            </a:r>
            <a:r>
              <a:rPr lang="en-US" dirty="0"/>
              <a:t> to FPGA, small VM/container for control</a:t>
            </a:r>
          </a:p>
        </p:txBody>
      </p:sp>
      <p:sp>
        <p:nvSpPr>
          <p:cNvPr id="48" name="Date Placeholder 3">
            <a:extLst>
              <a:ext uri="{FF2B5EF4-FFF2-40B4-BE49-F238E27FC236}">
                <a16:creationId xmlns:a16="http://schemas.microsoft.com/office/drawing/2014/main" id="{67899130-AAAD-4A36-A8A7-928E6D79D94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50" name="Footer Placeholder 4">
            <a:extLst>
              <a:ext uri="{FF2B5EF4-FFF2-40B4-BE49-F238E27FC236}">
                <a16:creationId xmlns:a16="http://schemas.microsoft.com/office/drawing/2014/main" id="{D3AFD0C7-861E-40FA-A121-AD474AC6374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96041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43450" y="1833955"/>
            <a:ext cx="1136897" cy="185709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ounded Rectangle 13"/>
          <p:cNvSpPr/>
          <p:nvPr/>
        </p:nvSpPr>
        <p:spPr>
          <a:xfrm>
            <a:off x="4597702" y="2889647"/>
            <a:ext cx="3942652" cy="2181225"/>
          </a:xfrm>
          <a:prstGeom prst="round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CPLD/FPGA"/>
          <p:cNvPicPr>
            <a:picLocks noChangeAspect="1"/>
          </p:cNvPicPr>
          <p:nvPr/>
        </p:nvPicPr>
        <p:blipFill>
          <a:blip r:embed="rId3"/>
          <a:stretch>
            <a:fillRect/>
          </a:stretch>
        </p:blipFill>
        <p:spPr>
          <a:xfrm>
            <a:off x="5196743" y="4134910"/>
            <a:ext cx="785813" cy="520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238083" y="-70901"/>
            <a:ext cx="7886700" cy="994172"/>
          </a:xfrm>
        </p:spPr>
        <p:txBody>
          <a:bodyPr>
            <a:normAutofit/>
          </a:bodyPr>
          <a:lstStyle/>
          <a:p>
            <a:r>
              <a:rPr lang="en-US" dirty="0"/>
              <a:t>L3: Diagram</a:t>
            </a:r>
          </a:p>
        </p:txBody>
      </p:sp>
      <p:sp>
        <p:nvSpPr>
          <p:cNvPr id="5" name="TextBox 4"/>
          <p:cNvSpPr txBox="1"/>
          <p:nvPr/>
        </p:nvSpPr>
        <p:spPr>
          <a:xfrm>
            <a:off x="5863789" y="4813656"/>
            <a:ext cx="2514600" cy="300082"/>
          </a:xfrm>
          <a:prstGeom prst="rect">
            <a:avLst/>
          </a:prstGeom>
        </p:spPr>
        <p:txBody>
          <a:bodyPr rtlCol="0">
            <a:spAutoFit/>
          </a:bodyPr>
          <a:lstStyle/>
          <a:p>
            <a:pPr algn="ctr"/>
            <a:r>
              <a:rPr lang="en-US" sz="1350"/>
              <a:t>Physical Rack With PCIe FPGAs</a:t>
            </a:r>
            <a:endParaRPr lang="en-US" sz="1350" dirty="0"/>
          </a:p>
        </p:txBody>
      </p:sp>
      <p:pic>
        <p:nvPicPr>
          <p:cNvPr id="7" name="Picture 6" descr="CPLD/FPGA"/>
          <p:cNvPicPr>
            <a:picLocks noChangeAspect="1"/>
          </p:cNvPicPr>
          <p:nvPr/>
        </p:nvPicPr>
        <p:blipFill>
          <a:blip r:embed="rId3"/>
          <a:stretch>
            <a:fillRect/>
          </a:stretch>
        </p:blipFill>
        <p:spPr>
          <a:xfrm>
            <a:off x="6356443" y="4138848"/>
            <a:ext cx="785813" cy="520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CPLD/FPGA"/>
          <p:cNvPicPr>
            <a:picLocks noChangeAspect="1"/>
          </p:cNvPicPr>
          <p:nvPr/>
        </p:nvPicPr>
        <p:blipFill>
          <a:blip r:embed="rId3"/>
          <a:stretch>
            <a:fillRect/>
          </a:stretch>
        </p:blipFill>
        <p:spPr>
          <a:xfrm>
            <a:off x="7404458" y="4120713"/>
            <a:ext cx="785813" cy="519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stacked servers - vector Clip Art"/>
          <p:cNvPicPr>
            <a:picLocks noChangeAspect="1"/>
          </p:cNvPicPr>
          <p:nvPr/>
        </p:nvPicPr>
        <p:blipFill>
          <a:blip r:embed="rId4"/>
          <a:stretch>
            <a:fillRect/>
          </a:stretch>
        </p:blipFill>
        <p:spPr>
          <a:xfrm>
            <a:off x="5874039" y="2989703"/>
            <a:ext cx="2366963" cy="639255"/>
          </a:xfrm>
          <a:prstGeom prst="rect">
            <a:avLst/>
          </a:prstGeom>
        </p:spPr>
      </p:pic>
      <p:cxnSp>
        <p:nvCxnSpPr>
          <p:cNvPr id="12" name="Straight Arrow Connector 11"/>
          <p:cNvCxnSpPr/>
          <p:nvPr/>
        </p:nvCxnSpPr>
        <p:spPr>
          <a:xfrm>
            <a:off x="6961149" y="3613796"/>
            <a:ext cx="6637" cy="455947"/>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994632" y="3617563"/>
            <a:ext cx="831314" cy="509504"/>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6012909" y="3605169"/>
            <a:ext cx="967652" cy="544358"/>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5534296" y="2053162"/>
            <a:ext cx="3028931" cy="5179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a:t>KVM Hypervisor (With Passthrough)</a:t>
            </a:r>
            <a:endParaRPr lang="en-US" sz="1350" dirty="0"/>
          </a:p>
        </p:txBody>
      </p:sp>
      <p:sp>
        <p:nvSpPr>
          <p:cNvPr id="16" name="Cloud 15"/>
          <p:cNvSpPr/>
          <p:nvPr/>
        </p:nvSpPr>
        <p:spPr>
          <a:xfrm>
            <a:off x="2530015" y="1732570"/>
            <a:ext cx="1944962" cy="1537097"/>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a:t>OpenStack</a:t>
            </a:r>
            <a:endParaRPr lang="en-US" sz="1350" dirty="0"/>
          </a:p>
        </p:txBody>
      </p:sp>
      <p:cxnSp>
        <p:nvCxnSpPr>
          <p:cNvPr id="17" name="Straight Arrow Connector 16"/>
          <p:cNvCxnSpPr/>
          <p:nvPr/>
        </p:nvCxnSpPr>
        <p:spPr>
          <a:xfrm>
            <a:off x="4407269" y="2315179"/>
            <a:ext cx="1166000" cy="9215"/>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61202" y="2569962"/>
            <a:ext cx="1880" cy="292945"/>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pic>
        <p:nvPicPr>
          <p:cNvPr id="19" name="Picture 18" descr="Download Small PNG Medium PNG Large PNG SVG Edit Clipart"/>
          <p:cNvPicPr>
            <a:picLocks noChangeAspect="1"/>
          </p:cNvPicPr>
          <p:nvPr/>
        </p:nvPicPr>
        <p:blipFill>
          <a:blip r:embed="rId5"/>
          <a:stretch>
            <a:fillRect/>
          </a:stretch>
        </p:blipFill>
        <p:spPr>
          <a:xfrm>
            <a:off x="204793" y="1948561"/>
            <a:ext cx="949779" cy="1231204"/>
          </a:xfrm>
          <a:prstGeom prst="rect">
            <a:avLst/>
          </a:prstGeom>
        </p:spPr>
      </p:pic>
      <p:sp>
        <p:nvSpPr>
          <p:cNvPr id="20" name="TextBox 19"/>
          <p:cNvSpPr txBox="1"/>
          <p:nvPr/>
        </p:nvSpPr>
        <p:spPr>
          <a:xfrm>
            <a:off x="-361142" y="3238618"/>
            <a:ext cx="2057400" cy="300082"/>
          </a:xfrm>
          <a:prstGeom prst="rect">
            <a:avLst/>
          </a:prstGeom>
        </p:spPr>
        <p:txBody>
          <a:bodyPr rtlCol="0">
            <a:spAutoFit/>
          </a:bodyPr>
          <a:lstStyle/>
          <a:p>
            <a:pPr algn="ctr"/>
            <a:r>
              <a:rPr lang="en-US" sz="1350"/>
              <a:t>User</a:t>
            </a:r>
            <a:endParaRPr lang="en-US" sz="1350" dirty="0"/>
          </a:p>
        </p:txBody>
      </p:sp>
      <p:cxnSp>
        <p:nvCxnSpPr>
          <p:cNvPr id="21" name="Straight Arrow Connector 20"/>
          <p:cNvCxnSpPr/>
          <p:nvPr/>
        </p:nvCxnSpPr>
        <p:spPr>
          <a:xfrm>
            <a:off x="1299310" y="2351320"/>
            <a:ext cx="1231481" cy="16490"/>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3" name="Rounded Rectangle 2"/>
          <p:cNvSpPr/>
          <p:nvPr/>
        </p:nvSpPr>
        <p:spPr>
          <a:xfrm>
            <a:off x="5564472" y="1345547"/>
            <a:ext cx="1394222" cy="412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Virtual Machine</a:t>
            </a:r>
            <a:endParaRPr lang="en-US" sz="1350" dirty="0"/>
          </a:p>
        </p:txBody>
      </p:sp>
      <p:cxnSp>
        <p:nvCxnSpPr>
          <p:cNvPr id="4" name="Straight Arrow Connector 3"/>
          <p:cNvCxnSpPr/>
          <p:nvPr/>
        </p:nvCxnSpPr>
        <p:spPr>
          <a:xfrm>
            <a:off x="6023714" y="1763326"/>
            <a:ext cx="33680" cy="2343955"/>
          </a:xfrm>
          <a:prstGeom prst="straightConnector1">
            <a:avLst/>
          </a:prstGeom>
          <a:ln w="57150">
            <a:headEnd type="none"/>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677935" y="1410767"/>
            <a:ext cx="9527" cy="465249"/>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686152" y="1417396"/>
            <a:ext cx="4888355" cy="57956"/>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27" name="Rounded Rectangle 26"/>
          <p:cNvSpPr/>
          <p:nvPr/>
        </p:nvSpPr>
        <p:spPr>
          <a:xfrm>
            <a:off x="7156957" y="1347170"/>
            <a:ext cx="1394222" cy="412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Virtual Machine</a:t>
            </a:r>
            <a:endParaRPr lang="en-US" sz="1350" dirty="0"/>
          </a:p>
        </p:txBody>
      </p:sp>
      <p:cxnSp>
        <p:nvCxnSpPr>
          <p:cNvPr id="28" name="Straight Arrow Connector 27"/>
          <p:cNvCxnSpPr/>
          <p:nvPr/>
        </p:nvCxnSpPr>
        <p:spPr>
          <a:xfrm>
            <a:off x="7294452" y="1726144"/>
            <a:ext cx="9527" cy="2392250"/>
          </a:xfrm>
          <a:prstGeom prst="straightConnector1">
            <a:avLst/>
          </a:prstGeom>
          <a:ln w="57150">
            <a:headEnd type="none"/>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a:off x="8058924" y="1758366"/>
            <a:ext cx="33680" cy="2343955"/>
          </a:xfrm>
          <a:prstGeom prst="straightConnector1">
            <a:avLst/>
          </a:prstGeom>
          <a:ln w="57150">
            <a:headEnd type="none"/>
            <a:tailEnd type="arrow"/>
          </a:ln>
        </p:spPr>
        <p:style>
          <a:lnRef idx="3">
            <a:schemeClr val="accent6"/>
          </a:lnRef>
          <a:fillRef idx="0">
            <a:schemeClr val="accent6"/>
          </a:fillRef>
          <a:effectRef idx="2">
            <a:schemeClr val="accent6"/>
          </a:effectRef>
          <a:fontRef idx="minor">
            <a:schemeClr val="tx1"/>
          </a:fontRef>
        </p:style>
      </p:cxnSp>
      <p:cxnSp>
        <p:nvCxnSpPr>
          <p:cNvPr id="41" name="Straight Arrow Connector 40"/>
          <p:cNvCxnSpPr/>
          <p:nvPr/>
        </p:nvCxnSpPr>
        <p:spPr>
          <a:xfrm flipV="1">
            <a:off x="5348295" y="1157878"/>
            <a:ext cx="9527" cy="299838"/>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356171" y="1173632"/>
            <a:ext cx="2434265" cy="526"/>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H="1">
            <a:off x="7782202" y="1173632"/>
            <a:ext cx="5996" cy="190548"/>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44" name="Rounded Rectangle 43"/>
          <p:cNvSpPr/>
          <p:nvPr/>
        </p:nvSpPr>
        <p:spPr>
          <a:xfrm>
            <a:off x="7545874" y="590755"/>
            <a:ext cx="1394222" cy="412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Virtual Machine</a:t>
            </a:r>
            <a:endParaRPr lang="en-US" sz="1350" dirty="0"/>
          </a:p>
        </p:txBody>
      </p:sp>
      <p:cxnSp>
        <p:nvCxnSpPr>
          <p:cNvPr id="45" name="Straight Arrow Connector 44"/>
          <p:cNvCxnSpPr/>
          <p:nvPr/>
        </p:nvCxnSpPr>
        <p:spPr>
          <a:xfrm flipV="1">
            <a:off x="7183408" y="874316"/>
            <a:ext cx="9527" cy="299838"/>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7191192" y="874316"/>
            <a:ext cx="354775" cy="1339"/>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10" name="Rounded Rectangle 9"/>
          <p:cNvSpPr/>
          <p:nvPr/>
        </p:nvSpPr>
        <p:spPr>
          <a:xfrm>
            <a:off x="1503748" y="3670883"/>
            <a:ext cx="2481521" cy="96936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Network Switch</a:t>
            </a:r>
            <a:endParaRPr lang="en-US" sz="1350" dirty="0"/>
          </a:p>
        </p:txBody>
      </p:sp>
      <p:cxnSp>
        <p:nvCxnSpPr>
          <p:cNvPr id="23" name="Straight Arrow Connector 22"/>
          <p:cNvCxnSpPr/>
          <p:nvPr/>
        </p:nvCxnSpPr>
        <p:spPr>
          <a:xfrm>
            <a:off x="3981455" y="4210018"/>
            <a:ext cx="1134731" cy="8402"/>
          </a:xfrm>
          <a:prstGeom prst="straightConnector1">
            <a:avLst/>
          </a:prstGeom>
          <a:ln w="28575">
            <a:headEnd type="none"/>
            <a:tailEnd type="none"/>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p:nvPr/>
        </p:nvCxnSpPr>
        <p:spPr>
          <a:xfrm>
            <a:off x="4151027" y="4209528"/>
            <a:ext cx="16343" cy="594276"/>
          </a:xfrm>
          <a:prstGeom prst="straightConnector1">
            <a:avLst/>
          </a:prstGeom>
          <a:ln w="28575">
            <a:headEnd type="none"/>
            <a:tailEnd type="none"/>
          </a:ln>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flipV="1">
            <a:off x="4151575" y="4798430"/>
            <a:ext cx="3875567" cy="7351"/>
          </a:xfrm>
          <a:prstGeom prst="straightConnector1">
            <a:avLst/>
          </a:prstGeom>
          <a:ln w="28575">
            <a:headEnd type="none"/>
            <a:tailEnd type="none"/>
          </a:ln>
        </p:spPr>
        <p:style>
          <a:lnRef idx="3">
            <a:schemeClr val="accent5"/>
          </a:lnRef>
          <a:fillRef idx="0">
            <a:schemeClr val="accent5"/>
          </a:fillRef>
          <a:effectRef idx="2">
            <a:schemeClr val="accent5"/>
          </a:effectRef>
          <a:fontRef idx="minor">
            <a:schemeClr val="tx1"/>
          </a:fontRef>
        </p:style>
      </p:cxnSp>
      <p:cxnSp>
        <p:nvCxnSpPr>
          <p:cNvPr id="39" name="Straight Arrow Connector 38"/>
          <p:cNvCxnSpPr/>
          <p:nvPr/>
        </p:nvCxnSpPr>
        <p:spPr>
          <a:xfrm flipH="1">
            <a:off x="6748372" y="4697796"/>
            <a:ext cx="1667" cy="112413"/>
          </a:xfrm>
          <a:prstGeom prst="straightConnector1">
            <a:avLst/>
          </a:prstGeom>
          <a:ln w="28575">
            <a:headEnd type="none"/>
            <a:tailEnd type="none"/>
          </a:ln>
        </p:spPr>
        <p:style>
          <a:lnRef idx="3">
            <a:schemeClr val="accent5"/>
          </a:lnRef>
          <a:fillRef idx="0">
            <a:schemeClr val="accent5"/>
          </a:fillRef>
          <a:effectRef idx="2">
            <a:schemeClr val="accent5"/>
          </a:effectRef>
          <a:fontRef idx="minor">
            <a:schemeClr val="tx1"/>
          </a:fontRef>
        </p:style>
      </p:cxnSp>
      <p:cxnSp>
        <p:nvCxnSpPr>
          <p:cNvPr id="40" name="Straight Arrow Connector 39"/>
          <p:cNvCxnSpPr/>
          <p:nvPr/>
        </p:nvCxnSpPr>
        <p:spPr>
          <a:xfrm flipH="1">
            <a:off x="8011783" y="4679830"/>
            <a:ext cx="1667" cy="112413"/>
          </a:xfrm>
          <a:prstGeom prst="straightConnector1">
            <a:avLst/>
          </a:prstGeom>
          <a:ln w="28575">
            <a:headEnd type="none"/>
            <a:tailEnd type="none"/>
          </a:ln>
        </p:spPr>
        <p:style>
          <a:lnRef idx="3">
            <a:schemeClr val="accent5"/>
          </a:lnRef>
          <a:fillRef idx="0">
            <a:schemeClr val="accent5"/>
          </a:fillRef>
          <a:effectRef idx="2">
            <a:schemeClr val="accent5"/>
          </a:effectRef>
          <a:fontRef idx="minor">
            <a:schemeClr val="tx1"/>
          </a:fontRef>
        </p:style>
      </p:cxnSp>
      <p:sp>
        <p:nvSpPr>
          <p:cNvPr id="47" name="Slide Number Placeholder 5">
            <a:extLst>
              <a:ext uri="{FF2B5EF4-FFF2-40B4-BE49-F238E27FC236}">
                <a16:creationId xmlns:a16="http://schemas.microsoft.com/office/drawing/2014/main" id="{9827B613-2D57-49B4-BB27-0ECC8AC29CAD}"/>
              </a:ext>
            </a:extLst>
          </p:cNvPr>
          <p:cNvSpPr>
            <a:spLocks noGrp="1"/>
          </p:cNvSpPr>
          <p:nvPr>
            <p:ph type="sldNum" sz="quarter" idx="12"/>
          </p:nvPr>
        </p:nvSpPr>
        <p:spPr>
          <a:xfrm>
            <a:off x="8577628" y="2409733"/>
            <a:ext cx="494363" cy="918103"/>
          </a:xfrm>
        </p:spPr>
        <p:txBody>
          <a:bodyPr/>
          <a:lstStyle/>
          <a:p>
            <a:fld id="{47A2F89E-46AD-D94C-9C9D-E2616F119DE9}" type="slidenum">
              <a:rPr lang="en-US" smtClean="0"/>
              <a:t>33</a:t>
            </a:fld>
            <a:endParaRPr lang="en-US"/>
          </a:p>
        </p:txBody>
      </p:sp>
      <p:sp>
        <p:nvSpPr>
          <p:cNvPr id="49" name="Date Placeholder 3">
            <a:extLst>
              <a:ext uri="{FF2B5EF4-FFF2-40B4-BE49-F238E27FC236}">
                <a16:creationId xmlns:a16="http://schemas.microsoft.com/office/drawing/2014/main" id="{FDE59ED6-D771-4D0B-982F-F73CD7E5441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50" name="Footer Placeholder 4">
            <a:extLst>
              <a:ext uri="{FF2B5EF4-FFF2-40B4-BE49-F238E27FC236}">
                <a16:creationId xmlns:a16="http://schemas.microsoft.com/office/drawing/2014/main" id="{1A98DD0A-D7BB-43BB-989F-466CA8F0D294}"/>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377758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C09A-BAC7-4588-80AE-F14546423DB3}"/>
              </a:ext>
            </a:extLst>
          </p:cNvPr>
          <p:cNvSpPr>
            <a:spLocks noGrp="1"/>
          </p:cNvSpPr>
          <p:nvPr>
            <p:ph type="title"/>
          </p:nvPr>
        </p:nvSpPr>
        <p:spPr/>
        <p:txBody>
          <a:bodyPr/>
          <a:lstStyle/>
          <a:p>
            <a:r>
              <a:rPr lang="en-US" dirty="0"/>
              <a:t>L3: Current Status</a:t>
            </a:r>
          </a:p>
        </p:txBody>
      </p:sp>
      <p:sp>
        <p:nvSpPr>
          <p:cNvPr id="3" name="Content Placeholder 2">
            <a:extLst>
              <a:ext uri="{FF2B5EF4-FFF2-40B4-BE49-F238E27FC236}">
                <a16:creationId xmlns:a16="http://schemas.microsoft.com/office/drawing/2014/main" id="{417F5157-E634-4720-B849-1E77674C7E8E}"/>
              </a:ext>
            </a:extLst>
          </p:cNvPr>
          <p:cNvSpPr>
            <a:spLocks noGrp="1"/>
          </p:cNvSpPr>
          <p:nvPr>
            <p:ph idx="1"/>
          </p:nvPr>
        </p:nvSpPr>
        <p:spPr/>
        <p:txBody>
          <a:bodyPr/>
          <a:lstStyle/>
          <a:p>
            <a:r>
              <a:rPr lang="en-US" dirty="0"/>
              <a:t>Initially used VMs</a:t>
            </a:r>
          </a:p>
          <a:p>
            <a:r>
              <a:rPr lang="en-US" dirty="0"/>
              <a:t>Now moved to containers</a:t>
            </a:r>
          </a:p>
          <a:p>
            <a:r>
              <a:rPr lang="en-US" dirty="0"/>
              <a:t>Currently not integrated in rest of stack (in progress)</a:t>
            </a:r>
          </a:p>
        </p:txBody>
      </p:sp>
      <p:sp>
        <p:nvSpPr>
          <p:cNvPr id="6" name="Slide Number Placeholder 5">
            <a:extLst>
              <a:ext uri="{FF2B5EF4-FFF2-40B4-BE49-F238E27FC236}">
                <a16:creationId xmlns:a16="http://schemas.microsoft.com/office/drawing/2014/main" id="{5F543946-A4AD-4DB0-841C-235E8D3A61E7}"/>
              </a:ext>
            </a:extLst>
          </p:cNvPr>
          <p:cNvSpPr>
            <a:spLocks noGrp="1"/>
          </p:cNvSpPr>
          <p:nvPr>
            <p:ph type="sldNum" sz="quarter" idx="12"/>
          </p:nvPr>
        </p:nvSpPr>
        <p:spPr/>
        <p:txBody>
          <a:bodyPr/>
          <a:lstStyle/>
          <a:p>
            <a:fld id="{47A2F89E-46AD-D94C-9C9D-E2616F119DE9}" type="slidenum">
              <a:rPr lang="en-US" smtClean="0"/>
              <a:t>34</a:t>
            </a:fld>
            <a:endParaRPr lang="en-US"/>
          </a:p>
        </p:txBody>
      </p:sp>
      <p:sp>
        <p:nvSpPr>
          <p:cNvPr id="7" name="Date Placeholder 3">
            <a:extLst>
              <a:ext uri="{FF2B5EF4-FFF2-40B4-BE49-F238E27FC236}">
                <a16:creationId xmlns:a16="http://schemas.microsoft.com/office/drawing/2014/main" id="{7DA0BB9B-190C-4361-A07B-7E1F36D610B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966448E2-84DB-4D91-8EEB-3AA33CB683BC}"/>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557623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fontScale="90000"/>
          </a:bodyPr>
          <a:lstStyle/>
          <a:p>
            <a:r>
              <a:rPr lang="en-US" dirty="0"/>
              <a:t>L4: Hardware </a:t>
            </a:r>
            <a:r>
              <a:rPr lang="en-US" dirty="0" err="1"/>
              <a:t>MiddleWare</a:t>
            </a:r>
            <a:r>
              <a:rPr lang="en-US" dirty="0"/>
              <a:t> Layer</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35</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149099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52" y="161289"/>
            <a:ext cx="7920880" cy="745592"/>
          </a:xfrm>
        </p:spPr>
        <p:txBody>
          <a:bodyPr/>
          <a:lstStyle/>
          <a:p>
            <a:r>
              <a:rPr lang="en-US" dirty="0"/>
              <a:t>L4: Intro</a:t>
            </a:r>
          </a:p>
        </p:txBody>
      </p:sp>
      <p:sp>
        <p:nvSpPr>
          <p:cNvPr id="6" name="Slide Number Placeholder 5"/>
          <p:cNvSpPr>
            <a:spLocks noGrp="1"/>
          </p:cNvSpPr>
          <p:nvPr>
            <p:ph type="sldNum" sz="quarter" idx="12"/>
          </p:nvPr>
        </p:nvSpPr>
        <p:spPr>
          <a:xfrm>
            <a:off x="8619050" y="2303420"/>
            <a:ext cx="494363" cy="918103"/>
          </a:xfrm>
        </p:spPr>
        <p:txBody>
          <a:bodyPr/>
          <a:lstStyle/>
          <a:p>
            <a:fld id="{47A2F89E-46AD-D94C-9C9D-E2616F119DE9}" type="slidenum">
              <a:rPr lang="en-US" smtClean="0"/>
              <a:t>36</a:t>
            </a:fld>
            <a:endParaRPr lang="en-US" dirty="0"/>
          </a:p>
        </p:txBody>
      </p:sp>
      <p:sp>
        <p:nvSpPr>
          <p:cNvPr id="47" name="Content Placeholder 10">
            <a:extLst>
              <a:ext uri="{FF2B5EF4-FFF2-40B4-BE49-F238E27FC236}">
                <a16:creationId xmlns:a16="http://schemas.microsoft.com/office/drawing/2014/main" id="{93FBC776-43F6-490D-B0AF-7F409E20D4CF}"/>
              </a:ext>
            </a:extLst>
          </p:cNvPr>
          <p:cNvSpPr>
            <a:spLocks noGrp="1"/>
          </p:cNvSpPr>
          <p:nvPr>
            <p:ph idx="1"/>
          </p:nvPr>
        </p:nvSpPr>
        <p:spPr>
          <a:xfrm>
            <a:off x="539552" y="1059583"/>
            <a:ext cx="7920880" cy="3535040"/>
          </a:xfrm>
        </p:spPr>
        <p:txBody>
          <a:bodyPr>
            <a:normAutofit fontScale="92500" lnSpcReduction="20000"/>
          </a:bodyPr>
          <a:lstStyle/>
          <a:p>
            <a:r>
              <a:rPr lang="en-US" dirty="0"/>
              <a:t>This layer refers to how we orchestrate clusters of resources</a:t>
            </a:r>
          </a:p>
          <a:p>
            <a:pPr lvl="1"/>
            <a:r>
              <a:rPr lang="en-US" dirty="0"/>
              <a:t>Includes FPGAs and CPUs</a:t>
            </a:r>
          </a:p>
          <a:p>
            <a:r>
              <a:rPr lang="en-US" dirty="0"/>
              <a:t>Orchestration includes automating the connections between resources and providing handle to entire cluster</a:t>
            </a:r>
          </a:p>
          <a:p>
            <a:r>
              <a:rPr lang="en-US" dirty="0"/>
              <a:t>Network communication via TCP or L2 ethernet (parameterizable)</a:t>
            </a:r>
          </a:p>
        </p:txBody>
      </p:sp>
      <p:sp>
        <p:nvSpPr>
          <p:cNvPr id="48" name="Date Placeholder 3">
            <a:extLst>
              <a:ext uri="{FF2B5EF4-FFF2-40B4-BE49-F238E27FC236}">
                <a16:creationId xmlns:a16="http://schemas.microsoft.com/office/drawing/2014/main" id="{67899130-AAAD-4A36-A8A7-928E6D79D94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50" name="Footer Placeholder 4">
            <a:extLst>
              <a:ext uri="{FF2B5EF4-FFF2-40B4-BE49-F238E27FC236}">
                <a16:creationId xmlns:a16="http://schemas.microsoft.com/office/drawing/2014/main" id="{D3AFD0C7-861E-40FA-A121-AD474AC6374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767539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7776579" y="3208037"/>
            <a:ext cx="435127" cy="240283"/>
          </a:xfrm>
          <a:prstGeom prst="rect">
            <a:avLst/>
          </a:prstGeom>
          <a:solidFill>
            <a:srgbClr val="FDDE98"/>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VM</a:t>
            </a:r>
          </a:p>
        </p:txBody>
      </p:sp>
      <p:sp>
        <p:nvSpPr>
          <p:cNvPr id="23" name="Rectangle 22"/>
          <p:cNvSpPr/>
          <p:nvPr/>
        </p:nvSpPr>
        <p:spPr>
          <a:xfrm>
            <a:off x="5484250" y="3206781"/>
            <a:ext cx="435127" cy="240283"/>
          </a:xfrm>
          <a:prstGeom prst="rect">
            <a:avLst/>
          </a:prstGeom>
          <a:solidFill>
            <a:srgbClr val="FDDE98"/>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VM</a:t>
            </a:r>
          </a:p>
        </p:txBody>
      </p:sp>
      <p:sp>
        <p:nvSpPr>
          <p:cNvPr id="29" name="Rectangle 28"/>
          <p:cNvSpPr/>
          <p:nvPr/>
        </p:nvSpPr>
        <p:spPr>
          <a:xfrm>
            <a:off x="6645443" y="1441621"/>
            <a:ext cx="435127" cy="240283"/>
          </a:xfrm>
          <a:prstGeom prst="rect">
            <a:avLst/>
          </a:prstGeom>
          <a:solidFill>
            <a:srgbClr val="FFE69A"/>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VM</a:t>
            </a:r>
          </a:p>
        </p:txBody>
      </p:sp>
      <p:sp>
        <p:nvSpPr>
          <p:cNvPr id="2" name="Title 1"/>
          <p:cNvSpPr>
            <a:spLocks noGrp="1"/>
          </p:cNvSpPr>
          <p:nvPr>
            <p:ph type="title"/>
          </p:nvPr>
        </p:nvSpPr>
        <p:spPr/>
        <p:txBody>
          <a:bodyPr/>
          <a:lstStyle/>
          <a:p>
            <a:r>
              <a:rPr lang="en-US" dirty="0"/>
              <a:t>L4: Overview</a:t>
            </a:r>
          </a:p>
        </p:txBody>
      </p:sp>
      <p:sp>
        <p:nvSpPr>
          <p:cNvPr id="3" name="Content Placeholder 2"/>
          <p:cNvSpPr>
            <a:spLocks noGrp="1"/>
          </p:cNvSpPr>
          <p:nvPr>
            <p:ph idx="1"/>
          </p:nvPr>
        </p:nvSpPr>
        <p:spPr>
          <a:xfrm>
            <a:off x="539553" y="1059583"/>
            <a:ext cx="4572508" cy="1007381"/>
          </a:xfrm>
        </p:spPr>
        <p:txBody>
          <a:bodyPr>
            <a:noAutofit/>
          </a:bodyPr>
          <a:lstStyle/>
          <a:p>
            <a:r>
              <a:rPr lang="en-US" sz="1800" dirty="0"/>
              <a:t>User can define a FPGA cluster using cluster description files and </a:t>
            </a:r>
            <a:r>
              <a:rPr lang="en-US" sz="1800"/>
              <a:t>AXI-Stream kernels</a:t>
            </a:r>
            <a:endParaRPr lang="en-US" sz="1800" dirty="0"/>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a:xfrm>
            <a:off x="2117467" y="4793310"/>
            <a:ext cx="6192688" cy="273844"/>
          </a:xfrm>
        </p:spPr>
        <p:txBody>
          <a:bodyPr/>
          <a:lstStyle/>
          <a:p>
            <a:r>
              <a:rPr lang="en-US"/>
              <a:t>Microsoft Research</a:t>
            </a:r>
          </a:p>
        </p:txBody>
      </p:sp>
      <p:sp>
        <p:nvSpPr>
          <p:cNvPr id="6" name="Slide Number Placeholder 5"/>
          <p:cNvSpPr>
            <a:spLocks noGrp="1"/>
          </p:cNvSpPr>
          <p:nvPr>
            <p:ph type="sldNum" sz="quarter" idx="12"/>
          </p:nvPr>
        </p:nvSpPr>
        <p:spPr/>
        <p:txBody>
          <a:bodyPr/>
          <a:lstStyle/>
          <a:p>
            <a:fld id="{4435C6B6-4FC9-4B43-A126-E37C8CA8CD54}" type="slidenum">
              <a:rPr lang="en-US" smtClean="0"/>
              <a:t>37</a:t>
            </a:fld>
            <a:endParaRPr lang="en-US"/>
          </a:p>
        </p:txBody>
      </p:sp>
      <p:sp>
        <p:nvSpPr>
          <p:cNvPr id="8" name="Rounded Rectangle 7"/>
          <p:cNvSpPr/>
          <p:nvPr/>
        </p:nvSpPr>
        <p:spPr>
          <a:xfrm>
            <a:off x="3746627" y="2568855"/>
            <a:ext cx="758580" cy="878208"/>
          </a:xfrm>
          <a:prstGeom prst="roundRect">
            <a:avLst/>
          </a:prstGeom>
          <a:solidFill>
            <a:schemeClr val="tx2">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Tool Flow</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80" y="2286899"/>
            <a:ext cx="1138075" cy="1422593"/>
          </a:xfrm>
          <a:prstGeom prst="rect">
            <a:avLst/>
          </a:prstGeom>
        </p:spPr>
      </p:pic>
      <p:sp>
        <p:nvSpPr>
          <p:cNvPr id="11" name="Right Arrow 10"/>
          <p:cNvSpPr/>
          <p:nvPr/>
        </p:nvSpPr>
        <p:spPr>
          <a:xfrm>
            <a:off x="1865776" y="2814034"/>
            <a:ext cx="356520" cy="368324"/>
          </a:xfrm>
          <a:prstGeom prst="right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ounded Rectangle 21"/>
          <p:cNvSpPr/>
          <p:nvPr/>
        </p:nvSpPr>
        <p:spPr>
          <a:xfrm>
            <a:off x="5328084" y="3447064"/>
            <a:ext cx="756084" cy="5473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0000"/>
              </a:solidFill>
            </a:endParaRPr>
          </a:p>
        </p:txBody>
      </p:sp>
      <p:sp>
        <p:nvSpPr>
          <p:cNvPr id="24" name="Cloud 23"/>
          <p:cNvSpPr/>
          <p:nvPr/>
        </p:nvSpPr>
        <p:spPr>
          <a:xfrm>
            <a:off x="6191677" y="2524820"/>
            <a:ext cx="1343228" cy="688251"/>
          </a:xfrm>
          <a:prstGeom prst="cloud">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Network</a:t>
            </a:r>
          </a:p>
        </p:txBody>
      </p:sp>
      <p:sp>
        <p:nvSpPr>
          <p:cNvPr id="25" name="Rectangle 24"/>
          <p:cNvSpPr/>
          <p:nvPr/>
        </p:nvSpPr>
        <p:spPr>
          <a:xfrm>
            <a:off x="5112061" y="1167594"/>
            <a:ext cx="3456383" cy="3078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ounded Rectangle 25"/>
          <p:cNvSpPr/>
          <p:nvPr/>
        </p:nvSpPr>
        <p:spPr>
          <a:xfrm>
            <a:off x="7620413" y="3448320"/>
            <a:ext cx="756084" cy="5473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0000"/>
              </a:solidFill>
            </a:endParaRPr>
          </a:p>
        </p:txBody>
      </p:sp>
      <p:sp>
        <p:nvSpPr>
          <p:cNvPr id="28" name="Rounded Rectangle 27"/>
          <p:cNvSpPr/>
          <p:nvPr/>
        </p:nvSpPr>
        <p:spPr>
          <a:xfrm>
            <a:off x="6489277" y="1681904"/>
            <a:ext cx="756084" cy="5473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0000"/>
              </a:solidFill>
            </a:endParaRPr>
          </a:p>
        </p:txBody>
      </p:sp>
      <p:sp>
        <p:nvSpPr>
          <p:cNvPr id="31" name="Up-Down Arrow 30"/>
          <p:cNvSpPr/>
          <p:nvPr/>
        </p:nvSpPr>
        <p:spPr>
          <a:xfrm>
            <a:off x="6809000" y="2276686"/>
            <a:ext cx="108012" cy="239681"/>
          </a:xfrm>
          <a:prstGeom prst="upDown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ight Arrow 31"/>
          <p:cNvSpPr/>
          <p:nvPr/>
        </p:nvSpPr>
        <p:spPr>
          <a:xfrm>
            <a:off x="3220087" y="2815759"/>
            <a:ext cx="356520" cy="368324"/>
          </a:xfrm>
          <a:prstGeom prst="right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ight Arrow 32"/>
          <p:cNvSpPr/>
          <p:nvPr/>
        </p:nvSpPr>
        <p:spPr>
          <a:xfrm>
            <a:off x="4660445" y="2814033"/>
            <a:ext cx="356520" cy="368324"/>
          </a:xfrm>
          <a:prstGeom prst="right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Up-Down Arrow 33"/>
          <p:cNvSpPr/>
          <p:nvPr/>
        </p:nvSpPr>
        <p:spPr>
          <a:xfrm rot="2700000">
            <a:off x="6096332" y="3062516"/>
            <a:ext cx="108012" cy="239681"/>
          </a:xfrm>
          <a:prstGeom prst="upDown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Up-Down Arrow 34"/>
          <p:cNvSpPr/>
          <p:nvPr/>
        </p:nvSpPr>
        <p:spPr>
          <a:xfrm rot="-2700000">
            <a:off x="7491146" y="3057188"/>
            <a:ext cx="108012" cy="239681"/>
          </a:xfrm>
          <a:prstGeom prst="upDown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ounded Rectangle 35"/>
          <p:cNvSpPr/>
          <p:nvPr/>
        </p:nvSpPr>
        <p:spPr>
          <a:xfrm>
            <a:off x="2264730" y="3223533"/>
            <a:ext cx="615518" cy="860385"/>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Kernel</a:t>
            </a:r>
          </a:p>
        </p:txBody>
      </p:sp>
      <p:cxnSp>
        <p:nvCxnSpPr>
          <p:cNvPr id="38" name="Straight Arrow Connector 37"/>
          <p:cNvCxnSpPr>
            <a:endCxn id="36" idx="1"/>
          </p:cNvCxnSpPr>
          <p:nvPr/>
        </p:nvCxnSpPr>
        <p:spPr>
          <a:xfrm>
            <a:off x="1947313" y="3651869"/>
            <a:ext cx="31741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880247" y="3651869"/>
            <a:ext cx="31741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93658" y="3934606"/>
            <a:ext cx="935289" cy="253916"/>
          </a:xfrm>
          <a:prstGeom prst="rect">
            <a:avLst/>
          </a:prstGeom>
          <a:noFill/>
        </p:spPr>
        <p:txBody>
          <a:bodyPr wrap="square" rtlCol="0">
            <a:spAutoFit/>
          </a:bodyPr>
          <a:lstStyle/>
          <a:p>
            <a:r>
              <a:rPr lang="en-US" sz="1050" dirty="0">
                <a:solidFill>
                  <a:srgbClr val="000000"/>
                </a:solidFill>
              </a:rPr>
              <a:t>AXI-Stream</a:t>
            </a:r>
          </a:p>
        </p:txBody>
      </p:sp>
      <p:sp>
        <p:nvSpPr>
          <p:cNvPr id="7" name="Rounded Rectangle 6"/>
          <p:cNvSpPr/>
          <p:nvPr/>
        </p:nvSpPr>
        <p:spPr>
          <a:xfrm>
            <a:off x="5593801" y="3511201"/>
            <a:ext cx="216024" cy="108012"/>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ounded Rectangle 29"/>
          <p:cNvSpPr/>
          <p:nvPr/>
        </p:nvSpPr>
        <p:spPr>
          <a:xfrm>
            <a:off x="5593801" y="3841981"/>
            <a:ext cx="216024" cy="108012"/>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ounded Rectangle 36"/>
          <p:cNvSpPr/>
          <p:nvPr/>
        </p:nvSpPr>
        <p:spPr>
          <a:xfrm>
            <a:off x="5593801" y="3677915"/>
            <a:ext cx="216024" cy="108012"/>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ounded Rectangle 42"/>
          <p:cNvSpPr/>
          <p:nvPr/>
        </p:nvSpPr>
        <p:spPr>
          <a:xfrm>
            <a:off x="7886129" y="3840884"/>
            <a:ext cx="216024" cy="108012"/>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ounded Rectangle 43"/>
          <p:cNvSpPr/>
          <p:nvPr/>
        </p:nvSpPr>
        <p:spPr>
          <a:xfrm>
            <a:off x="7886129" y="3677915"/>
            <a:ext cx="216024" cy="108012"/>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ounded Rectangle 44"/>
          <p:cNvSpPr/>
          <p:nvPr/>
        </p:nvSpPr>
        <p:spPr>
          <a:xfrm>
            <a:off x="6754994" y="2049356"/>
            <a:ext cx="216024" cy="108012"/>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5434143" y="3962908"/>
            <a:ext cx="598241" cy="300082"/>
          </a:xfrm>
          <a:prstGeom prst="rect">
            <a:avLst/>
          </a:prstGeom>
          <a:noFill/>
        </p:spPr>
        <p:txBody>
          <a:bodyPr wrap="none" rtlCol="0">
            <a:spAutoFit/>
          </a:bodyPr>
          <a:lstStyle/>
          <a:p>
            <a:r>
              <a:rPr lang="en-US" sz="1350"/>
              <a:t>FPGA</a:t>
            </a:r>
          </a:p>
        </p:txBody>
      </p:sp>
      <p:sp>
        <p:nvSpPr>
          <p:cNvPr id="50" name="TextBox 49"/>
          <p:cNvSpPr txBox="1"/>
          <p:nvPr/>
        </p:nvSpPr>
        <p:spPr>
          <a:xfrm>
            <a:off x="7724900" y="3968937"/>
            <a:ext cx="598241" cy="300082"/>
          </a:xfrm>
          <a:prstGeom prst="rect">
            <a:avLst/>
          </a:prstGeom>
          <a:noFill/>
        </p:spPr>
        <p:txBody>
          <a:bodyPr wrap="none" rtlCol="0">
            <a:spAutoFit/>
          </a:bodyPr>
          <a:lstStyle/>
          <a:p>
            <a:r>
              <a:rPr lang="en-US" sz="1350"/>
              <a:t>FPGA</a:t>
            </a:r>
          </a:p>
        </p:txBody>
      </p:sp>
      <p:sp>
        <p:nvSpPr>
          <p:cNvPr id="51" name="TextBox 50"/>
          <p:cNvSpPr txBox="1"/>
          <p:nvPr/>
        </p:nvSpPr>
        <p:spPr>
          <a:xfrm>
            <a:off x="7224504" y="1817090"/>
            <a:ext cx="598241" cy="300082"/>
          </a:xfrm>
          <a:prstGeom prst="rect">
            <a:avLst/>
          </a:prstGeom>
          <a:noFill/>
        </p:spPr>
        <p:txBody>
          <a:bodyPr wrap="none" rtlCol="0">
            <a:spAutoFit/>
          </a:bodyPr>
          <a:lstStyle/>
          <a:p>
            <a:r>
              <a:rPr lang="en-US" sz="1350"/>
              <a:t>FPGA</a:t>
            </a:r>
          </a:p>
        </p:txBody>
      </p:sp>
      <p:sp>
        <p:nvSpPr>
          <p:cNvPr id="52" name="Rounded Rectangle 51"/>
          <p:cNvSpPr/>
          <p:nvPr/>
        </p:nvSpPr>
        <p:spPr>
          <a:xfrm>
            <a:off x="2379030" y="3337833"/>
            <a:ext cx="615518" cy="860385"/>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Kernel</a:t>
            </a:r>
          </a:p>
        </p:txBody>
      </p:sp>
      <p:cxnSp>
        <p:nvCxnSpPr>
          <p:cNvPr id="53" name="Straight Arrow Connector 52"/>
          <p:cNvCxnSpPr/>
          <p:nvPr/>
        </p:nvCxnSpPr>
        <p:spPr>
          <a:xfrm>
            <a:off x="2061613" y="3766169"/>
            <a:ext cx="31741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994547" y="3766169"/>
            <a:ext cx="31741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2493330" y="3452133"/>
            <a:ext cx="615518" cy="860385"/>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Kernel</a:t>
            </a:r>
          </a:p>
        </p:txBody>
      </p:sp>
      <p:cxnSp>
        <p:nvCxnSpPr>
          <p:cNvPr id="58" name="Straight Arrow Connector 57"/>
          <p:cNvCxnSpPr/>
          <p:nvPr/>
        </p:nvCxnSpPr>
        <p:spPr>
          <a:xfrm>
            <a:off x="2175913" y="3880469"/>
            <a:ext cx="31741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108847" y="3880469"/>
            <a:ext cx="31741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95531" y="3937197"/>
            <a:ext cx="935289" cy="253916"/>
          </a:xfrm>
          <a:prstGeom prst="rect">
            <a:avLst/>
          </a:prstGeom>
          <a:noFill/>
        </p:spPr>
        <p:txBody>
          <a:bodyPr wrap="square" rtlCol="0">
            <a:spAutoFit/>
          </a:bodyPr>
          <a:lstStyle/>
          <a:p>
            <a:r>
              <a:rPr lang="en-US" sz="1050" dirty="0">
                <a:solidFill>
                  <a:srgbClr val="000000"/>
                </a:solidFill>
              </a:rPr>
              <a:t>AXI-Stream</a:t>
            </a:r>
          </a:p>
        </p:txBody>
      </p:sp>
      <p:sp>
        <p:nvSpPr>
          <p:cNvPr id="17" name="Card 16"/>
          <p:cNvSpPr/>
          <p:nvPr/>
        </p:nvSpPr>
        <p:spPr>
          <a:xfrm>
            <a:off x="2249743" y="1815666"/>
            <a:ext cx="634931" cy="898847"/>
          </a:xfrm>
          <a:prstGeom prst="flowChartPunchedCard">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Card 64"/>
          <p:cNvSpPr/>
          <p:nvPr/>
        </p:nvSpPr>
        <p:spPr>
          <a:xfrm>
            <a:off x="2364043" y="1929966"/>
            <a:ext cx="634931" cy="898847"/>
          </a:xfrm>
          <a:prstGeom prst="flowChartPunchedCard">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Card 65"/>
          <p:cNvSpPr/>
          <p:nvPr/>
        </p:nvSpPr>
        <p:spPr>
          <a:xfrm>
            <a:off x="2478343" y="2044266"/>
            <a:ext cx="634931" cy="898847"/>
          </a:xfrm>
          <a:prstGeom prst="flowChartPunchedCard">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File</a:t>
            </a:r>
          </a:p>
        </p:txBody>
      </p:sp>
    </p:spTree>
    <p:extLst>
      <p:ext uri="{BB962C8B-B14F-4D97-AF65-F5344CB8AC3E}">
        <p14:creationId xmlns:p14="http://schemas.microsoft.com/office/powerpoint/2010/main" val="341046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L4: Packet Switched</a:t>
            </a:r>
            <a:br>
              <a:rPr lang="en-US" dirty="0"/>
            </a:br>
            <a:r>
              <a:rPr lang="en-US" dirty="0"/>
              <a:t>Logical Cluster Description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4006" y="1369219"/>
            <a:ext cx="4924817" cy="2634163"/>
          </a:xfrm>
        </p:spPr>
      </p:pic>
      <p:sp>
        <p:nvSpPr>
          <p:cNvPr id="4" name="Slide Number Placeholder 3"/>
          <p:cNvSpPr>
            <a:spLocks noGrp="1"/>
          </p:cNvSpPr>
          <p:nvPr>
            <p:ph type="sldNum" sz="quarter" idx="12"/>
          </p:nvPr>
        </p:nvSpPr>
        <p:spPr/>
        <p:txBody>
          <a:bodyPr/>
          <a:lstStyle/>
          <a:p>
            <a:fld id="{03041049-45C5-4929-A93F-3EDA9BCE0E92}" type="slidenum">
              <a:rPr lang="en-US" smtClean="0"/>
              <a:t>38</a:t>
            </a:fld>
            <a:endParaRPr lang="en-US"/>
          </a:p>
        </p:txBody>
      </p:sp>
      <p:graphicFrame>
        <p:nvGraphicFramePr>
          <p:cNvPr id="6" name="Table 5"/>
          <p:cNvGraphicFramePr>
            <a:graphicFrameLocks noGrp="1"/>
          </p:cNvGraphicFramePr>
          <p:nvPr>
            <p:extLst/>
          </p:nvPr>
        </p:nvGraphicFramePr>
        <p:xfrm>
          <a:off x="5963165" y="2711215"/>
          <a:ext cx="2711278" cy="1127760"/>
        </p:xfrm>
        <a:graphic>
          <a:graphicData uri="http://schemas.openxmlformats.org/drawingml/2006/table">
            <a:tbl>
              <a:tblPr firstRow="1" bandRow="1">
                <a:tableStyleId>{5C22544A-7EE6-4342-B048-85BDC9FD1C3A}</a:tableStyleId>
              </a:tblPr>
              <a:tblGrid>
                <a:gridCol w="1355639">
                  <a:extLst>
                    <a:ext uri="{9D8B030D-6E8A-4147-A177-3AD203B41FA5}">
                      <a16:colId xmlns:a16="http://schemas.microsoft.com/office/drawing/2014/main" val="3004698412"/>
                    </a:ext>
                  </a:extLst>
                </a:gridCol>
                <a:gridCol w="1355639">
                  <a:extLst>
                    <a:ext uri="{9D8B030D-6E8A-4147-A177-3AD203B41FA5}">
                      <a16:colId xmlns:a16="http://schemas.microsoft.com/office/drawing/2014/main" val="1264243372"/>
                    </a:ext>
                  </a:extLst>
                </a:gridCol>
              </a:tblGrid>
              <a:tr h="274320">
                <a:tc gridSpan="2">
                  <a:txBody>
                    <a:bodyPr/>
                    <a:lstStyle/>
                    <a:p>
                      <a:r>
                        <a:rPr lang="en-US" sz="1400"/>
                        <a:t>FPGA Mapping File</a:t>
                      </a:r>
                    </a:p>
                  </a:txBody>
                  <a:tcPr marL="68580" marR="68580" marT="34290" marB="34290"/>
                </a:tc>
                <a:tc hMerge="1">
                  <a:txBody>
                    <a:bodyPr/>
                    <a:lstStyle/>
                    <a:p>
                      <a:endParaRPr lang="en-US"/>
                    </a:p>
                  </a:txBody>
                  <a:tcPr/>
                </a:tc>
                <a:extLst>
                  <a:ext uri="{0D108BD9-81ED-4DB2-BD59-A6C34878D82A}">
                    <a16:rowId xmlns:a16="http://schemas.microsoft.com/office/drawing/2014/main" val="4228087168"/>
                  </a:ext>
                </a:extLst>
              </a:tr>
              <a:tr h="274320">
                <a:tc>
                  <a:txBody>
                    <a:bodyPr/>
                    <a:lstStyle/>
                    <a:p>
                      <a:r>
                        <a:rPr lang="en-US" sz="1400"/>
                        <a:t>Kernel A</a:t>
                      </a:r>
                    </a:p>
                  </a:txBody>
                  <a:tcPr marL="68580" marR="68580" marT="34290" marB="34290"/>
                </a:tc>
                <a:tc>
                  <a:txBody>
                    <a:bodyPr/>
                    <a:lstStyle/>
                    <a:p>
                      <a:r>
                        <a:rPr lang="en-US" sz="1400"/>
                        <a:t>FPGA 1</a:t>
                      </a:r>
                    </a:p>
                  </a:txBody>
                  <a:tcPr marL="68580" marR="68580" marT="34290" marB="34290"/>
                </a:tc>
                <a:extLst>
                  <a:ext uri="{0D108BD9-81ED-4DB2-BD59-A6C34878D82A}">
                    <a16:rowId xmlns:a16="http://schemas.microsoft.com/office/drawing/2014/main" val="2537395380"/>
                  </a:ext>
                </a:extLst>
              </a:tr>
              <a:tr h="274320">
                <a:tc>
                  <a:txBody>
                    <a:bodyPr/>
                    <a:lstStyle/>
                    <a:p>
                      <a:r>
                        <a:rPr lang="en-US" sz="1400"/>
                        <a:t>Kernel B</a:t>
                      </a:r>
                    </a:p>
                  </a:txBody>
                  <a:tcPr marL="68580" marR="68580" marT="34290" marB="34290"/>
                </a:tc>
                <a:tc>
                  <a:txBody>
                    <a:bodyPr/>
                    <a:lstStyle/>
                    <a:p>
                      <a:r>
                        <a:rPr lang="en-US" sz="1400"/>
                        <a:t>FPGA 1</a:t>
                      </a:r>
                    </a:p>
                  </a:txBody>
                  <a:tcPr marL="68580" marR="68580" marT="34290" marB="34290"/>
                </a:tc>
                <a:extLst>
                  <a:ext uri="{0D108BD9-81ED-4DB2-BD59-A6C34878D82A}">
                    <a16:rowId xmlns:a16="http://schemas.microsoft.com/office/drawing/2014/main" val="137472798"/>
                  </a:ext>
                </a:extLst>
              </a:tr>
              <a:tr h="274320">
                <a:tc>
                  <a:txBody>
                    <a:bodyPr/>
                    <a:lstStyle/>
                    <a:p>
                      <a:r>
                        <a:rPr lang="en-US" sz="1400"/>
                        <a:t>Kernel C</a:t>
                      </a:r>
                    </a:p>
                  </a:txBody>
                  <a:tcPr marL="68580" marR="68580" marT="34290" marB="34290"/>
                </a:tc>
                <a:tc>
                  <a:txBody>
                    <a:bodyPr/>
                    <a:lstStyle/>
                    <a:p>
                      <a:r>
                        <a:rPr lang="en-US" sz="1400"/>
                        <a:t>FPGA 2</a:t>
                      </a:r>
                    </a:p>
                  </a:txBody>
                  <a:tcPr marL="68580" marR="68580" marT="34290" marB="34290"/>
                </a:tc>
                <a:extLst>
                  <a:ext uri="{0D108BD9-81ED-4DB2-BD59-A6C34878D82A}">
                    <a16:rowId xmlns:a16="http://schemas.microsoft.com/office/drawing/2014/main" val="1337005998"/>
                  </a:ext>
                </a:extLst>
              </a:tr>
            </a:tbl>
          </a:graphicData>
        </a:graphic>
      </p:graphicFrame>
      <p:sp>
        <p:nvSpPr>
          <p:cNvPr id="7" name="Date Placeholder 3">
            <a:extLst>
              <a:ext uri="{FF2B5EF4-FFF2-40B4-BE49-F238E27FC236}">
                <a16:creationId xmlns:a16="http://schemas.microsoft.com/office/drawing/2014/main" id="{362F2C57-A6F7-4BD1-9FBE-B2796300232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BB3E4077-1B4F-4CF6-A91E-89A6CA6106E8}"/>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723742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L4: Packet Switched Physical Mapping</a:t>
            </a:r>
          </a:p>
        </p:txBody>
      </p:sp>
      <p:sp>
        <p:nvSpPr>
          <p:cNvPr id="4" name="Slide Number Placeholder 3"/>
          <p:cNvSpPr>
            <a:spLocks noGrp="1"/>
          </p:cNvSpPr>
          <p:nvPr>
            <p:ph type="sldNum" sz="quarter" idx="12"/>
          </p:nvPr>
        </p:nvSpPr>
        <p:spPr/>
        <p:txBody>
          <a:bodyPr/>
          <a:lstStyle/>
          <a:p>
            <a:fld id="{03041049-45C5-4929-A93F-3EDA9BCE0E92}" type="slidenum">
              <a:rPr lang="en-US" smtClean="0"/>
              <a:t>39</a:t>
            </a:fld>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7923" y="1369219"/>
            <a:ext cx="4948154" cy="3263504"/>
          </a:xfrm>
        </p:spPr>
      </p:pic>
      <p:sp>
        <p:nvSpPr>
          <p:cNvPr id="5" name="Date Placeholder 3">
            <a:extLst>
              <a:ext uri="{FF2B5EF4-FFF2-40B4-BE49-F238E27FC236}">
                <a16:creationId xmlns:a16="http://schemas.microsoft.com/office/drawing/2014/main" id="{6733412A-2F1C-4658-BFC2-D0E7A17DFFCA}"/>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6" name="Footer Placeholder 4">
            <a:extLst>
              <a:ext uri="{FF2B5EF4-FFF2-40B4-BE49-F238E27FC236}">
                <a16:creationId xmlns:a16="http://schemas.microsoft.com/office/drawing/2014/main" id="{7766A091-E112-4452-B679-FFE654318CA4}"/>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91690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0FDC-B94C-461C-8B6C-5028D7C9A424}"/>
              </a:ext>
            </a:extLst>
          </p:cNvPr>
          <p:cNvSpPr>
            <a:spLocks noGrp="1"/>
          </p:cNvSpPr>
          <p:nvPr>
            <p:ph type="title"/>
          </p:nvPr>
        </p:nvSpPr>
        <p:spPr/>
        <p:txBody>
          <a:bodyPr/>
          <a:lstStyle/>
          <a:p>
            <a:r>
              <a:rPr lang="en-US" dirty="0"/>
              <a:t>Stacked Approach</a:t>
            </a:r>
          </a:p>
        </p:txBody>
      </p:sp>
      <p:sp>
        <p:nvSpPr>
          <p:cNvPr id="3" name="Content Placeholder 2">
            <a:extLst>
              <a:ext uri="{FF2B5EF4-FFF2-40B4-BE49-F238E27FC236}">
                <a16:creationId xmlns:a16="http://schemas.microsoft.com/office/drawing/2014/main" id="{C53AFDF6-089E-41AB-9F66-1444F9FF02D5}"/>
              </a:ext>
            </a:extLst>
          </p:cNvPr>
          <p:cNvSpPr>
            <a:spLocks noGrp="1"/>
          </p:cNvSpPr>
          <p:nvPr>
            <p:ph idx="1"/>
          </p:nvPr>
        </p:nvSpPr>
        <p:spPr/>
        <p:txBody>
          <a:bodyPr/>
          <a:lstStyle/>
          <a:p>
            <a:r>
              <a:rPr lang="en-US" dirty="0"/>
              <a:t>We use several layers of abstraction.</a:t>
            </a:r>
          </a:p>
          <a:p>
            <a:pPr lvl="1"/>
            <a:r>
              <a:rPr lang="en-US" dirty="0"/>
              <a:t>Flexibility provided to user for them to control level of abstraction.</a:t>
            </a:r>
          </a:p>
          <a:p>
            <a:r>
              <a:rPr lang="en-US" dirty="0"/>
              <a:t>Where have we seen this before?</a:t>
            </a:r>
          </a:p>
        </p:txBody>
      </p:sp>
      <p:sp>
        <p:nvSpPr>
          <p:cNvPr id="6" name="Slide Number Placeholder 5">
            <a:extLst>
              <a:ext uri="{FF2B5EF4-FFF2-40B4-BE49-F238E27FC236}">
                <a16:creationId xmlns:a16="http://schemas.microsoft.com/office/drawing/2014/main" id="{1027C070-D5B7-4E7E-B858-BFC8ED5DF10B}"/>
              </a:ext>
            </a:extLst>
          </p:cNvPr>
          <p:cNvSpPr>
            <a:spLocks noGrp="1"/>
          </p:cNvSpPr>
          <p:nvPr>
            <p:ph type="sldNum" sz="quarter" idx="12"/>
          </p:nvPr>
        </p:nvSpPr>
        <p:spPr/>
        <p:txBody>
          <a:bodyPr/>
          <a:lstStyle/>
          <a:p>
            <a:fld id="{47A2F89E-46AD-D94C-9C9D-E2616F119DE9}" type="slidenum">
              <a:rPr lang="en-US" smtClean="0"/>
              <a:t>4</a:t>
            </a:fld>
            <a:endParaRPr lang="en-US"/>
          </a:p>
        </p:txBody>
      </p:sp>
      <p:sp>
        <p:nvSpPr>
          <p:cNvPr id="7" name="Date Placeholder 3">
            <a:extLst>
              <a:ext uri="{FF2B5EF4-FFF2-40B4-BE49-F238E27FC236}">
                <a16:creationId xmlns:a16="http://schemas.microsoft.com/office/drawing/2014/main" id="{A8F71559-60F3-4F17-BEA6-7AEC6967ADD6}"/>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1A2054E2-58F6-43DA-8BF7-625BFC975793}"/>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75803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L4: Application Region</a:t>
            </a:r>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en-US"/>
              <a:t>Microsoft Research</a:t>
            </a:r>
          </a:p>
        </p:txBody>
      </p:sp>
      <p:sp>
        <p:nvSpPr>
          <p:cNvPr id="6" name="Slide Number Placeholder 5"/>
          <p:cNvSpPr>
            <a:spLocks noGrp="1"/>
          </p:cNvSpPr>
          <p:nvPr>
            <p:ph type="sldNum" sz="quarter" idx="12"/>
          </p:nvPr>
        </p:nvSpPr>
        <p:spPr/>
        <p:txBody>
          <a:bodyPr/>
          <a:lstStyle/>
          <a:p>
            <a:fld id="{4435C6B6-4FC9-4B43-A126-E37C8CA8CD54}" type="slidenum">
              <a:rPr lang="en-US" smtClean="0"/>
              <a:t>40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77" y="1666842"/>
            <a:ext cx="6295443" cy="2193086"/>
          </a:xfrm>
          <a:prstGeom prst="rect">
            <a:avLst/>
          </a:prstGeom>
        </p:spPr>
      </p:pic>
    </p:spTree>
    <p:extLst>
      <p:ext uri="{BB962C8B-B14F-4D97-AF65-F5344CB8AC3E}">
        <p14:creationId xmlns:p14="http://schemas.microsoft.com/office/powerpoint/2010/main" val="772872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449" y="1059583"/>
            <a:ext cx="3304947" cy="3410252"/>
          </a:xfrm>
          <a:prstGeom prst="rect">
            <a:avLst/>
          </a:prstGeom>
        </p:spPr>
      </p:pic>
      <p:sp>
        <p:nvSpPr>
          <p:cNvPr id="2" name="Title 1"/>
          <p:cNvSpPr>
            <a:spLocks noGrp="1"/>
          </p:cNvSpPr>
          <p:nvPr>
            <p:ph type="title"/>
          </p:nvPr>
        </p:nvSpPr>
        <p:spPr/>
        <p:txBody>
          <a:bodyPr/>
          <a:lstStyle/>
          <a:p>
            <a:r>
              <a:rPr lang="en-US" dirty="0"/>
              <a:t>L4: System Tool Flow</a:t>
            </a:r>
          </a:p>
        </p:txBody>
      </p:sp>
      <p:sp>
        <p:nvSpPr>
          <p:cNvPr id="3" name="Content Placeholder 2"/>
          <p:cNvSpPr>
            <a:spLocks noGrp="1"/>
          </p:cNvSpPr>
          <p:nvPr>
            <p:ph idx="1"/>
          </p:nvPr>
        </p:nvSpPr>
        <p:spPr/>
        <p:txBody>
          <a:bodyPr>
            <a:normAutofit/>
          </a:bodyPr>
          <a:lstStyle/>
          <a:p>
            <a:r>
              <a:rPr lang="en-US" sz="1800" dirty="0"/>
              <a:t>Ease of use</a:t>
            </a:r>
          </a:p>
          <a:p>
            <a:pPr lvl="1"/>
            <a:r>
              <a:rPr lang="en-US" sz="1500" dirty="0"/>
              <a:t>Changing the underlying protocol</a:t>
            </a:r>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en-US"/>
              <a:t>Microsoft Research</a:t>
            </a:r>
          </a:p>
        </p:txBody>
      </p:sp>
      <p:sp>
        <p:nvSpPr>
          <p:cNvPr id="6" name="Slide Number Placeholder 5"/>
          <p:cNvSpPr>
            <a:spLocks noGrp="1"/>
          </p:cNvSpPr>
          <p:nvPr>
            <p:ph type="sldNum" sz="quarter" idx="12"/>
          </p:nvPr>
        </p:nvSpPr>
        <p:spPr/>
        <p:txBody>
          <a:bodyPr/>
          <a:lstStyle/>
          <a:p>
            <a:fld id="{4435C6B6-4FC9-4B43-A126-E37C8CA8CD54}" type="slidenum">
              <a:rPr lang="en-US" smtClean="0"/>
              <a:t>41</a:t>
            </a:fld>
            <a:endParaRPr lang="en-US"/>
          </a:p>
        </p:txBody>
      </p:sp>
      <p:sp>
        <p:nvSpPr>
          <p:cNvPr id="11" name="Rectangle 10"/>
          <p:cNvSpPr/>
          <p:nvPr/>
        </p:nvSpPr>
        <p:spPr>
          <a:xfrm>
            <a:off x="5535001" y="3240000"/>
            <a:ext cx="1106999" cy="1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8368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449" y="1059583"/>
            <a:ext cx="3304947" cy="3410252"/>
          </a:xfrm>
          <a:prstGeom prst="rect">
            <a:avLst/>
          </a:prstGeom>
        </p:spPr>
      </p:pic>
      <p:sp>
        <p:nvSpPr>
          <p:cNvPr id="2" name="Title 1"/>
          <p:cNvSpPr>
            <a:spLocks noGrp="1"/>
          </p:cNvSpPr>
          <p:nvPr>
            <p:ph type="title"/>
          </p:nvPr>
        </p:nvSpPr>
        <p:spPr/>
        <p:txBody>
          <a:bodyPr/>
          <a:lstStyle/>
          <a:p>
            <a:r>
              <a:rPr lang="en-US" dirty="0"/>
              <a:t>L4: System Tool Flow</a:t>
            </a:r>
          </a:p>
        </p:txBody>
      </p:sp>
      <p:sp>
        <p:nvSpPr>
          <p:cNvPr id="3" name="Content Placeholder 2"/>
          <p:cNvSpPr>
            <a:spLocks noGrp="1"/>
          </p:cNvSpPr>
          <p:nvPr>
            <p:ph idx="1"/>
          </p:nvPr>
        </p:nvSpPr>
        <p:spPr/>
        <p:txBody>
          <a:bodyPr>
            <a:normAutofit/>
          </a:bodyPr>
          <a:lstStyle/>
          <a:p>
            <a:r>
              <a:rPr lang="en-US" sz="1800" dirty="0"/>
              <a:t>Ease of use</a:t>
            </a:r>
          </a:p>
          <a:p>
            <a:pPr lvl="1"/>
            <a:r>
              <a:rPr lang="en-US" sz="1500" dirty="0"/>
              <a:t>Changing the underlying protocol</a:t>
            </a:r>
          </a:p>
          <a:p>
            <a:pPr lvl="1"/>
            <a:r>
              <a:rPr lang="en-US" sz="1500" dirty="0"/>
              <a:t>Changing from software to hardware</a:t>
            </a:r>
          </a:p>
        </p:txBody>
      </p:sp>
      <p:sp>
        <p:nvSpPr>
          <p:cNvPr id="4" name="Date Placeholder 3"/>
          <p:cNvSpPr>
            <a:spLocks noGrp="1"/>
          </p:cNvSpPr>
          <p:nvPr>
            <p:ph type="dt" sz="half" idx="10"/>
          </p:nvPr>
        </p:nvSpPr>
        <p:spPr/>
        <p:txBody>
          <a:bodyPr/>
          <a:lstStyle/>
          <a:p>
            <a:r>
              <a:rPr lang="en-US"/>
              <a:t>Nov 29, 2018</a:t>
            </a:r>
          </a:p>
        </p:txBody>
      </p:sp>
      <p:sp>
        <p:nvSpPr>
          <p:cNvPr id="5" name="Footer Placeholder 4"/>
          <p:cNvSpPr>
            <a:spLocks noGrp="1"/>
          </p:cNvSpPr>
          <p:nvPr>
            <p:ph type="ftr" sz="quarter" idx="11"/>
          </p:nvPr>
        </p:nvSpPr>
        <p:spPr/>
        <p:txBody>
          <a:bodyPr/>
          <a:lstStyle/>
          <a:p>
            <a:r>
              <a:rPr lang="en-US"/>
              <a:t>Microsoft Research</a:t>
            </a:r>
          </a:p>
        </p:txBody>
      </p:sp>
      <p:sp>
        <p:nvSpPr>
          <p:cNvPr id="6" name="Slide Number Placeholder 5"/>
          <p:cNvSpPr>
            <a:spLocks noGrp="1"/>
          </p:cNvSpPr>
          <p:nvPr>
            <p:ph type="sldNum" sz="quarter" idx="12"/>
          </p:nvPr>
        </p:nvSpPr>
        <p:spPr/>
        <p:txBody>
          <a:bodyPr/>
          <a:lstStyle/>
          <a:p>
            <a:fld id="{4435C6B6-4FC9-4B43-A126-E37C8CA8CD54}" type="slidenum">
              <a:rPr lang="en-US" smtClean="0"/>
              <a:t>42</a:t>
            </a:fld>
            <a:endParaRPr lang="en-US"/>
          </a:p>
        </p:txBody>
      </p:sp>
      <p:sp>
        <p:nvSpPr>
          <p:cNvPr id="9" name="Rectangle 8"/>
          <p:cNvSpPr/>
          <p:nvPr/>
        </p:nvSpPr>
        <p:spPr>
          <a:xfrm>
            <a:off x="5490102" y="1437624"/>
            <a:ext cx="1188132" cy="108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5490102" y="2139702"/>
            <a:ext cx="2592288" cy="1242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0373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fontScale="90000"/>
          </a:bodyPr>
          <a:lstStyle/>
          <a:p>
            <a:r>
              <a:rPr lang="en-US" dirty="0"/>
              <a:t>L5: HUMBOLDT </a:t>
            </a:r>
            <a:br>
              <a:rPr lang="en-US" dirty="0"/>
            </a:br>
            <a:r>
              <a:rPr lang="en-US" dirty="0"/>
              <a:t>MPI Programming Layer</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43</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917025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L5: </a:t>
            </a:r>
            <a:r>
              <a:rPr lang="en-US" dirty="0" err="1"/>
              <a:t>HUMboldt</a:t>
            </a:r>
            <a:r>
              <a:rPr lang="en-US" dirty="0"/>
              <a:t> (Heterogeneous Uniform Messaging) Communication Layer</a:t>
            </a:r>
          </a:p>
        </p:txBody>
      </p:sp>
      <p:sp>
        <p:nvSpPr>
          <p:cNvPr id="3" name="Content Placeholder 2"/>
          <p:cNvSpPr>
            <a:spLocks noGrp="1"/>
          </p:cNvSpPr>
          <p:nvPr>
            <p:ph idx="1"/>
          </p:nvPr>
        </p:nvSpPr>
        <p:spPr/>
        <p:txBody>
          <a:bodyPr>
            <a:normAutofit/>
          </a:bodyPr>
          <a:lstStyle/>
          <a:p>
            <a:r>
              <a:rPr lang="en-US" sz="1800" dirty="0"/>
              <a:t>A message passing communication layer</a:t>
            </a:r>
          </a:p>
          <a:p>
            <a:r>
              <a:rPr lang="en-US" sz="1800" dirty="0"/>
              <a:t>A minimal subset of MPI</a:t>
            </a:r>
          </a:p>
          <a:p>
            <a:pPr lvl="1"/>
            <a:r>
              <a:rPr lang="en-US" sz="1500" dirty="0"/>
              <a:t>Only blocking send and receives</a:t>
            </a:r>
          </a:p>
          <a:p>
            <a:r>
              <a:rPr lang="en-US" sz="1800" dirty="0"/>
              <a:t>Software and Hardware library</a:t>
            </a:r>
          </a:p>
          <a:p>
            <a:pPr lvl="1"/>
            <a:r>
              <a:rPr lang="en-US" sz="1500" dirty="0"/>
              <a:t>Functional portability </a:t>
            </a:r>
          </a:p>
        </p:txBody>
      </p:sp>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44</a:t>
            </a:fld>
            <a:endParaRPr lang="en-US"/>
          </a:p>
        </p:txBody>
      </p:sp>
      <p:sp>
        <p:nvSpPr>
          <p:cNvPr id="7" name="Footer Placeholder 4">
            <a:extLst>
              <a:ext uri="{FF2B5EF4-FFF2-40B4-BE49-F238E27FC236}">
                <a16:creationId xmlns:a16="http://schemas.microsoft.com/office/drawing/2014/main" id="{B5414F4B-5A90-48E0-9BCD-EE5C79CB5B33}"/>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878981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a:t>
            </a:r>
            <a:r>
              <a:rPr lang="en-US" dirty="0" err="1"/>
              <a:t>HUMboldt</a:t>
            </a:r>
            <a:r>
              <a:rPr lang="en-US" dirty="0"/>
              <a:t> Protocol</a:t>
            </a:r>
          </a:p>
        </p:txBody>
      </p:sp>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45</a:t>
            </a:fld>
            <a:endParaRPr lang="en-US"/>
          </a:p>
        </p:txBody>
      </p:sp>
      <p:sp>
        <p:nvSpPr>
          <p:cNvPr id="8" name="Content Placeholder 7"/>
          <p:cNvSpPr>
            <a:spLocks noGrp="1"/>
          </p:cNvSpPr>
          <p:nvPr>
            <p:ph idx="1"/>
          </p:nvPr>
        </p:nvSpPr>
        <p:spPr>
          <a:xfrm>
            <a:off x="539553" y="1059583"/>
            <a:ext cx="3762418" cy="3535040"/>
          </a:xfrm>
        </p:spPr>
        <p:txBody>
          <a:bodyPr>
            <a:normAutofit/>
          </a:bodyPr>
          <a:lstStyle/>
          <a:p>
            <a:pPr>
              <a:lnSpc>
                <a:spcPct val="100000"/>
              </a:lnSpc>
              <a:spcBef>
                <a:spcPts val="0"/>
              </a:spcBef>
            </a:pPr>
            <a:r>
              <a:rPr lang="en-US" sz="1800" dirty="0"/>
              <a:t>Rendezvous Protocol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273" y="1493999"/>
            <a:ext cx="3933437" cy="3120172"/>
          </a:xfrm>
          <a:prstGeom prst="rect">
            <a:avLst/>
          </a:prstGeom>
        </p:spPr>
      </p:pic>
      <p:sp>
        <p:nvSpPr>
          <p:cNvPr id="9" name="Footer Placeholder 4">
            <a:extLst>
              <a:ext uri="{FF2B5EF4-FFF2-40B4-BE49-F238E27FC236}">
                <a16:creationId xmlns:a16="http://schemas.microsoft.com/office/drawing/2014/main" id="{2F0AA47B-47B1-4D85-892D-6D393E446BFC}"/>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644826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System Tool Flow</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6280" y="996396"/>
            <a:ext cx="4438970" cy="3534966"/>
          </a:xfrm>
        </p:spPr>
      </p:pic>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46</a:t>
            </a:fld>
            <a:endParaRPr lang="en-US"/>
          </a:p>
        </p:txBody>
      </p:sp>
      <p:sp>
        <p:nvSpPr>
          <p:cNvPr id="9" name="Content Placeholder 2"/>
          <p:cNvSpPr txBox="1">
            <a:spLocks/>
          </p:cNvSpPr>
          <p:nvPr/>
        </p:nvSpPr>
        <p:spPr>
          <a:xfrm>
            <a:off x="539553" y="1059583"/>
            <a:ext cx="3492388" cy="3535040"/>
          </a:xfrm>
          <a:prstGeom prst="rect">
            <a:avLst/>
          </a:prstGeom>
        </p:spPr>
        <p:txBody>
          <a:bodyPr vert="horz" lIns="68580" tIns="34290" rIns="68580" bIns="34290" rtlCol="0">
            <a:normAutofit/>
          </a:bodyPr>
          <a:lstStyle>
            <a:lvl1pPr marL="342900" indent="-342900" algn="l" defTabSz="914400" rtl="0" eaLnBrk="1" latinLnBrk="0" hangingPunct="1">
              <a:lnSpc>
                <a:spcPct val="120000"/>
              </a:lnSpc>
              <a:spcBef>
                <a:spcPct val="20000"/>
              </a:spcBef>
              <a:buFont typeface="Arial" pitchFamily="34" charset="0"/>
              <a:buChar char="•"/>
              <a:defRPr sz="2800" kern="1200">
                <a:solidFill>
                  <a:schemeClr val="bg1">
                    <a:lumMod val="50000"/>
                  </a:schemeClr>
                </a:solidFill>
                <a:latin typeface="+mn-lt"/>
                <a:ea typeface="+mn-ea"/>
                <a:cs typeface="+mn-cs"/>
              </a:defRPr>
            </a:lvl1pPr>
            <a:lvl2pPr marL="742950" indent="-285750" algn="l" defTabSz="914400" rtl="0" eaLnBrk="1" latinLnBrk="0" hangingPunct="1">
              <a:lnSpc>
                <a:spcPct val="100000"/>
              </a:lnSpc>
              <a:spcBef>
                <a:spcPct val="20000"/>
              </a:spcBef>
              <a:buFont typeface="Arial"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ct val="20000"/>
              </a:spcBef>
              <a:buFont typeface="Arial" pitchFamily="34" charset="0"/>
              <a:buChar char="•"/>
              <a:defRPr sz="22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lnSpc>
                <a:spcPct val="100000"/>
              </a:lnSpc>
              <a:spcBef>
                <a:spcPct val="20000"/>
              </a:spcBef>
              <a:buFont typeface="Arial"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HUMboldt has two branches for creating the entire cluster</a:t>
            </a:r>
          </a:p>
          <a:p>
            <a:pPr lvl="1"/>
            <a:r>
              <a:rPr lang="en-US" sz="1200" dirty="0"/>
              <a:t>Software ranks</a:t>
            </a:r>
          </a:p>
          <a:p>
            <a:pPr lvl="1"/>
            <a:r>
              <a:rPr lang="en-US" sz="1200" dirty="0"/>
              <a:t>Hardware ranks</a:t>
            </a:r>
          </a:p>
          <a:p>
            <a:pPr marL="300038"/>
            <a:r>
              <a:rPr lang="en-US" sz="1500" dirty="0"/>
              <a:t>Same code can be used for both software and hardware ranks</a:t>
            </a:r>
            <a:endParaRPr lang="en-US" sz="1200" dirty="0"/>
          </a:p>
        </p:txBody>
      </p:sp>
      <p:sp>
        <p:nvSpPr>
          <p:cNvPr id="8" name="Footer Placeholder 4">
            <a:extLst>
              <a:ext uri="{FF2B5EF4-FFF2-40B4-BE49-F238E27FC236}">
                <a16:creationId xmlns:a16="http://schemas.microsoft.com/office/drawing/2014/main" id="{9233415B-F423-498F-ADE0-6658AEE73562}"/>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691632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5004048" y="1904545"/>
            <a:ext cx="1861007"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24" name="Rounded Rectangle 23"/>
          <p:cNvSpPr/>
          <p:nvPr/>
        </p:nvSpPr>
        <p:spPr>
          <a:xfrm>
            <a:off x="2148531" y="1248673"/>
            <a:ext cx="4716524" cy="620999"/>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L5: Results: Microbenchmarks</a:t>
            </a:r>
          </a:p>
        </p:txBody>
      </p:sp>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47</a:t>
            </a:fld>
            <a:endParaRPr lang="en-US"/>
          </a:p>
        </p:txBody>
      </p:sp>
      <p:sp>
        <p:nvSpPr>
          <p:cNvPr id="7" name="Rounded Rectangle 6"/>
          <p:cNvSpPr/>
          <p:nvPr/>
        </p:nvSpPr>
        <p:spPr>
          <a:xfrm>
            <a:off x="2267743" y="1402602"/>
            <a:ext cx="1476165" cy="381794"/>
          </a:xfrm>
          <a:prstGeom prst="round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rPr>
              <a:t>Hardware Kernel</a:t>
            </a:r>
          </a:p>
        </p:txBody>
      </p:sp>
      <p:sp>
        <p:nvSpPr>
          <p:cNvPr id="9" name="TextBox 8"/>
          <p:cNvSpPr txBox="1"/>
          <p:nvPr/>
        </p:nvSpPr>
        <p:spPr>
          <a:xfrm>
            <a:off x="4248508" y="1332690"/>
            <a:ext cx="505267" cy="253916"/>
          </a:xfrm>
          <a:prstGeom prst="rect">
            <a:avLst/>
          </a:prstGeom>
          <a:noFill/>
        </p:spPr>
        <p:txBody>
          <a:bodyPr wrap="none" rtlCol="0">
            <a:spAutoFit/>
          </a:bodyPr>
          <a:lstStyle/>
          <a:p>
            <a:r>
              <a:rPr lang="en-US" sz="1050" dirty="0"/>
              <a:t>FPGA</a:t>
            </a:r>
          </a:p>
        </p:txBody>
      </p:sp>
      <p:sp>
        <p:nvSpPr>
          <p:cNvPr id="21" name="Rounded Rectangle 20"/>
          <p:cNvSpPr/>
          <p:nvPr/>
        </p:nvSpPr>
        <p:spPr>
          <a:xfrm>
            <a:off x="5220072" y="1402602"/>
            <a:ext cx="1512168" cy="381794"/>
          </a:xfrm>
          <a:prstGeom prst="round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Hardware Kernel</a:t>
            </a:r>
          </a:p>
        </p:txBody>
      </p:sp>
      <p:sp>
        <p:nvSpPr>
          <p:cNvPr id="25" name="Right Arrow 24"/>
          <p:cNvSpPr/>
          <p:nvPr/>
        </p:nvSpPr>
        <p:spPr>
          <a:xfrm>
            <a:off x="3779911" y="1508338"/>
            <a:ext cx="1440161" cy="220559"/>
          </a:xfrm>
          <a:prstGeom prst="rightArrow">
            <a:avLst/>
          </a:prstGeom>
          <a:solidFill>
            <a:schemeClr val="bg1">
              <a:lumMod val="5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ounded Rectangle 46"/>
          <p:cNvSpPr/>
          <p:nvPr/>
        </p:nvSpPr>
        <p:spPr>
          <a:xfrm>
            <a:off x="2148531" y="1904545"/>
            <a:ext cx="1829403"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48" name="Rounded Rectangle 47"/>
          <p:cNvSpPr/>
          <p:nvPr/>
        </p:nvSpPr>
        <p:spPr>
          <a:xfrm>
            <a:off x="2267743" y="2058474"/>
            <a:ext cx="1476165" cy="381794"/>
          </a:xfrm>
          <a:prstGeom prst="roundRect">
            <a:avLst/>
          </a:prstGeom>
          <a:solidFill>
            <a:srgbClr val="FFC00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rPr>
              <a:t>Hardware Kernel</a:t>
            </a:r>
          </a:p>
        </p:txBody>
      </p:sp>
      <p:sp>
        <p:nvSpPr>
          <p:cNvPr id="49" name="TextBox 48"/>
          <p:cNvSpPr txBox="1"/>
          <p:nvPr/>
        </p:nvSpPr>
        <p:spPr>
          <a:xfrm>
            <a:off x="2775474" y="1867267"/>
            <a:ext cx="505267" cy="253916"/>
          </a:xfrm>
          <a:prstGeom prst="rect">
            <a:avLst/>
          </a:prstGeom>
          <a:noFill/>
        </p:spPr>
        <p:txBody>
          <a:bodyPr wrap="none" rtlCol="0">
            <a:spAutoFit/>
          </a:bodyPr>
          <a:lstStyle/>
          <a:p>
            <a:r>
              <a:rPr lang="en-US" sz="1050" dirty="0"/>
              <a:t>FPGA</a:t>
            </a:r>
          </a:p>
        </p:txBody>
      </p:sp>
      <p:sp>
        <p:nvSpPr>
          <p:cNvPr id="50" name="Rounded Rectangle 49"/>
          <p:cNvSpPr/>
          <p:nvPr/>
        </p:nvSpPr>
        <p:spPr>
          <a:xfrm>
            <a:off x="5220072" y="2058474"/>
            <a:ext cx="1512168" cy="381794"/>
          </a:xfrm>
          <a:prstGeom prst="roundRect">
            <a:avLst/>
          </a:prstGeom>
          <a:solidFill>
            <a:srgbClr val="FFC00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Hardware Kernel</a:t>
            </a:r>
          </a:p>
        </p:txBody>
      </p:sp>
      <p:sp>
        <p:nvSpPr>
          <p:cNvPr id="51" name="Right Arrow 50"/>
          <p:cNvSpPr/>
          <p:nvPr/>
        </p:nvSpPr>
        <p:spPr>
          <a:xfrm>
            <a:off x="3779911" y="2164210"/>
            <a:ext cx="1440161" cy="220559"/>
          </a:xfrm>
          <a:prstGeom prst="rightArrow">
            <a:avLst/>
          </a:prstGeom>
          <a:solidFill>
            <a:srgbClr val="FFC00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TextBox 72"/>
          <p:cNvSpPr txBox="1"/>
          <p:nvPr/>
        </p:nvSpPr>
        <p:spPr>
          <a:xfrm>
            <a:off x="5745805" y="1861546"/>
            <a:ext cx="505267" cy="253916"/>
          </a:xfrm>
          <a:prstGeom prst="rect">
            <a:avLst/>
          </a:prstGeom>
          <a:noFill/>
        </p:spPr>
        <p:txBody>
          <a:bodyPr wrap="none" rtlCol="0">
            <a:spAutoFit/>
          </a:bodyPr>
          <a:lstStyle/>
          <a:p>
            <a:r>
              <a:rPr lang="en-US" sz="1050" dirty="0"/>
              <a:t>FPGA</a:t>
            </a:r>
          </a:p>
        </p:txBody>
      </p:sp>
      <p:sp>
        <p:nvSpPr>
          <p:cNvPr id="74" name="Rounded Rectangle 73"/>
          <p:cNvSpPr/>
          <p:nvPr/>
        </p:nvSpPr>
        <p:spPr>
          <a:xfrm>
            <a:off x="5004048" y="2556555"/>
            <a:ext cx="1861007"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75" name="Rounded Rectangle 74"/>
          <p:cNvSpPr/>
          <p:nvPr/>
        </p:nvSpPr>
        <p:spPr>
          <a:xfrm>
            <a:off x="2148531" y="2556555"/>
            <a:ext cx="1829403"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76" name="Rounded Rectangle 75"/>
          <p:cNvSpPr/>
          <p:nvPr/>
        </p:nvSpPr>
        <p:spPr>
          <a:xfrm>
            <a:off x="2267743" y="2710483"/>
            <a:ext cx="1476165" cy="381794"/>
          </a:xfrm>
          <a:prstGeom prst="roundRect">
            <a:avLst/>
          </a:prstGeom>
          <a:solidFill>
            <a:srgbClr val="EE7A2D"/>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rPr>
              <a:t>Software Kernel</a:t>
            </a:r>
          </a:p>
        </p:txBody>
      </p:sp>
      <p:sp>
        <p:nvSpPr>
          <p:cNvPr id="77" name="TextBox 76"/>
          <p:cNvSpPr txBox="1"/>
          <p:nvPr/>
        </p:nvSpPr>
        <p:spPr>
          <a:xfrm>
            <a:off x="2775473" y="2519276"/>
            <a:ext cx="442750" cy="253916"/>
          </a:xfrm>
          <a:prstGeom prst="rect">
            <a:avLst/>
          </a:prstGeom>
          <a:noFill/>
        </p:spPr>
        <p:txBody>
          <a:bodyPr wrap="none" rtlCol="0">
            <a:spAutoFit/>
          </a:bodyPr>
          <a:lstStyle/>
          <a:p>
            <a:r>
              <a:rPr lang="en-US" sz="1050" dirty="0"/>
              <a:t>CPU</a:t>
            </a:r>
          </a:p>
        </p:txBody>
      </p:sp>
      <p:sp>
        <p:nvSpPr>
          <p:cNvPr id="78" name="Rounded Rectangle 77"/>
          <p:cNvSpPr/>
          <p:nvPr/>
        </p:nvSpPr>
        <p:spPr>
          <a:xfrm>
            <a:off x="5220072" y="2710483"/>
            <a:ext cx="1512168" cy="381794"/>
          </a:xfrm>
          <a:prstGeom prst="roundRect">
            <a:avLst/>
          </a:prstGeom>
          <a:solidFill>
            <a:srgbClr val="EE7A2D"/>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Hardware Kernel</a:t>
            </a:r>
          </a:p>
        </p:txBody>
      </p:sp>
      <p:sp>
        <p:nvSpPr>
          <p:cNvPr id="79" name="Right Arrow 78"/>
          <p:cNvSpPr/>
          <p:nvPr/>
        </p:nvSpPr>
        <p:spPr>
          <a:xfrm>
            <a:off x="3779911" y="2816220"/>
            <a:ext cx="1440161" cy="220559"/>
          </a:xfrm>
          <a:prstGeom prst="rightArrow">
            <a:avLst/>
          </a:prstGeom>
          <a:solidFill>
            <a:srgbClr val="EE7A2D"/>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p:cNvSpPr txBox="1"/>
          <p:nvPr/>
        </p:nvSpPr>
        <p:spPr>
          <a:xfrm>
            <a:off x="5745805" y="2513555"/>
            <a:ext cx="505267" cy="253916"/>
          </a:xfrm>
          <a:prstGeom prst="rect">
            <a:avLst/>
          </a:prstGeom>
          <a:noFill/>
        </p:spPr>
        <p:txBody>
          <a:bodyPr wrap="none" rtlCol="0">
            <a:spAutoFit/>
          </a:bodyPr>
          <a:lstStyle/>
          <a:p>
            <a:r>
              <a:rPr lang="en-US" sz="1050" dirty="0"/>
              <a:t>FPGA</a:t>
            </a:r>
          </a:p>
        </p:txBody>
      </p:sp>
      <p:sp>
        <p:nvSpPr>
          <p:cNvPr id="81" name="Rounded Rectangle 80"/>
          <p:cNvSpPr/>
          <p:nvPr/>
        </p:nvSpPr>
        <p:spPr>
          <a:xfrm>
            <a:off x="4997464" y="3215159"/>
            <a:ext cx="1861007"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82" name="Rounded Rectangle 81"/>
          <p:cNvSpPr/>
          <p:nvPr/>
        </p:nvSpPr>
        <p:spPr>
          <a:xfrm>
            <a:off x="2141947" y="3215159"/>
            <a:ext cx="1829403"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83" name="Rounded Rectangle 82"/>
          <p:cNvSpPr/>
          <p:nvPr/>
        </p:nvSpPr>
        <p:spPr>
          <a:xfrm>
            <a:off x="2261159" y="3369088"/>
            <a:ext cx="1476165" cy="381794"/>
          </a:xfrm>
          <a:prstGeom prst="roundRect">
            <a:avLst/>
          </a:prstGeom>
          <a:solidFill>
            <a:srgbClr val="5B9BD5"/>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rPr>
              <a:t>Hardware Kernel</a:t>
            </a:r>
          </a:p>
        </p:txBody>
      </p:sp>
      <p:sp>
        <p:nvSpPr>
          <p:cNvPr id="84" name="TextBox 83"/>
          <p:cNvSpPr txBox="1"/>
          <p:nvPr/>
        </p:nvSpPr>
        <p:spPr>
          <a:xfrm>
            <a:off x="2768890" y="3177881"/>
            <a:ext cx="505267" cy="253916"/>
          </a:xfrm>
          <a:prstGeom prst="rect">
            <a:avLst/>
          </a:prstGeom>
          <a:noFill/>
        </p:spPr>
        <p:txBody>
          <a:bodyPr wrap="none" rtlCol="0">
            <a:spAutoFit/>
          </a:bodyPr>
          <a:lstStyle/>
          <a:p>
            <a:r>
              <a:rPr lang="en-US" sz="1050" dirty="0"/>
              <a:t>FPGA</a:t>
            </a:r>
          </a:p>
        </p:txBody>
      </p:sp>
      <p:sp>
        <p:nvSpPr>
          <p:cNvPr id="85" name="Rounded Rectangle 84"/>
          <p:cNvSpPr/>
          <p:nvPr/>
        </p:nvSpPr>
        <p:spPr>
          <a:xfrm>
            <a:off x="5213488" y="3369088"/>
            <a:ext cx="1512168" cy="381794"/>
          </a:xfrm>
          <a:prstGeom prst="roundRect">
            <a:avLst/>
          </a:prstGeom>
          <a:solidFill>
            <a:srgbClr val="5B9BD5"/>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Software Kernel</a:t>
            </a:r>
          </a:p>
        </p:txBody>
      </p:sp>
      <p:sp>
        <p:nvSpPr>
          <p:cNvPr id="86" name="Right Arrow 85"/>
          <p:cNvSpPr/>
          <p:nvPr/>
        </p:nvSpPr>
        <p:spPr>
          <a:xfrm>
            <a:off x="3773327" y="3474824"/>
            <a:ext cx="1440161" cy="220559"/>
          </a:xfrm>
          <a:prstGeom prst="rightArrow">
            <a:avLst/>
          </a:prstGeom>
          <a:solidFill>
            <a:srgbClr val="5B9BD5"/>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TextBox 86"/>
          <p:cNvSpPr txBox="1"/>
          <p:nvPr/>
        </p:nvSpPr>
        <p:spPr>
          <a:xfrm>
            <a:off x="5739220" y="3172160"/>
            <a:ext cx="442750" cy="253916"/>
          </a:xfrm>
          <a:prstGeom prst="rect">
            <a:avLst/>
          </a:prstGeom>
          <a:noFill/>
        </p:spPr>
        <p:txBody>
          <a:bodyPr wrap="none" rtlCol="0">
            <a:spAutoFit/>
          </a:bodyPr>
          <a:lstStyle/>
          <a:p>
            <a:r>
              <a:rPr lang="en-US" sz="1050" dirty="0"/>
              <a:t>CPU</a:t>
            </a:r>
          </a:p>
        </p:txBody>
      </p:sp>
      <p:sp>
        <p:nvSpPr>
          <p:cNvPr id="88" name="Rounded Rectangle 87"/>
          <p:cNvSpPr/>
          <p:nvPr/>
        </p:nvSpPr>
        <p:spPr>
          <a:xfrm>
            <a:off x="4997464" y="3873763"/>
            <a:ext cx="1861007"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89" name="Rounded Rectangle 88"/>
          <p:cNvSpPr/>
          <p:nvPr/>
        </p:nvSpPr>
        <p:spPr>
          <a:xfrm>
            <a:off x="2141947" y="3873763"/>
            <a:ext cx="1829403" cy="617137"/>
          </a:xfrm>
          <a:prstGeom prst="roundRect">
            <a:avLst/>
          </a:prstGeom>
          <a:solidFill>
            <a:srgbClr val="FFE69A"/>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90" name="Rounded Rectangle 89"/>
          <p:cNvSpPr/>
          <p:nvPr/>
        </p:nvSpPr>
        <p:spPr>
          <a:xfrm>
            <a:off x="2261159" y="4027692"/>
            <a:ext cx="1476165" cy="381794"/>
          </a:xfrm>
          <a:prstGeom prst="roundRect">
            <a:avLst/>
          </a:prstGeom>
          <a:solidFill>
            <a:srgbClr val="3B6BC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rPr>
              <a:t>Hardware Kernel</a:t>
            </a:r>
          </a:p>
        </p:txBody>
      </p:sp>
      <p:sp>
        <p:nvSpPr>
          <p:cNvPr id="91" name="TextBox 90"/>
          <p:cNvSpPr txBox="1"/>
          <p:nvPr/>
        </p:nvSpPr>
        <p:spPr>
          <a:xfrm>
            <a:off x="2768889" y="3836485"/>
            <a:ext cx="442750" cy="253916"/>
          </a:xfrm>
          <a:prstGeom prst="rect">
            <a:avLst/>
          </a:prstGeom>
          <a:noFill/>
        </p:spPr>
        <p:txBody>
          <a:bodyPr wrap="none" rtlCol="0">
            <a:spAutoFit/>
          </a:bodyPr>
          <a:lstStyle/>
          <a:p>
            <a:r>
              <a:rPr lang="en-US" sz="1050" dirty="0"/>
              <a:t>CPU</a:t>
            </a:r>
          </a:p>
        </p:txBody>
      </p:sp>
      <p:sp>
        <p:nvSpPr>
          <p:cNvPr id="92" name="Rounded Rectangle 91"/>
          <p:cNvSpPr/>
          <p:nvPr/>
        </p:nvSpPr>
        <p:spPr>
          <a:xfrm>
            <a:off x="5213488" y="4027692"/>
            <a:ext cx="1512168" cy="381794"/>
          </a:xfrm>
          <a:prstGeom prst="roundRect">
            <a:avLst/>
          </a:prstGeom>
          <a:solidFill>
            <a:srgbClr val="3B6BC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Software Kernel</a:t>
            </a:r>
          </a:p>
        </p:txBody>
      </p:sp>
      <p:sp>
        <p:nvSpPr>
          <p:cNvPr id="93" name="Right Arrow 92"/>
          <p:cNvSpPr/>
          <p:nvPr/>
        </p:nvSpPr>
        <p:spPr>
          <a:xfrm>
            <a:off x="3773327" y="4133428"/>
            <a:ext cx="1440161" cy="220559"/>
          </a:xfrm>
          <a:prstGeom prst="rightArrow">
            <a:avLst/>
          </a:prstGeom>
          <a:solidFill>
            <a:srgbClr val="3B6BC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TextBox 93"/>
          <p:cNvSpPr txBox="1"/>
          <p:nvPr/>
        </p:nvSpPr>
        <p:spPr>
          <a:xfrm>
            <a:off x="5739220" y="3830764"/>
            <a:ext cx="442750" cy="253916"/>
          </a:xfrm>
          <a:prstGeom prst="rect">
            <a:avLst/>
          </a:prstGeom>
          <a:noFill/>
        </p:spPr>
        <p:txBody>
          <a:bodyPr wrap="none" rtlCol="0">
            <a:spAutoFit/>
          </a:bodyPr>
          <a:lstStyle/>
          <a:p>
            <a:r>
              <a:rPr lang="en-US" sz="1050" dirty="0"/>
              <a:t>CPU</a:t>
            </a:r>
          </a:p>
        </p:txBody>
      </p:sp>
      <p:sp>
        <p:nvSpPr>
          <p:cNvPr id="95" name="TextBox 94"/>
          <p:cNvSpPr txBox="1"/>
          <p:nvPr/>
        </p:nvSpPr>
        <p:spPr>
          <a:xfrm>
            <a:off x="4173459" y="4270986"/>
            <a:ext cx="699230" cy="300082"/>
          </a:xfrm>
          <a:prstGeom prst="rect">
            <a:avLst/>
          </a:prstGeom>
          <a:noFill/>
        </p:spPr>
        <p:txBody>
          <a:bodyPr wrap="none" rtlCol="0">
            <a:spAutoFit/>
          </a:bodyPr>
          <a:lstStyle/>
          <a:p>
            <a:r>
              <a:rPr lang="en-US" sz="1350"/>
              <a:t>MPICH</a:t>
            </a:r>
          </a:p>
        </p:txBody>
      </p:sp>
      <p:sp>
        <p:nvSpPr>
          <p:cNvPr id="40" name="Footer Placeholder 4">
            <a:extLst>
              <a:ext uri="{FF2B5EF4-FFF2-40B4-BE49-F238E27FC236}">
                <a16:creationId xmlns:a16="http://schemas.microsoft.com/office/drawing/2014/main" id="{F6D1B636-5E40-4792-B1A8-D54B800245A8}"/>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043023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Throughput Results</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701" y="965126"/>
            <a:ext cx="5385776" cy="3296420"/>
          </a:xfrm>
        </p:spPr>
      </p:pic>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48</a:t>
            </a:fld>
            <a:endParaRPr lang="en-US"/>
          </a:p>
        </p:txBody>
      </p:sp>
      <p:sp>
        <p:nvSpPr>
          <p:cNvPr id="10" name="TextBox 9"/>
          <p:cNvSpPr txBox="1"/>
          <p:nvPr/>
        </p:nvSpPr>
        <p:spPr>
          <a:xfrm>
            <a:off x="4247964" y="4264940"/>
            <a:ext cx="997389" cy="369332"/>
          </a:xfrm>
          <a:prstGeom prst="rect">
            <a:avLst/>
          </a:prstGeom>
          <a:noFill/>
        </p:spPr>
        <p:txBody>
          <a:bodyPr wrap="none" rtlCol="0">
            <a:spAutoFit/>
          </a:bodyPr>
          <a:lstStyle/>
          <a:p>
            <a:r>
              <a:rPr lang="en-US" dirty="0"/>
              <a:t>Ethernet</a:t>
            </a:r>
            <a:endParaRPr lang="en-US" sz="1350" dirty="0"/>
          </a:p>
        </p:txBody>
      </p:sp>
      <p:sp>
        <p:nvSpPr>
          <p:cNvPr id="11" name="Content Placeholder 2"/>
          <p:cNvSpPr txBox="1">
            <a:spLocks/>
          </p:cNvSpPr>
          <p:nvPr/>
        </p:nvSpPr>
        <p:spPr>
          <a:xfrm>
            <a:off x="479758" y="951570"/>
            <a:ext cx="7920880" cy="4029043"/>
          </a:xfrm>
          <a:prstGeom prst="rect">
            <a:avLst/>
          </a:prstGeom>
        </p:spPr>
        <p:txBody>
          <a:bodyPr vert="horz" lIns="68580" tIns="34290" rIns="68580" bIns="34290" rtlCol="0">
            <a:normAutofit/>
          </a:bodyPr>
          <a:lstStyle>
            <a:lvl1pPr marL="342900" indent="-342900" algn="l" defTabSz="914400" rtl="0" eaLnBrk="1" latinLnBrk="0" hangingPunct="1">
              <a:lnSpc>
                <a:spcPct val="120000"/>
              </a:lnSpc>
              <a:spcBef>
                <a:spcPct val="20000"/>
              </a:spcBef>
              <a:buFont typeface="Arial" pitchFamily="34" charset="0"/>
              <a:buChar char="•"/>
              <a:defRPr sz="2800" kern="1200">
                <a:solidFill>
                  <a:schemeClr val="bg1">
                    <a:lumMod val="50000"/>
                  </a:schemeClr>
                </a:solidFill>
                <a:latin typeface="+mn-lt"/>
                <a:ea typeface="+mn-ea"/>
                <a:cs typeface="+mn-cs"/>
              </a:defRPr>
            </a:lvl1pPr>
            <a:lvl2pPr marL="742950" indent="-285750" algn="l" defTabSz="914400" rtl="0" eaLnBrk="1" latinLnBrk="0" hangingPunct="1">
              <a:lnSpc>
                <a:spcPct val="100000"/>
              </a:lnSpc>
              <a:spcBef>
                <a:spcPct val="20000"/>
              </a:spcBef>
              <a:buFont typeface="Arial"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ct val="20000"/>
              </a:spcBef>
              <a:buFont typeface="Arial" pitchFamily="34" charset="0"/>
              <a:buChar char="•"/>
              <a:defRPr sz="22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lnSpc>
                <a:spcPct val="100000"/>
              </a:lnSpc>
              <a:spcBef>
                <a:spcPct val="20000"/>
              </a:spcBef>
              <a:buFont typeface="Arial"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
        <p:nvSpPr>
          <p:cNvPr id="9" name="Footer Placeholder 4">
            <a:extLst>
              <a:ext uri="{FF2B5EF4-FFF2-40B4-BE49-F238E27FC236}">
                <a16:creationId xmlns:a16="http://schemas.microsoft.com/office/drawing/2014/main" id="{6CC0DCA9-E12B-4444-ADDF-EDB2470D97F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178696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Throughput Results</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701" y="965126"/>
            <a:ext cx="5385776" cy="3296420"/>
          </a:xfrm>
        </p:spPr>
      </p:pic>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49</a:t>
            </a:fld>
            <a:endParaRPr lang="en-US"/>
          </a:p>
        </p:txBody>
      </p:sp>
      <p:sp>
        <p:nvSpPr>
          <p:cNvPr id="10" name="TextBox 9"/>
          <p:cNvSpPr txBox="1"/>
          <p:nvPr/>
        </p:nvSpPr>
        <p:spPr>
          <a:xfrm>
            <a:off x="4247964" y="4264940"/>
            <a:ext cx="997389" cy="369332"/>
          </a:xfrm>
          <a:prstGeom prst="rect">
            <a:avLst/>
          </a:prstGeom>
          <a:noFill/>
        </p:spPr>
        <p:txBody>
          <a:bodyPr wrap="none" rtlCol="0">
            <a:spAutoFit/>
          </a:bodyPr>
          <a:lstStyle/>
          <a:p>
            <a:r>
              <a:rPr lang="en-US" dirty="0"/>
              <a:t>Ethernet</a:t>
            </a:r>
            <a:endParaRPr lang="en-US" sz="1350" dirty="0"/>
          </a:p>
        </p:txBody>
      </p:sp>
      <p:sp>
        <p:nvSpPr>
          <p:cNvPr id="11" name="Content Placeholder 2"/>
          <p:cNvSpPr txBox="1">
            <a:spLocks/>
          </p:cNvSpPr>
          <p:nvPr/>
        </p:nvSpPr>
        <p:spPr>
          <a:xfrm>
            <a:off x="479758" y="951570"/>
            <a:ext cx="7920880" cy="4029043"/>
          </a:xfrm>
          <a:prstGeom prst="rect">
            <a:avLst/>
          </a:prstGeom>
        </p:spPr>
        <p:txBody>
          <a:bodyPr vert="horz" lIns="68580" tIns="34290" rIns="68580" bIns="34290" rtlCol="0">
            <a:normAutofit/>
          </a:bodyPr>
          <a:lstStyle>
            <a:lvl1pPr marL="342900" indent="-342900" algn="l" defTabSz="914400" rtl="0" eaLnBrk="1" latinLnBrk="0" hangingPunct="1">
              <a:lnSpc>
                <a:spcPct val="120000"/>
              </a:lnSpc>
              <a:spcBef>
                <a:spcPct val="20000"/>
              </a:spcBef>
              <a:buFont typeface="Arial" pitchFamily="34" charset="0"/>
              <a:buChar char="•"/>
              <a:defRPr sz="2800" kern="1200">
                <a:solidFill>
                  <a:schemeClr val="bg1">
                    <a:lumMod val="50000"/>
                  </a:schemeClr>
                </a:solidFill>
                <a:latin typeface="+mn-lt"/>
                <a:ea typeface="+mn-ea"/>
                <a:cs typeface="+mn-cs"/>
              </a:defRPr>
            </a:lvl1pPr>
            <a:lvl2pPr marL="742950" indent="-285750" algn="l" defTabSz="914400" rtl="0" eaLnBrk="1" latinLnBrk="0" hangingPunct="1">
              <a:lnSpc>
                <a:spcPct val="100000"/>
              </a:lnSpc>
              <a:spcBef>
                <a:spcPct val="20000"/>
              </a:spcBef>
              <a:buFont typeface="Arial"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ct val="20000"/>
              </a:spcBef>
              <a:buFont typeface="Arial" pitchFamily="34" charset="0"/>
              <a:buChar char="•"/>
              <a:defRPr sz="22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lnSpc>
                <a:spcPct val="100000"/>
              </a:lnSpc>
              <a:spcBef>
                <a:spcPct val="20000"/>
              </a:spcBef>
              <a:buFont typeface="Arial"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cxnSp>
        <p:nvCxnSpPr>
          <p:cNvPr id="8" name="Straight Connector 7"/>
          <p:cNvCxnSpPr/>
          <p:nvPr/>
        </p:nvCxnSpPr>
        <p:spPr>
          <a:xfrm>
            <a:off x="6246186" y="1599642"/>
            <a:ext cx="0" cy="10801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4BE8960C-0CB3-49D9-8AC6-A3C8F188009A}"/>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8312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68580" tIns="34290" rIns="68580" bIns="3429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414882" y="2050256"/>
            <a:ext cx="3772814" cy="2254628"/>
          </a:xfrm>
          <a:prstGeom prst="rect">
            <a:avLst/>
          </a:prstGeom>
        </p:spPr>
      </p:pic>
      <p:sp>
        <p:nvSpPr>
          <p:cNvPr id="6" name="TextBox 5"/>
          <p:cNvSpPr txBox="1"/>
          <p:nvPr/>
        </p:nvSpPr>
        <p:spPr>
          <a:xfrm>
            <a:off x="493065" y="4498498"/>
            <a:ext cx="6372823" cy="276999"/>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6238342" y="871538"/>
            <a:ext cx="1600200" cy="1943100"/>
          </a:xfrm>
          <a:prstGeom prst="rect">
            <a:avLst/>
          </a:prstGeom>
        </p:spPr>
      </p:pic>
      <p:sp>
        <p:nvSpPr>
          <p:cNvPr id="5" name="Rectangle 4"/>
          <p:cNvSpPr/>
          <p:nvPr/>
        </p:nvSpPr>
        <p:spPr>
          <a:xfrm>
            <a:off x="2815829" y="3900488"/>
            <a:ext cx="1432655" cy="27979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8" name="Date Placeholder 3">
            <a:extLst>
              <a:ext uri="{FF2B5EF4-FFF2-40B4-BE49-F238E27FC236}">
                <a16:creationId xmlns:a16="http://schemas.microsoft.com/office/drawing/2014/main" id="{08A77DF0-B5FD-4653-8AAC-F9D952CA50E9}"/>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5794E784-8946-4683-81F9-C90F8892F75B}"/>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10" name="Slide Number Placeholder 9">
            <a:extLst>
              <a:ext uri="{FF2B5EF4-FFF2-40B4-BE49-F238E27FC236}">
                <a16:creationId xmlns:a16="http://schemas.microsoft.com/office/drawing/2014/main" id="{FCE91075-F36B-417F-A9D8-16A66F35D371}"/>
              </a:ext>
            </a:extLst>
          </p:cNvPr>
          <p:cNvSpPr>
            <a:spLocks noGrp="1"/>
          </p:cNvSpPr>
          <p:nvPr>
            <p:ph type="sldNum" sz="quarter" idx="12"/>
          </p:nvPr>
        </p:nvSpPr>
        <p:spPr/>
        <p:txBody>
          <a:bodyPr/>
          <a:lstStyle/>
          <a:p>
            <a:fld id="{47A2F89E-46AD-D94C-9C9D-E2616F119DE9}" type="slidenum">
              <a:rPr lang="en-US" smtClean="0"/>
              <a:t>5</a:t>
            </a:fld>
            <a:endParaRPr lang="en-US"/>
          </a:p>
        </p:txBody>
      </p:sp>
    </p:spTree>
    <p:extLst>
      <p:ext uri="{BB962C8B-B14F-4D97-AF65-F5344CB8AC3E}">
        <p14:creationId xmlns:p14="http://schemas.microsoft.com/office/powerpoint/2010/main" val="2605250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Throughput Results</a:t>
            </a:r>
          </a:p>
        </p:txBody>
      </p:sp>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50</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958" y="951571"/>
            <a:ext cx="5474148" cy="3348372"/>
          </a:xfrm>
          <a:prstGeom prst="rect">
            <a:avLst/>
          </a:prstGeom>
        </p:spPr>
      </p:pic>
      <p:sp>
        <p:nvSpPr>
          <p:cNvPr id="15" name="TextBox 14"/>
          <p:cNvSpPr txBox="1"/>
          <p:nvPr/>
        </p:nvSpPr>
        <p:spPr>
          <a:xfrm>
            <a:off x="4390755" y="4264940"/>
            <a:ext cx="604653" cy="369332"/>
          </a:xfrm>
          <a:prstGeom prst="rect">
            <a:avLst/>
          </a:prstGeom>
          <a:noFill/>
        </p:spPr>
        <p:txBody>
          <a:bodyPr wrap="none" rtlCol="0">
            <a:spAutoFit/>
          </a:bodyPr>
          <a:lstStyle/>
          <a:p>
            <a:r>
              <a:rPr lang="en-US"/>
              <a:t>TCP</a:t>
            </a:r>
            <a:endParaRPr lang="en-US" sz="1350" dirty="0"/>
          </a:p>
        </p:txBody>
      </p:sp>
      <p:sp>
        <p:nvSpPr>
          <p:cNvPr id="9" name="Footer Placeholder 4">
            <a:extLst>
              <a:ext uri="{FF2B5EF4-FFF2-40B4-BE49-F238E27FC236}">
                <a16:creationId xmlns:a16="http://schemas.microsoft.com/office/drawing/2014/main" id="{41BFF29A-77AE-4CDE-8593-A85001867275}"/>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475498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Throughput Results</a:t>
            </a:r>
          </a:p>
        </p:txBody>
      </p:sp>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51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958" y="951571"/>
            <a:ext cx="5474148" cy="3348372"/>
          </a:xfrm>
          <a:prstGeom prst="rect">
            <a:avLst/>
          </a:prstGeom>
        </p:spPr>
      </p:pic>
      <p:sp>
        <p:nvSpPr>
          <p:cNvPr id="15" name="TextBox 14"/>
          <p:cNvSpPr txBox="1"/>
          <p:nvPr/>
        </p:nvSpPr>
        <p:spPr>
          <a:xfrm>
            <a:off x="4390755" y="4264940"/>
            <a:ext cx="604653" cy="369332"/>
          </a:xfrm>
          <a:prstGeom prst="rect">
            <a:avLst/>
          </a:prstGeom>
          <a:noFill/>
        </p:spPr>
        <p:txBody>
          <a:bodyPr wrap="none" rtlCol="0">
            <a:spAutoFit/>
          </a:bodyPr>
          <a:lstStyle/>
          <a:p>
            <a:r>
              <a:rPr lang="en-US"/>
              <a:t>TCP</a:t>
            </a:r>
            <a:endParaRPr lang="en-US" sz="1350" dirty="0"/>
          </a:p>
        </p:txBody>
      </p:sp>
      <p:cxnSp>
        <p:nvCxnSpPr>
          <p:cNvPr id="7" name="Straight Connector 6"/>
          <p:cNvCxnSpPr/>
          <p:nvPr/>
        </p:nvCxnSpPr>
        <p:spPr>
          <a:xfrm flipH="1">
            <a:off x="2411760" y="1949400"/>
            <a:ext cx="4482498" cy="0"/>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5AFDA693-D56A-4D98-9EE9-FF44AF46F577}"/>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863555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L5: Latency Results</a:t>
            </a:r>
          </a:p>
        </p:txBody>
      </p:sp>
      <p:graphicFrame>
        <p:nvGraphicFramePr>
          <p:cNvPr id="7" name="Content Placeholder 6"/>
          <p:cNvGraphicFramePr>
            <a:graphicFrameLocks noGrp="1"/>
          </p:cNvGraphicFramePr>
          <p:nvPr>
            <p:ph idx="1"/>
            <p:extLst/>
          </p:nvPr>
        </p:nvGraphicFramePr>
        <p:xfrm>
          <a:off x="754675" y="1761660"/>
          <a:ext cx="7560990" cy="2475729"/>
        </p:xfrm>
        <a:graphic>
          <a:graphicData uri="http://schemas.openxmlformats.org/drawingml/2006/table">
            <a:tbl>
              <a:tblPr firstRow="1" bandRow="1">
                <a:tableStyleId>{5C22544A-7EE6-4342-B048-85BDC9FD1C3A}</a:tableStyleId>
              </a:tblPr>
              <a:tblGrid>
                <a:gridCol w="2921353">
                  <a:extLst>
                    <a:ext uri="{9D8B030D-6E8A-4147-A177-3AD203B41FA5}">
                      <a16:colId xmlns:a16="http://schemas.microsoft.com/office/drawing/2014/main" val="20000"/>
                    </a:ext>
                  </a:extLst>
                </a:gridCol>
                <a:gridCol w="2119307">
                  <a:extLst>
                    <a:ext uri="{9D8B030D-6E8A-4147-A177-3AD203B41FA5}">
                      <a16:colId xmlns:a16="http://schemas.microsoft.com/office/drawing/2014/main" val="20001"/>
                    </a:ext>
                  </a:extLst>
                </a:gridCol>
                <a:gridCol w="2520330">
                  <a:extLst>
                    <a:ext uri="{9D8B030D-6E8A-4147-A177-3AD203B41FA5}">
                      <a16:colId xmlns:a16="http://schemas.microsoft.com/office/drawing/2014/main" val="20002"/>
                    </a:ext>
                  </a:extLst>
                </a:gridCol>
              </a:tblGrid>
              <a:tr h="495043">
                <a:tc>
                  <a:txBody>
                    <a:bodyPr/>
                    <a:lstStyle/>
                    <a:p>
                      <a:pPr algn="ctr"/>
                      <a:r>
                        <a:rPr lang="en-US" sz="1400" dirty="0"/>
                        <a:t>Microbenchmarks</a:t>
                      </a:r>
                    </a:p>
                  </a:txBody>
                  <a:tcPr marL="68580" marR="68580" marT="34290" marB="34290"/>
                </a:tc>
                <a:tc>
                  <a:txBody>
                    <a:bodyPr/>
                    <a:lstStyle/>
                    <a:p>
                      <a:pPr algn="ctr"/>
                      <a:r>
                        <a:rPr lang="en-US" sz="1400" dirty="0"/>
                        <a:t>Ethernet (µs)</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TCP (µs)</a:t>
                      </a:r>
                    </a:p>
                    <a:p>
                      <a:pPr algn="ctr"/>
                      <a:endParaRPr lang="en-US" sz="1400" dirty="0"/>
                    </a:p>
                  </a:txBody>
                  <a:tcPr marL="68580" marR="68580" marT="34290" marB="34290"/>
                </a:tc>
                <a:extLst>
                  <a:ext uri="{0D108BD9-81ED-4DB2-BD59-A6C34878D82A}">
                    <a16:rowId xmlns:a16="http://schemas.microsoft.com/office/drawing/2014/main" val="10000"/>
                  </a:ext>
                </a:extLst>
              </a:tr>
              <a:tr h="495043">
                <a:tc>
                  <a:txBody>
                    <a:bodyPr/>
                    <a:lstStyle/>
                    <a:p>
                      <a:pPr algn="l"/>
                      <a:r>
                        <a:rPr lang="en-US" sz="1400" dirty="0"/>
                        <a:t>Hardware</a:t>
                      </a:r>
                      <a:r>
                        <a:rPr lang="en-US" sz="1400" baseline="0" dirty="0"/>
                        <a:t> to Hardware (same node)</a:t>
                      </a:r>
                      <a:endParaRPr lang="en-US" sz="1400" dirty="0"/>
                    </a:p>
                  </a:txBody>
                  <a:tcPr marL="68580" marR="68580" marT="34290" marB="34290"/>
                </a:tc>
                <a:tc>
                  <a:txBody>
                    <a:bodyPr/>
                    <a:lstStyle/>
                    <a:p>
                      <a:pPr algn="ctr"/>
                      <a:r>
                        <a:rPr lang="en-US" sz="1400" dirty="0"/>
                        <a:t>0.2</a:t>
                      </a:r>
                    </a:p>
                  </a:txBody>
                  <a:tcPr marL="68580" marR="68580" marT="34290" marB="34290"/>
                </a:tc>
                <a:tc>
                  <a:txBody>
                    <a:bodyPr/>
                    <a:lstStyle/>
                    <a:p>
                      <a:pPr algn="ctr"/>
                      <a:r>
                        <a:rPr lang="en-US" sz="1400" dirty="0"/>
                        <a:t>0.2</a:t>
                      </a:r>
                    </a:p>
                  </a:txBody>
                  <a:tcPr marL="68580" marR="68580" marT="34290" marB="34290"/>
                </a:tc>
                <a:extLst>
                  <a:ext uri="{0D108BD9-81ED-4DB2-BD59-A6C34878D82A}">
                    <a16:rowId xmlns:a16="http://schemas.microsoft.com/office/drawing/2014/main" val="10001"/>
                  </a:ext>
                </a:extLst>
              </a:tr>
              <a:tr h="495043">
                <a:tc>
                  <a:txBody>
                    <a:bodyPr/>
                    <a:lstStyle/>
                    <a:p>
                      <a:pPr algn="l"/>
                      <a:r>
                        <a:rPr lang="en-US" sz="1400" dirty="0"/>
                        <a:t>Hardware</a:t>
                      </a:r>
                      <a:r>
                        <a:rPr lang="en-US" sz="1400" baseline="0" dirty="0"/>
                        <a:t> to hardware (different node)</a:t>
                      </a:r>
                      <a:endParaRPr lang="en-US" sz="1400" dirty="0"/>
                    </a:p>
                  </a:txBody>
                  <a:tcPr marL="68580" marR="68580" marT="34290" marB="34290"/>
                </a:tc>
                <a:tc>
                  <a:txBody>
                    <a:bodyPr/>
                    <a:lstStyle/>
                    <a:p>
                      <a:pPr algn="ctr"/>
                      <a:r>
                        <a:rPr lang="en-US" sz="1400" dirty="0"/>
                        <a:t>5.7</a:t>
                      </a:r>
                    </a:p>
                  </a:txBody>
                  <a:tcPr marL="68580" marR="68580" marT="34290" marB="34290"/>
                </a:tc>
                <a:tc>
                  <a:txBody>
                    <a:bodyPr/>
                    <a:lstStyle/>
                    <a:p>
                      <a:pPr algn="ctr"/>
                      <a:r>
                        <a:rPr lang="en-US" sz="1400" dirty="0"/>
                        <a:t>15.2</a:t>
                      </a:r>
                    </a:p>
                  </a:txBody>
                  <a:tcPr marL="68580" marR="68580" marT="34290" marB="34290"/>
                </a:tc>
                <a:extLst>
                  <a:ext uri="{0D108BD9-81ED-4DB2-BD59-A6C34878D82A}">
                    <a16:rowId xmlns:a16="http://schemas.microsoft.com/office/drawing/2014/main" val="10002"/>
                  </a:ext>
                </a:extLst>
              </a:tr>
              <a:tr h="495043">
                <a:tc>
                  <a:txBody>
                    <a:bodyPr/>
                    <a:lstStyle/>
                    <a:p>
                      <a:pPr algn="l"/>
                      <a:r>
                        <a:rPr lang="en-US" sz="1400" dirty="0"/>
                        <a:t>Software</a:t>
                      </a:r>
                      <a:r>
                        <a:rPr lang="en-US" sz="1400" baseline="0" dirty="0"/>
                        <a:t> to Hardware</a:t>
                      </a:r>
                      <a:endParaRPr lang="en-US" sz="1400" dirty="0"/>
                    </a:p>
                  </a:txBody>
                  <a:tcPr marL="68580" marR="68580" marT="34290" marB="34290"/>
                </a:tc>
                <a:tc>
                  <a:txBody>
                    <a:bodyPr/>
                    <a:lstStyle/>
                    <a:p>
                      <a:pPr algn="ctr"/>
                      <a:r>
                        <a:rPr lang="en-US" sz="1400" dirty="0"/>
                        <a:t>27.5</a:t>
                      </a:r>
                    </a:p>
                  </a:txBody>
                  <a:tcPr marL="68580" marR="68580" marT="34290" marB="34290"/>
                </a:tc>
                <a:tc>
                  <a:txBody>
                    <a:bodyPr/>
                    <a:lstStyle/>
                    <a:p>
                      <a:pPr algn="ctr"/>
                      <a:r>
                        <a:rPr lang="en-US" sz="1400" dirty="0"/>
                        <a:t>48.8</a:t>
                      </a:r>
                    </a:p>
                  </a:txBody>
                  <a:tcPr marL="68580" marR="68580" marT="34290" marB="34290"/>
                </a:tc>
                <a:extLst>
                  <a:ext uri="{0D108BD9-81ED-4DB2-BD59-A6C34878D82A}">
                    <a16:rowId xmlns:a16="http://schemas.microsoft.com/office/drawing/2014/main" val="10003"/>
                  </a:ext>
                </a:extLst>
              </a:tr>
              <a:tr h="495043">
                <a:tc>
                  <a:txBody>
                    <a:bodyPr/>
                    <a:lstStyle/>
                    <a:p>
                      <a:pPr algn="l"/>
                      <a:r>
                        <a:rPr lang="en-US" sz="1400" dirty="0"/>
                        <a:t>Hardware to Software</a:t>
                      </a:r>
                    </a:p>
                  </a:txBody>
                  <a:tcPr marL="68580" marR="68580" marT="34290" marB="34290"/>
                </a:tc>
                <a:tc>
                  <a:txBody>
                    <a:bodyPr/>
                    <a:lstStyle/>
                    <a:p>
                      <a:pPr algn="ctr"/>
                      <a:r>
                        <a:rPr lang="en-US" sz="1400" dirty="0"/>
                        <a:t>34.7</a:t>
                      </a:r>
                    </a:p>
                  </a:txBody>
                  <a:tcPr marL="68580" marR="68580" marT="34290" marB="34290"/>
                </a:tc>
                <a:tc>
                  <a:txBody>
                    <a:bodyPr/>
                    <a:lstStyle/>
                    <a:p>
                      <a:pPr algn="ctr"/>
                      <a:r>
                        <a:rPr lang="en-US" sz="1400" dirty="0"/>
                        <a:t>113.6</a:t>
                      </a:r>
                    </a:p>
                  </a:txBody>
                  <a:tcPr marL="68580" marR="68580" marT="34290" marB="34290"/>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Nov 29, 2018</a:t>
            </a:r>
          </a:p>
        </p:txBody>
      </p:sp>
      <p:sp>
        <p:nvSpPr>
          <p:cNvPr id="6" name="Slide Number Placeholder 5"/>
          <p:cNvSpPr>
            <a:spLocks noGrp="1"/>
          </p:cNvSpPr>
          <p:nvPr>
            <p:ph type="sldNum" sz="quarter" idx="12"/>
          </p:nvPr>
        </p:nvSpPr>
        <p:spPr/>
        <p:txBody>
          <a:bodyPr/>
          <a:lstStyle/>
          <a:p>
            <a:fld id="{4435C6B6-4FC9-4B43-A126-E37C8CA8CD54}" type="slidenum">
              <a:rPr lang="en-US" smtClean="0"/>
              <a:t>52</a:t>
            </a:fld>
            <a:endParaRPr lang="en-US"/>
          </a:p>
        </p:txBody>
      </p:sp>
      <p:sp>
        <p:nvSpPr>
          <p:cNvPr id="8" name="Content Placeholder 2"/>
          <p:cNvSpPr txBox="1">
            <a:spLocks/>
          </p:cNvSpPr>
          <p:nvPr/>
        </p:nvSpPr>
        <p:spPr>
          <a:xfrm>
            <a:off x="539552" y="984745"/>
            <a:ext cx="7920880" cy="4029043"/>
          </a:xfrm>
          <a:prstGeom prst="rect">
            <a:avLst/>
          </a:prstGeom>
        </p:spPr>
        <p:txBody>
          <a:bodyPr vert="horz" lIns="68580" tIns="34290" rIns="68580" bIns="34290" rtlCol="0">
            <a:normAutofit/>
          </a:bodyPr>
          <a:lstStyle>
            <a:lvl1pPr marL="342900" indent="-342900" algn="l" defTabSz="914400" rtl="0" eaLnBrk="1" latinLnBrk="0" hangingPunct="1">
              <a:lnSpc>
                <a:spcPct val="120000"/>
              </a:lnSpc>
              <a:spcBef>
                <a:spcPct val="20000"/>
              </a:spcBef>
              <a:buFont typeface="Arial" pitchFamily="34" charset="0"/>
              <a:buChar char="•"/>
              <a:defRPr sz="2800" kern="1200">
                <a:solidFill>
                  <a:schemeClr val="bg1">
                    <a:lumMod val="50000"/>
                  </a:schemeClr>
                </a:solidFill>
                <a:latin typeface="+mn-lt"/>
                <a:ea typeface="+mn-ea"/>
                <a:cs typeface="+mn-cs"/>
              </a:defRPr>
            </a:lvl1pPr>
            <a:lvl2pPr marL="742950" indent="-285750" algn="l" defTabSz="914400" rtl="0" eaLnBrk="1" latinLnBrk="0" hangingPunct="1">
              <a:lnSpc>
                <a:spcPct val="100000"/>
              </a:lnSpc>
              <a:spcBef>
                <a:spcPct val="20000"/>
              </a:spcBef>
              <a:buFont typeface="Arial"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100000"/>
              </a:lnSpc>
              <a:spcBef>
                <a:spcPct val="20000"/>
              </a:spcBef>
              <a:buFont typeface="Arial" pitchFamily="34" charset="0"/>
              <a:buChar char="•"/>
              <a:defRPr sz="2200" kern="1200">
                <a:solidFill>
                  <a:schemeClr val="bg1">
                    <a:lumMod val="50000"/>
                  </a:schemeClr>
                </a:solidFill>
                <a:latin typeface="+mn-lt"/>
                <a:ea typeface="+mn-ea"/>
                <a:cs typeface="+mn-cs"/>
              </a:defRPr>
            </a:lvl3pPr>
            <a:lvl4pPr marL="1600200" indent="-228600" algn="l" defTabSz="914400" rtl="0" eaLnBrk="1" latinLnBrk="0" hangingPunct="1">
              <a:lnSpc>
                <a:spcPct val="100000"/>
              </a:lnSpc>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lnSpc>
                <a:spcPct val="100000"/>
              </a:lnSpc>
              <a:spcBef>
                <a:spcPct val="20000"/>
              </a:spcBef>
              <a:buFont typeface="Arial"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Zero-payload packets</a:t>
            </a:r>
          </a:p>
        </p:txBody>
      </p:sp>
      <p:sp>
        <p:nvSpPr>
          <p:cNvPr id="9" name="Footer Placeholder 4">
            <a:extLst>
              <a:ext uri="{FF2B5EF4-FFF2-40B4-BE49-F238E27FC236}">
                <a16:creationId xmlns:a16="http://schemas.microsoft.com/office/drawing/2014/main" id="{D4CE8FB5-CD6C-47A7-9D9D-91A3368C8BCF}"/>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3603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fontScale="90000"/>
          </a:bodyPr>
          <a:lstStyle/>
          <a:p>
            <a:r>
              <a:rPr lang="en-US" dirty="0"/>
              <a:t>L5: Shared Memory Programming Layer</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53</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308001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39640" y="205920"/>
            <a:ext cx="7920360" cy="745200"/>
          </a:xfrm>
          <a:prstGeom prst="rect">
            <a:avLst/>
          </a:prstGeom>
          <a:noFill/>
          <a:ln>
            <a:noFill/>
          </a:ln>
        </p:spPr>
        <p:txBody>
          <a:bodyPr anchor="ctr"/>
          <a:lstStyle/>
          <a:p>
            <a:pPr algn="ctr">
              <a:lnSpc>
                <a:spcPct val="100000"/>
              </a:lnSpc>
            </a:pPr>
            <a:r>
              <a:rPr lang="en-US" sz="3600" spc="-1" dirty="0">
                <a:solidFill>
                  <a:srgbClr val="002060"/>
                </a:solidFill>
                <a:uFill>
                  <a:solidFill>
                    <a:srgbClr val="FFFFFF"/>
                  </a:solidFill>
                </a:uFill>
                <a:latin typeface="Franklin Gothic Demi"/>
              </a:rPr>
              <a:t>L5: </a:t>
            </a:r>
            <a:r>
              <a:rPr lang="en-US" sz="3600" b="0" strike="noStrike" spc="-1" dirty="0">
                <a:solidFill>
                  <a:srgbClr val="002060"/>
                </a:solidFill>
                <a:uFill>
                  <a:solidFill>
                    <a:srgbClr val="FFFFFF"/>
                  </a:solidFill>
                </a:uFill>
                <a:latin typeface="Franklin Gothic Demi"/>
              </a:rPr>
              <a:t>PGAS</a:t>
            </a:r>
            <a:endParaRPr lang="en-US" sz="1800" b="0" strike="noStrike" spc="-1" dirty="0">
              <a:solidFill>
                <a:srgbClr val="002060"/>
              </a:solidFill>
              <a:uFill>
                <a:solidFill>
                  <a:srgbClr val="FFFFFF"/>
                </a:solidFill>
              </a:uFill>
              <a:latin typeface="Gill Sans MT"/>
            </a:endParaRPr>
          </a:p>
        </p:txBody>
      </p:sp>
      <p:sp>
        <p:nvSpPr>
          <p:cNvPr id="122" name="TextShape 2"/>
          <p:cNvSpPr txBox="1"/>
          <p:nvPr/>
        </p:nvSpPr>
        <p:spPr>
          <a:xfrm>
            <a:off x="539640" y="1059480"/>
            <a:ext cx="7920360" cy="3534840"/>
          </a:xfrm>
          <a:prstGeom prst="rect">
            <a:avLst/>
          </a:prstGeom>
          <a:noFill/>
          <a:ln>
            <a:noFill/>
          </a:ln>
        </p:spPr>
        <p:txBody>
          <a:bodyPr/>
          <a:lstStyle/>
          <a:p>
            <a:pPr marL="108000">
              <a:buClr>
                <a:srgbClr val="000000"/>
              </a:buClr>
              <a:buSzPct val="45000"/>
            </a:pPr>
            <a:r>
              <a:rPr lang="en-US" sz="2800" b="0" strike="noStrike" spc="-1" dirty="0">
                <a:solidFill>
                  <a:srgbClr val="808080"/>
                </a:solidFill>
                <a:uFill>
                  <a:solidFill>
                    <a:srgbClr val="FFFFFF"/>
                  </a:solidFill>
                </a:uFill>
                <a:latin typeface="Gill Sans MT"/>
              </a:rPr>
              <a:t>Partitioned Global Address Space </a:t>
            </a:r>
          </a:p>
          <a:p>
            <a:pPr marL="565200" lvl="1">
              <a:buClr>
                <a:srgbClr val="000000"/>
              </a:buClr>
              <a:buSzPct val="45000"/>
            </a:pPr>
            <a:r>
              <a:rPr lang="en-US" sz="2800" b="0" strike="noStrike" spc="-1" dirty="0">
                <a:solidFill>
                  <a:srgbClr val="808080"/>
                </a:solidFill>
                <a:uFill>
                  <a:solidFill>
                    <a:srgbClr val="FFFFFF"/>
                  </a:solidFill>
                </a:uFill>
                <a:latin typeface="Gill Sans MT"/>
              </a:rPr>
              <a:t>Describes a shared </a:t>
            </a:r>
            <a:r>
              <a:rPr lang="en-US" sz="2800" spc="-1" dirty="0">
                <a:solidFill>
                  <a:srgbClr val="808080"/>
                </a:solidFill>
                <a:uFill>
                  <a:solidFill>
                    <a:srgbClr val="FFFFFF"/>
                  </a:solidFill>
                </a:uFill>
                <a:latin typeface="Gill Sans MT"/>
              </a:rPr>
              <a:t>memory model</a:t>
            </a:r>
            <a:endParaRPr lang="en-US" sz="2200" b="0" strike="noStrike" spc="-1" dirty="0">
              <a:solidFill>
                <a:srgbClr val="808080"/>
              </a:solidFill>
              <a:uFill>
                <a:solidFill>
                  <a:srgbClr val="FFFFFF"/>
                </a:solidFill>
              </a:uFill>
              <a:latin typeface="Gill Sans MT"/>
            </a:endParaRPr>
          </a:p>
        </p:txBody>
      </p:sp>
      <p:sp>
        <p:nvSpPr>
          <p:cNvPr id="123" name="TextShape 3"/>
          <p:cNvSpPr txBox="1"/>
          <p:nvPr/>
        </p:nvSpPr>
        <p:spPr>
          <a:xfrm>
            <a:off x="539640" y="4767120"/>
            <a:ext cx="1439640" cy="273600"/>
          </a:xfrm>
          <a:prstGeom prst="rect">
            <a:avLst/>
          </a:prstGeom>
          <a:noFill/>
          <a:ln>
            <a:noFill/>
          </a:ln>
        </p:spPr>
        <p:txBody>
          <a:bodyPr anchor="ctr"/>
          <a:lstStyle/>
          <a:p>
            <a:pPr>
              <a:lnSpc>
                <a:spcPct val="100000"/>
              </a:lnSpc>
            </a:pPr>
            <a:r>
              <a:rPr lang="en-US" sz="1200" b="0" strike="noStrike" spc="-1" dirty="0">
                <a:solidFill>
                  <a:srgbClr val="808080"/>
                </a:solidFill>
                <a:uFill>
                  <a:solidFill>
                    <a:srgbClr val="FFFFFF"/>
                  </a:solidFill>
                </a:uFill>
                <a:latin typeface="Gill Sans MT"/>
              </a:rPr>
              <a:t>Nov. 29, 2018</a:t>
            </a:r>
            <a:endParaRPr lang="en-US" sz="1200" b="0" strike="noStrike" spc="-1" dirty="0">
              <a:solidFill>
                <a:srgbClr val="000000"/>
              </a:solidFill>
              <a:uFill>
                <a:solidFill>
                  <a:srgbClr val="FFFFFF"/>
                </a:solidFill>
              </a:uFill>
              <a:latin typeface="Times New Roman"/>
            </a:endParaRPr>
          </a:p>
        </p:txBody>
      </p:sp>
      <p:sp>
        <p:nvSpPr>
          <p:cNvPr id="124" name="TextShape 4"/>
          <p:cNvSpPr txBox="1"/>
          <p:nvPr/>
        </p:nvSpPr>
        <p:spPr>
          <a:xfrm>
            <a:off x="2123640" y="4767120"/>
            <a:ext cx="6192360" cy="273600"/>
          </a:xfrm>
          <a:prstGeom prst="rect">
            <a:avLst/>
          </a:prstGeom>
          <a:noFill/>
          <a:ln>
            <a:noFill/>
          </a:ln>
        </p:spPr>
        <p:txBody>
          <a:bodyPr anchor="ctr"/>
          <a:lstStyle/>
          <a:p>
            <a:pPr algn="ctr">
              <a:lnSpc>
                <a:spcPct val="100000"/>
              </a:lnSpc>
            </a:pPr>
            <a:r>
              <a:rPr lang="en-US" sz="1200" b="0" strike="noStrike" spc="-1" dirty="0">
                <a:solidFill>
                  <a:srgbClr val="808080"/>
                </a:solidFill>
                <a:uFill>
                  <a:solidFill>
                    <a:srgbClr val="FFFFFF"/>
                  </a:solidFill>
                </a:uFill>
                <a:latin typeface="Gill Sans MT"/>
              </a:rPr>
              <a:t>Microsoft Research</a:t>
            </a:r>
            <a:endParaRPr lang="en-US" sz="1200" b="0" strike="noStrike" spc="-1" dirty="0">
              <a:solidFill>
                <a:srgbClr val="000000"/>
              </a:solidFill>
              <a:uFill>
                <a:solidFill>
                  <a:srgbClr val="FFFFFF"/>
                </a:solidFill>
              </a:uFill>
              <a:latin typeface="Times New Roman"/>
            </a:endParaRPr>
          </a:p>
        </p:txBody>
      </p:sp>
      <p:sp>
        <p:nvSpPr>
          <p:cNvPr id="125" name="TextShape 5"/>
          <p:cNvSpPr txBox="1"/>
          <p:nvPr/>
        </p:nvSpPr>
        <p:spPr>
          <a:xfrm>
            <a:off x="8577720" y="2409840"/>
            <a:ext cx="493920" cy="917640"/>
          </a:xfrm>
          <a:prstGeom prst="rect">
            <a:avLst/>
          </a:prstGeom>
          <a:noFill/>
          <a:ln>
            <a:noFill/>
          </a:ln>
        </p:spPr>
        <p:txBody>
          <a:bodyPr anchor="ctr"/>
          <a:lstStyle/>
          <a:p>
            <a:pPr algn="r">
              <a:lnSpc>
                <a:spcPct val="100000"/>
              </a:lnSpc>
            </a:pPr>
            <a:fld id="{2880AB3C-EA85-44F0-B9E0-4C45193C1CDE}" type="slidenum">
              <a:rPr lang="en-US" sz="1200" b="0" strike="noStrike" spc="-1">
                <a:solidFill>
                  <a:srgbClr val="8B8D9D"/>
                </a:solidFill>
                <a:uFill>
                  <a:solidFill>
                    <a:srgbClr val="FFFFFF"/>
                  </a:solidFill>
                </a:uFill>
                <a:latin typeface="Gill Sans MT"/>
              </a:rPr>
              <a:t>54</a:t>
            </a:fld>
            <a:endParaRPr lang="en-US" sz="1200" b="0" strike="noStrike" spc="-1">
              <a:solidFill>
                <a:srgbClr val="000000"/>
              </a:solidFill>
              <a:uFill>
                <a:solidFill>
                  <a:srgbClr val="FFFFFF"/>
                </a:solidFill>
              </a:uFill>
              <a:latin typeface="Times New Roman"/>
            </a:endParaRPr>
          </a:p>
        </p:txBody>
      </p:sp>
      <p:pic>
        <p:nvPicPr>
          <p:cNvPr id="2" name="Picture 1">
            <a:extLst>
              <a:ext uri="{FF2B5EF4-FFF2-40B4-BE49-F238E27FC236}">
                <a16:creationId xmlns:a16="http://schemas.microsoft.com/office/drawing/2014/main" id="{BCC1E3BE-A242-4837-A40A-A597B2696A56}"/>
              </a:ext>
            </a:extLst>
          </p:cNvPr>
          <p:cNvPicPr>
            <a:picLocks noChangeAspect="1"/>
          </p:cNvPicPr>
          <p:nvPr/>
        </p:nvPicPr>
        <p:blipFill>
          <a:blip r:embed="rId2"/>
          <a:stretch>
            <a:fillRect/>
          </a:stretch>
        </p:blipFill>
        <p:spPr>
          <a:xfrm>
            <a:off x="2014087" y="2085746"/>
            <a:ext cx="5115826" cy="2483467"/>
          </a:xfrm>
          <a:prstGeom prst="rect">
            <a:avLst/>
          </a:prstGeom>
        </p:spPr>
      </p:pic>
      <p:sp>
        <p:nvSpPr>
          <p:cNvPr id="3" name="Date Placeholder 2">
            <a:extLst>
              <a:ext uri="{FF2B5EF4-FFF2-40B4-BE49-F238E27FC236}">
                <a16:creationId xmlns:a16="http://schemas.microsoft.com/office/drawing/2014/main" id="{55DEEFE8-8122-45F5-85BC-58625C000B9F}"/>
              </a:ext>
            </a:extLst>
          </p:cNvPr>
          <p:cNvSpPr>
            <a:spLocks noGrp="1"/>
          </p:cNvSpPr>
          <p:nvPr>
            <p:ph type="dt" sz="half" idx="10"/>
          </p:nvPr>
        </p:nvSpPr>
        <p:spPr/>
        <p:txBody>
          <a:bodyPr/>
          <a:lstStyle/>
          <a:p>
            <a:r>
              <a:rPr lang="en-US"/>
              <a:t>Nov 29, 2018</a:t>
            </a:r>
          </a:p>
        </p:txBody>
      </p:sp>
      <p:sp>
        <p:nvSpPr>
          <p:cNvPr id="4" name="Footer Placeholder 3">
            <a:extLst>
              <a:ext uri="{FF2B5EF4-FFF2-40B4-BE49-F238E27FC236}">
                <a16:creationId xmlns:a16="http://schemas.microsoft.com/office/drawing/2014/main" id="{48861636-3CAB-4AD6-8A98-CFBF67E78E3B}"/>
              </a:ext>
            </a:extLst>
          </p:cNvPr>
          <p:cNvSpPr>
            <a:spLocks noGrp="1"/>
          </p:cNvSpPr>
          <p:nvPr>
            <p:ph type="ftr" sz="quarter" idx="11"/>
          </p:nvPr>
        </p:nvSpPr>
        <p:spPr/>
        <p:txBody>
          <a:bodyPr/>
          <a:lstStyle/>
          <a:p>
            <a:r>
              <a:rPr lang="de-DE"/>
              <a:t>Microsoft Research</a:t>
            </a:r>
            <a:endParaRPr lang="en-US"/>
          </a:p>
        </p:txBody>
      </p:sp>
      <p:sp>
        <p:nvSpPr>
          <p:cNvPr id="5" name="Slide Number Placeholder 4">
            <a:extLst>
              <a:ext uri="{FF2B5EF4-FFF2-40B4-BE49-F238E27FC236}">
                <a16:creationId xmlns:a16="http://schemas.microsoft.com/office/drawing/2014/main" id="{C18EEF83-6784-4959-AFF5-38D82BFB9E22}"/>
              </a:ext>
            </a:extLst>
          </p:cNvPr>
          <p:cNvSpPr>
            <a:spLocks noGrp="1"/>
          </p:cNvSpPr>
          <p:nvPr>
            <p:ph type="sldNum" sz="quarter" idx="12"/>
          </p:nvPr>
        </p:nvSpPr>
        <p:spPr/>
        <p:txBody>
          <a:bodyPr/>
          <a:lstStyle/>
          <a:p>
            <a:fld id="{47A2F89E-46AD-D94C-9C9D-E2616F119DE9}" type="slidenum">
              <a:rPr lang="en-US" smtClean="0"/>
              <a:t>54</a:t>
            </a:fld>
            <a:endParaRPr lang="en-US"/>
          </a:p>
        </p:txBody>
      </p:sp>
    </p:spTree>
    <p:extLst>
      <p:ext uri="{BB962C8B-B14F-4D97-AF65-F5344CB8AC3E}">
        <p14:creationId xmlns:p14="http://schemas.microsoft.com/office/powerpoint/2010/main" val="15214806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39640" y="205920"/>
            <a:ext cx="7920360" cy="745200"/>
          </a:xfrm>
          <a:prstGeom prst="rect">
            <a:avLst/>
          </a:prstGeom>
          <a:noFill/>
          <a:ln>
            <a:noFill/>
          </a:ln>
        </p:spPr>
        <p:txBody>
          <a:bodyPr anchor="ctr"/>
          <a:lstStyle/>
          <a:p>
            <a:pPr algn="ctr">
              <a:lnSpc>
                <a:spcPct val="100000"/>
              </a:lnSpc>
            </a:pPr>
            <a:r>
              <a:rPr lang="en-US" sz="3600" spc="-1" dirty="0">
                <a:solidFill>
                  <a:srgbClr val="002060"/>
                </a:solidFill>
                <a:uFill>
                  <a:solidFill>
                    <a:srgbClr val="FFFFFF"/>
                  </a:solidFill>
                </a:uFill>
                <a:latin typeface="Franklin Gothic Demi"/>
              </a:rPr>
              <a:t>L5: </a:t>
            </a:r>
            <a:r>
              <a:rPr lang="en-US" sz="3600" b="0" strike="noStrike" spc="-1" dirty="0">
                <a:solidFill>
                  <a:srgbClr val="002060"/>
                </a:solidFill>
                <a:uFill>
                  <a:solidFill>
                    <a:srgbClr val="FFFFFF"/>
                  </a:solidFill>
                </a:uFill>
                <a:latin typeface="Franklin Gothic Demi"/>
              </a:rPr>
              <a:t>PGAS and the Cloud</a:t>
            </a:r>
            <a:endParaRPr lang="en-US" sz="1800" b="0" strike="noStrike" spc="-1" dirty="0">
              <a:solidFill>
                <a:srgbClr val="002060"/>
              </a:solidFill>
              <a:uFill>
                <a:solidFill>
                  <a:srgbClr val="FFFFFF"/>
                </a:solidFill>
              </a:uFill>
              <a:latin typeface="Gill Sans MT"/>
            </a:endParaRPr>
          </a:p>
        </p:txBody>
      </p:sp>
      <p:sp>
        <p:nvSpPr>
          <p:cNvPr id="122" name="TextShape 2"/>
          <p:cNvSpPr txBox="1"/>
          <p:nvPr/>
        </p:nvSpPr>
        <p:spPr>
          <a:xfrm>
            <a:off x="539640" y="1059480"/>
            <a:ext cx="7920360" cy="3534840"/>
          </a:xfrm>
          <a:prstGeom prst="rect">
            <a:avLst/>
          </a:prstGeom>
          <a:noFill/>
          <a:ln>
            <a:noFill/>
          </a:ln>
        </p:spPr>
        <p:txBody>
          <a:bodyPr/>
          <a:lstStyle/>
          <a:p>
            <a:pPr marL="108000">
              <a:buClr>
                <a:srgbClr val="000000"/>
              </a:buClr>
              <a:buSzPct val="45000"/>
            </a:pPr>
            <a:r>
              <a:rPr lang="en-US" sz="2800" spc="-1" dirty="0">
                <a:solidFill>
                  <a:srgbClr val="808080"/>
                </a:solidFill>
                <a:uFill>
                  <a:solidFill>
                    <a:srgbClr val="FFFFFF"/>
                  </a:solidFill>
                </a:uFill>
                <a:latin typeface="Gill Sans MT"/>
              </a:rPr>
              <a:t>Prior work</a:t>
            </a:r>
          </a:p>
          <a:p>
            <a:pPr marL="889200" lvl="1" indent="-324000">
              <a:buClr>
                <a:srgbClr val="000000"/>
              </a:buClr>
              <a:buSzPct val="45000"/>
              <a:buFont typeface="Wingdings" charset="2"/>
              <a:buChar char=""/>
            </a:pPr>
            <a:r>
              <a:rPr lang="en-US" sz="2800" spc="-1" dirty="0">
                <a:solidFill>
                  <a:srgbClr val="808080"/>
                </a:solidFill>
                <a:uFill>
                  <a:solidFill>
                    <a:srgbClr val="FFFFFF"/>
                  </a:solidFill>
                </a:uFill>
              </a:rPr>
              <a:t>Written in VHDL for a static cluster</a:t>
            </a:r>
          </a:p>
          <a:p>
            <a:pPr marL="108000">
              <a:buClr>
                <a:srgbClr val="000000"/>
              </a:buClr>
              <a:buSzPct val="45000"/>
            </a:pPr>
            <a:r>
              <a:rPr lang="en-US" sz="2800" b="0" strike="noStrike" spc="-1" dirty="0">
                <a:solidFill>
                  <a:srgbClr val="808080"/>
                </a:solidFill>
                <a:uFill>
                  <a:solidFill>
                    <a:srgbClr val="FFFFFF"/>
                  </a:solidFill>
                </a:uFill>
                <a:latin typeface="Gill Sans MT"/>
              </a:rPr>
              <a:t>Current Progress</a:t>
            </a:r>
          </a:p>
          <a:p>
            <a:pPr marL="889200" lvl="1" indent="-324000">
              <a:buClr>
                <a:srgbClr val="000000"/>
              </a:buClr>
              <a:buSzPct val="45000"/>
              <a:buFont typeface="Wingdings" charset="2"/>
              <a:buChar char=""/>
            </a:pPr>
            <a:r>
              <a:rPr lang="en-US" sz="2800" spc="-1" dirty="0">
                <a:solidFill>
                  <a:srgbClr val="808080"/>
                </a:solidFill>
                <a:uFill>
                  <a:solidFill>
                    <a:srgbClr val="FFFFFF"/>
                  </a:solidFill>
                </a:uFill>
                <a:latin typeface="Gill Sans MT"/>
              </a:rPr>
              <a:t>Hardware core built with HLS and RTL to send and respond to requests – undergoing testing</a:t>
            </a:r>
          </a:p>
          <a:p>
            <a:pPr marL="108000">
              <a:buClr>
                <a:srgbClr val="000000"/>
              </a:buClr>
              <a:buSzPct val="45000"/>
            </a:pPr>
            <a:r>
              <a:rPr lang="en-US" sz="2800" spc="-1" dirty="0">
                <a:solidFill>
                  <a:srgbClr val="808080"/>
                </a:solidFill>
                <a:uFill>
                  <a:solidFill>
                    <a:srgbClr val="FFFFFF"/>
                  </a:solidFill>
                </a:uFill>
              </a:rPr>
              <a:t>Future Work</a:t>
            </a:r>
          </a:p>
          <a:p>
            <a:pPr marL="889200" lvl="1" indent="-324000">
              <a:buClr>
                <a:srgbClr val="000000"/>
              </a:buClr>
              <a:buSzPct val="45000"/>
              <a:buFont typeface="Wingdings" charset="2"/>
              <a:buChar char=""/>
            </a:pPr>
            <a:r>
              <a:rPr lang="en-US" sz="2800" spc="-1" dirty="0">
                <a:solidFill>
                  <a:srgbClr val="808080"/>
                </a:solidFill>
                <a:uFill>
                  <a:solidFill>
                    <a:srgbClr val="FFFFFF"/>
                  </a:solidFill>
                </a:uFill>
              </a:rPr>
              <a:t>Get/Put, HW/SW libraries → higher into the SW stack (compilers, UPC) + verification</a:t>
            </a:r>
          </a:p>
          <a:p>
            <a:pPr marL="432000" indent="-324000">
              <a:buClr>
                <a:srgbClr val="000000"/>
              </a:buClr>
              <a:buSzPct val="45000"/>
              <a:buFont typeface="Wingdings" charset="2"/>
              <a:buChar char=""/>
            </a:pPr>
            <a:endParaRPr lang="en-US" sz="2200" b="0" strike="noStrike" spc="-1" dirty="0">
              <a:solidFill>
                <a:srgbClr val="808080"/>
              </a:solidFill>
              <a:uFill>
                <a:solidFill>
                  <a:srgbClr val="FFFFFF"/>
                </a:solidFill>
              </a:uFill>
              <a:latin typeface="Gill Sans MT"/>
            </a:endParaRPr>
          </a:p>
        </p:txBody>
      </p:sp>
      <p:sp>
        <p:nvSpPr>
          <p:cNvPr id="123" name="TextShape 3"/>
          <p:cNvSpPr txBox="1"/>
          <p:nvPr/>
        </p:nvSpPr>
        <p:spPr>
          <a:xfrm>
            <a:off x="539640" y="4767120"/>
            <a:ext cx="1439640" cy="273600"/>
          </a:xfrm>
          <a:prstGeom prst="rect">
            <a:avLst/>
          </a:prstGeom>
          <a:noFill/>
          <a:ln>
            <a:noFill/>
          </a:ln>
        </p:spPr>
        <p:txBody>
          <a:bodyPr anchor="ctr"/>
          <a:lstStyle/>
          <a:p>
            <a:pPr>
              <a:lnSpc>
                <a:spcPct val="100000"/>
              </a:lnSpc>
            </a:pPr>
            <a:r>
              <a:rPr lang="en-US" sz="1200" b="0" strike="noStrike" spc="-1" dirty="0">
                <a:solidFill>
                  <a:srgbClr val="808080"/>
                </a:solidFill>
                <a:uFill>
                  <a:solidFill>
                    <a:srgbClr val="FFFFFF"/>
                  </a:solidFill>
                </a:uFill>
                <a:latin typeface="Gill Sans MT"/>
              </a:rPr>
              <a:t>Nov. 29, 2018</a:t>
            </a:r>
            <a:endParaRPr lang="en-US" sz="1200" b="0" strike="noStrike" spc="-1" dirty="0">
              <a:solidFill>
                <a:srgbClr val="000000"/>
              </a:solidFill>
              <a:uFill>
                <a:solidFill>
                  <a:srgbClr val="FFFFFF"/>
                </a:solidFill>
              </a:uFill>
              <a:latin typeface="Times New Roman"/>
            </a:endParaRPr>
          </a:p>
        </p:txBody>
      </p:sp>
      <p:sp>
        <p:nvSpPr>
          <p:cNvPr id="124" name="TextShape 4"/>
          <p:cNvSpPr txBox="1"/>
          <p:nvPr/>
        </p:nvSpPr>
        <p:spPr>
          <a:xfrm>
            <a:off x="2123640" y="4767120"/>
            <a:ext cx="6192360" cy="273600"/>
          </a:xfrm>
          <a:prstGeom prst="rect">
            <a:avLst/>
          </a:prstGeom>
          <a:noFill/>
          <a:ln>
            <a:noFill/>
          </a:ln>
        </p:spPr>
        <p:txBody>
          <a:bodyPr anchor="ctr"/>
          <a:lstStyle/>
          <a:p>
            <a:pPr algn="ctr">
              <a:lnSpc>
                <a:spcPct val="100000"/>
              </a:lnSpc>
            </a:pPr>
            <a:r>
              <a:rPr lang="en-US" sz="1200" spc="-1" dirty="0">
                <a:solidFill>
                  <a:srgbClr val="808080"/>
                </a:solidFill>
                <a:uFill>
                  <a:solidFill>
                    <a:srgbClr val="FFFFFF"/>
                  </a:solidFill>
                </a:uFill>
                <a:latin typeface="Gill Sans MT"/>
              </a:rPr>
              <a:t>Microsoft Research</a:t>
            </a:r>
            <a:endParaRPr lang="en-US" sz="1200" b="0" strike="noStrike" spc="-1" dirty="0">
              <a:solidFill>
                <a:srgbClr val="000000"/>
              </a:solidFill>
              <a:uFill>
                <a:solidFill>
                  <a:srgbClr val="FFFFFF"/>
                </a:solidFill>
              </a:uFill>
              <a:latin typeface="Times New Roman"/>
            </a:endParaRPr>
          </a:p>
        </p:txBody>
      </p:sp>
      <p:sp>
        <p:nvSpPr>
          <p:cNvPr id="125" name="TextShape 5"/>
          <p:cNvSpPr txBox="1"/>
          <p:nvPr/>
        </p:nvSpPr>
        <p:spPr>
          <a:xfrm>
            <a:off x="8577720" y="2409840"/>
            <a:ext cx="493920" cy="917640"/>
          </a:xfrm>
          <a:prstGeom prst="rect">
            <a:avLst/>
          </a:prstGeom>
          <a:noFill/>
          <a:ln>
            <a:noFill/>
          </a:ln>
        </p:spPr>
        <p:txBody>
          <a:bodyPr anchor="ctr"/>
          <a:lstStyle/>
          <a:p>
            <a:pPr algn="r">
              <a:lnSpc>
                <a:spcPct val="100000"/>
              </a:lnSpc>
            </a:pPr>
            <a:fld id="{2880AB3C-EA85-44F0-B9E0-4C45193C1CDE}" type="slidenum">
              <a:rPr lang="en-US" sz="1200" b="0" strike="noStrike" spc="-1">
                <a:solidFill>
                  <a:srgbClr val="8B8D9D"/>
                </a:solidFill>
                <a:uFill>
                  <a:solidFill>
                    <a:srgbClr val="FFFFFF"/>
                  </a:solidFill>
                </a:uFill>
                <a:latin typeface="Gill Sans MT"/>
              </a:rPr>
              <a:t>55</a:t>
            </a:fld>
            <a:endParaRPr lang="en-US" sz="1200" b="0" strike="noStrike" spc="-1">
              <a:solidFill>
                <a:srgbClr val="000000"/>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57331100-42A5-4CF0-B57A-F64C33B406B5}"/>
              </a:ext>
            </a:extLst>
          </p:cNvPr>
          <p:cNvSpPr>
            <a:spLocks noGrp="1"/>
          </p:cNvSpPr>
          <p:nvPr>
            <p:ph type="dt" sz="half" idx="10"/>
          </p:nvPr>
        </p:nvSpPr>
        <p:spPr/>
        <p:txBody>
          <a:bodyPr/>
          <a:lstStyle/>
          <a:p>
            <a:r>
              <a:rPr lang="en-US"/>
              <a:t>Nov 29, 2018</a:t>
            </a:r>
          </a:p>
        </p:txBody>
      </p:sp>
      <p:sp>
        <p:nvSpPr>
          <p:cNvPr id="3" name="Footer Placeholder 2">
            <a:extLst>
              <a:ext uri="{FF2B5EF4-FFF2-40B4-BE49-F238E27FC236}">
                <a16:creationId xmlns:a16="http://schemas.microsoft.com/office/drawing/2014/main" id="{88291332-6E81-4421-850F-F383DC4CE56D}"/>
              </a:ext>
            </a:extLst>
          </p:cNvPr>
          <p:cNvSpPr>
            <a:spLocks noGrp="1"/>
          </p:cNvSpPr>
          <p:nvPr>
            <p:ph type="ftr" sz="quarter" idx="11"/>
          </p:nvPr>
        </p:nvSpPr>
        <p:spPr/>
        <p:txBody>
          <a:bodyPr/>
          <a:lstStyle/>
          <a:p>
            <a:r>
              <a:rPr lang="de-DE"/>
              <a:t>Microsoft Research</a:t>
            </a:r>
            <a:endParaRPr lang="en-US"/>
          </a:p>
        </p:txBody>
      </p:sp>
      <p:sp>
        <p:nvSpPr>
          <p:cNvPr id="4" name="Slide Number Placeholder 3">
            <a:extLst>
              <a:ext uri="{FF2B5EF4-FFF2-40B4-BE49-F238E27FC236}">
                <a16:creationId xmlns:a16="http://schemas.microsoft.com/office/drawing/2014/main" id="{D4EDCFCE-279C-4E3C-95CA-8720CB50E0D9}"/>
              </a:ext>
            </a:extLst>
          </p:cNvPr>
          <p:cNvSpPr>
            <a:spLocks noGrp="1"/>
          </p:cNvSpPr>
          <p:nvPr>
            <p:ph type="sldNum" sz="quarter" idx="12"/>
          </p:nvPr>
        </p:nvSpPr>
        <p:spPr/>
        <p:txBody>
          <a:bodyPr/>
          <a:lstStyle/>
          <a:p>
            <a:fld id="{47A2F89E-46AD-D94C-9C9D-E2616F119DE9}" type="slidenum">
              <a:rPr lang="en-US" smtClean="0"/>
              <a:t>55</a:t>
            </a:fld>
            <a:endParaRPr lang="en-US"/>
          </a:p>
        </p:txBody>
      </p:sp>
    </p:spTree>
    <p:extLst>
      <p:ext uri="{BB962C8B-B14F-4D97-AF65-F5344CB8AC3E}">
        <p14:creationId xmlns:p14="http://schemas.microsoft.com/office/powerpoint/2010/main" val="3828613813"/>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
                                            <p:txEl>
                                              <p:pRg st="3" end="3"/>
                                            </p:txEl>
                                          </p:spTgt>
                                        </p:tgtEl>
                                        <p:attrNameLst>
                                          <p:attrName>style.visibility</p:attrName>
                                        </p:attrNameLst>
                                      </p:cBhvr>
                                      <p:to>
                                        <p:strVal val="visible"/>
                                      </p:to>
                                    </p:set>
                                  </p:childTnLst>
                                </p:cTn>
                              </p:par>
                              <p:par>
                                <p:cTn id="15" presetID="9" presetClass="emph" presetSubtype="0" nodeType="withEffect">
                                  <p:stCondLst>
                                    <p:cond delay="0"/>
                                  </p:stCondLst>
                                  <p:childTnLst>
                                    <p:set>
                                      <p:cBhvr>
                                        <p:cTn id="16" dur="indefinite"/>
                                        <p:tgtEl>
                                          <p:spTgt spid="122">
                                            <p:txEl>
                                              <p:pRg st="0" end="0"/>
                                            </p:txEl>
                                          </p:spTgt>
                                        </p:tgtEl>
                                        <p:attrNameLst>
                                          <p:attrName>style.opacity</p:attrName>
                                        </p:attrNameLst>
                                      </p:cBhvr>
                                      <p:to>
                                        <p:strVal val="0.5"/>
                                      </p:to>
                                    </p:set>
                                    <p:animEffect filter="image" prLst="opacity: 0.5">
                                      <p:cBhvr rctx="IE">
                                        <p:cTn id="17" dur="indefinite"/>
                                        <p:tgtEl>
                                          <p:spTgt spid="122">
                                            <p:txEl>
                                              <p:pRg st="0" end="0"/>
                                            </p:txEl>
                                          </p:spTgt>
                                        </p:tgtEl>
                                      </p:cBhvr>
                                    </p:animEffect>
                                  </p:childTnLst>
                                </p:cTn>
                              </p:par>
                              <p:par>
                                <p:cTn id="18" presetID="9" presetClass="emph" presetSubtype="0" nodeType="withEffect">
                                  <p:stCondLst>
                                    <p:cond delay="0"/>
                                  </p:stCondLst>
                                  <p:childTnLst>
                                    <p:set>
                                      <p:cBhvr>
                                        <p:cTn id="19" dur="indefinite"/>
                                        <p:tgtEl>
                                          <p:spTgt spid="122">
                                            <p:txEl>
                                              <p:pRg st="1" end="1"/>
                                            </p:txEl>
                                          </p:spTgt>
                                        </p:tgtEl>
                                        <p:attrNameLst>
                                          <p:attrName>style.opacity</p:attrName>
                                        </p:attrNameLst>
                                      </p:cBhvr>
                                      <p:to>
                                        <p:strVal val="0.5"/>
                                      </p:to>
                                    </p:set>
                                    <p:animEffect filter="image" prLst="opacity: 0.5">
                                      <p:cBhvr rctx="IE">
                                        <p:cTn id="20" dur="indefinite"/>
                                        <p:tgtEl>
                                          <p:spTgt spid="12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
                                            <p:txEl>
                                              <p:pRg st="5" end="5"/>
                                            </p:txEl>
                                          </p:spTgt>
                                        </p:tgtEl>
                                        <p:attrNameLst>
                                          <p:attrName>style.visibility</p:attrName>
                                        </p:attrNameLst>
                                      </p:cBhvr>
                                      <p:to>
                                        <p:strVal val="visible"/>
                                      </p:to>
                                    </p:set>
                                  </p:childTnLst>
                                </p:cTn>
                              </p:par>
                              <p:par>
                                <p:cTn id="27" presetID="9" presetClass="emph" presetSubtype="0" nodeType="withEffect">
                                  <p:stCondLst>
                                    <p:cond delay="0"/>
                                  </p:stCondLst>
                                  <p:childTnLst>
                                    <p:set>
                                      <p:cBhvr>
                                        <p:cTn id="28" dur="indefinite"/>
                                        <p:tgtEl>
                                          <p:spTgt spid="122">
                                            <p:txEl>
                                              <p:pRg st="2" end="2"/>
                                            </p:txEl>
                                          </p:spTgt>
                                        </p:tgtEl>
                                        <p:attrNameLst>
                                          <p:attrName>style.opacity</p:attrName>
                                        </p:attrNameLst>
                                      </p:cBhvr>
                                      <p:to>
                                        <p:strVal val="0.5"/>
                                      </p:to>
                                    </p:set>
                                    <p:animEffect filter="image" prLst="opacity: 0.5">
                                      <p:cBhvr rctx="IE">
                                        <p:cTn id="29" dur="indefinite"/>
                                        <p:tgtEl>
                                          <p:spTgt spid="122">
                                            <p:txEl>
                                              <p:pRg st="2" end="2"/>
                                            </p:txEl>
                                          </p:spTgt>
                                        </p:tgtEl>
                                      </p:cBhvr>
                                    </p:animEffect>
                                  </p:childTnLst>
                                </p:cTn>
                              </p:par>
                              <p:par>
                                <p:cTn id="30" presetID="9" presetClass="emph" presetSubtype="0" nodeType="withEffect">
                                  <p:stCondLst>
                                    <p:cond delay="0"/>
                                  </p:stCondLst>
                                  <p:childTnLst>
                                    <p:set>
                                      <p:cBhvr>
                                        <p:cTn id="31" dur="indefinite"/>
                                        <p:tgtEl>
                                          <p:spTgt spid="122">
                                            <p:txEl>
                                              <p:pRg st="3" end="3"/>
                                            </p:txEl>
                                          </p:spTgt>
                                        </p:tgtEl>
                                        <p:attrNameLst>
                                          <p:attrName>style.opacity</p:attrName>
                                        </p:attrNameLst>
                                      </p:cBhvr>
                                      <p:to>
                                        <p:strVal val="0.5"/>
                                      </p:to>
                                    </p:set>
                                    <p:animEffect filter="image" prLst="opacity: 0.5">
                                      <p:cBhvr rctx="IE">
                                        <p:cTn id="32" dur="indefinite"/>
                                        <p:tgtEl>
                                          <p:spTgt spid="122">
                                            <p:txEl>
                                              <p:pRg st="3" end="3"/>
                                            </p:txEl>
                                          </p:spTgt>
                                        </p:tgtEl>
                                      </p:cBhvr>
                                    </p:animEffect>
                                  </p:childTnLst>
                                </p:cTn>
                              </p:par>
                              <p:par>
                                <p:cTn id="33" presetID="9" presetClass="emph" presetSubtype="0" nodeType="withEffect">
                                  <p:stCondLst>
                                    <p:cond delay="0"/>
                                  </p:stCondLst>
                                  <p:childTnLst>
                                    <p:set>
                                      <p:cBhvr>
                                        <p:cTn id="34" dur="indefinite"/>
                                        <p:tgtEl>
                                          <p:spTgt spid="122">
                                            <p:txEl>
                                              <p:pRg st="0" end="0"/>
                                            </p:txEl>
                                          </p:spTgt>
                                        </p:tgtEl>
                                        <p:attrNameLst>
                                          <p:attrName>style.opacity</p:attrName>
                                        </p:attrNameLst>
                                      </p:cBhvr>
                                      <p:to>
                                        <p:strVal val="0.5"/>
                                      </p:to>
                                    </p:set>
                                    <p:animEffect filter="image" prLst="opacity: 0.5">
                                      <p:cBhvr rctx="IE">
                                        <p:cTn id="35" dur="indefinite"/>
                                        <p:tgtEl>
                                          <p:spTgt spid="122">
                                            <p:txEl>
                                              <p:pRg st="0" end="0"/>
                                            </p:txEl>
                                          </p:spTgt>
                                        </p:tgtEl>
                                      </p:cBhvr>
                                    </p:animEffect>
                                  </p:childTnLst>
                                </p:cTn>
                              </p:par>
                              <p:par>
                                <p:cTn id="36" presetID="9" presetClass="emph" presetSubtype="0" nodeType="withEffect">
                                  <p:stCondLst>
                                    <p:cond delay="0"/>
                                  </p:stCondLst>
                                  <p:childTnLst>
                                    <p:set>
                                      <p:cBhvr>
                                        <p:cTn id="37" dur="indefinite"/>
                                        <p:tgtEl>
                                          <p:spTgt spid="122">
                                            <p:txEl>
                                              <p:pRg st="1" end="1"/>
                                            </p:txEl>
                                          </p:spTgt>
                                        </p:tgtEl>
                                        <p:attrNameLst>
                                          <p:attrName>style.opacity</p:attrName>
                                        </p:attrNameLst>
                                      </p:cBhvr>
                                      <p:to>
                                        <p:strVal val="0.5"/>
                                      </p:to>
                                    </p:set>
                                    <p:animEffect filter="image" prLst="opacity: 0.5">
                                      <p:cBhvr rctx="IE">
                                        <p:cTn id="38" dur="indefinite"/>
                                        <p:tgtEl>
                                          <p:spTgt spid="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39640" y="205920"/>
            <a:ext cx="7920360" cy="745200"/>
          </a:xfrm>
          <a:prstGeom prst="rect">
            <a:avLst/>
          </a:prstGeom>
          <a:noFill/>
          <a:ln>
            <a:noFill/>
          </a:ln>
        </p:spPr>
        <p:txBody>
          <a:bodyPr anchor="ctr"/>
          <a:lstStyle/>
          <a:p>
            <a:pPr algn="ctr">
              <a:lnSpc>
                <a:spcPct val="100000"/>
              </a:lnSpc>
            </a:pPr>
            <a:r>
              <a:rPr lang="en-US" sz="3600" spc="-1" dirty="0">
                <a:solidFill>
                  <a:srgbClr val="002060"/>
                </a:solidFill>
                <a:uFill>
                  <a:solidFill>
                    <a:srgbClr val="FFFFFF"/>
                  </a:solidFill>
                </a:uFill>
                <a:latin typeface="Franklin Gothic Demi"/>
              </a:rPr>
              <a:t>Aside: Sonar</a:t>
            </a:r>
            <a:endParaRPr lang="en-US" sz="1800" b="0" strike="noStrike" spc="-1" dirty="0">
              <a:solidFill>
                <a:srgbClr val="002060"/>
              </a:solidFill>
              <a:uFill>
                <a:solidFill>
                  <a:srgbClr val="FFFFFF"/>
                </a:solidFill>
              </a:uFill>
              <a:latin typeface="Gill Sans MT"/>
            </a:endParaRPr>
          </a:p>
        </p:txBody>
      </p:sp>
      <p:sp>
        <p:nvSpPr>
          <p:cNvPr id="122" name="TextShape 2"/>
          <p:cNvSpPr txBox="1"/>
          <p:nvPr/>
        </p:nvSpPr>
        <p:spPr>
          <a:xfrm>
            <a:off x="539640" y="1059480"/>
            <a:ext cx="7920360" cy="3534840"/>
          </a:xfrm>
          <a:prstGeom prst="rect">
            <a:avLst/>
          </a:prstGeom>
          <a:noFill/>
          <a:ln>
            <a:noFill/>
          </a:ln>
        </p:spPr>
        <p:txBody>
          <a:bodyPr/>
          <a:lstStyle/>
          <a:p>
            <a:pPr marL="108000">
              <a:buClr>
                <a:srgbClr val="000000"/>
              </a:buClr>
              <a:buSzPct val="45000"/>
            </a:pPr>
            <a:r>
              <a:rPr lang="en-US" sz="2800" spc="-1" dirty="0">
                <a:solidFill>
                  <a:srgbClr val="808080"/>
                </a:solidFill>
                <a:uFill>
                  <a:solidFill>
                    <a:srgbClr val="FFFFFF"/>
                  </a:solidFill>
                </a:uFill>
                <a:latin typeface="Gill Sans MT"/>
              </a:rPr>
              <a:t>Python-based front-end to hardware simulation</a:t>
            </a:r>
          </a:p>
          <a:p>
            <a:pPr marL="889200" lvl="1" indent="-324000">
              <a:buClr>
                <a:srgbClr val="000000"/>
              </a:buClr>
              <a:buSzPct val="45000"/>
              <a:buFont typeface="Wingdings" charset="2"/>
              <a:buChar char=""/>
            </a:pPr>
            <a:r>
              <a:rPr lang="en-US" sz="2800" spc="-1" dirty="0">
                <a:solidFill>
                  <a:srgbClr val="808080"/>
                </a:solidFill>
                <a:uFill>
                  <a:solidFill>
                    <a:srgbClr val="FFFFFF"/>
                  </a:solidFill>
                </a:uFill>
              </a:rPr>
              <a:t>Generates </a:t>
            </a:r>
            <a:r>
              <a:rPr lang="en-US" sz="2800" spc="-1" dirty="0" err="1">
                <a:solidFill>
                  <a:srgbClr val="808080"/>
                </a:solidFill>
                <a:uFill>
                  <a:solidFill>
                    <a:srgbClr val="FFFFFF"/>
                  </a:solidFill>
                </a:uFill>
              </a:rPr>
              <a:t>SystemVerilog</a:t>
            </a:r>
            <a:r>
              <a:rPr lang="en-US" sz="2800" spc="-1" dirty="0">
                <a:solidFill>
                  <a:srgbClr val="808080"/>
                </a:solidFill>
                <a:uFill>
                  <a:solidFill>
                    <a:srgbClr val="FFFFFF"/>
                  </a:solidFill>
                </a:uFill>
              </a:rPr>
              <a:t> (and C) testbenches</a:t>
            </a:r>
          </a:p>
          <a:p>
            <a:pPr marL="889200" lvl="1" indent="-324000">
              <a:buClr>
                <a:srgbClr val="000000"/>
              </a:buClr>
              <a:buSzPct val="45000"/>
              <a:buFont typeface="Wingdings" charset="2"/>
              <a:buChar char=""/>
            </a:pPr>
            <a:r>
              <a:rPr lang="en-US" sz="2800" spc="-1" dirty="0">
                <a:solidFill>
                  <a:srgbClr val="808080"/>
                </a:solidFill>
                <a:uFill>
                  <a:solidFill>
                    <a:srgbClr val="FFFFFF"/>
                  </a:solidFill>
                </a:uFill>
              </a:rPr>
              <a:t>Example application: get biases/weights from TF, convert to a large AXI-S transaction, and send to your core</a:t>
            </a:r>
          </a:p>
          <a:p>
            <a:pPr marL="889200" lvl="1" indent="-324000">
              <a:buClr>
                <a:srgbClr val="000000"/>
              </a:buClr>
              <a:buSzPct val="45000"/>
              <a:buFont typeface="Wingdings" charset="2"/>
              <a:buChar char=""/>
            </a:pPr>
            <a:r>
              <a:rPr lang="en-US" sz="2800" spc="-1" dirty="0">
                <a:solidFill>
                  <a:srgbClr val="808080"/>
                </a:solidFill>
                <a:uFill>
                  <a:solidFill>
                    <a:srgbClr val="FFFFFF"/>
                  </a:solidFill>
                </a:uFill>
              </a:rPr>
              <a:t>Integration with </a:t>
            </a:r>
            <a:r>
              <a:rPr lang="en-US" sz="2800" spc="-1" dirty="0" err="1">
                <a:solidFill>
                  <a:srgbClr val="808080"/>
                </a:solidFill>
                <a:uFill>
                  <a:solidFill>
                    <a:srgbClr val="FFFFFF"/>
                  </a:solidFill>
                </a:uFill>
              </a:rPr>
              <a:t>Pynq</a:t>
            </a:r>
            <a:r>
              <a:rPr lang="en-US" sz="2800" spc="-1" dirty="0">
                <a:solidFill>
                  <a:srgbClr val="808080"/>
                </a:solidFill>
                <a:uFill>
                  <a:solidFill>
                    <a:srgbClr val="FFFFFF"/>
                  </a:solidFill>
                </a:uFill>
              </a:rPr>
              <a:t>?</a:t>
            </a:r>
          </a:p>
        </p:txBody>
      </p:sp>
      <p:sp>
        <p:nvSpPr>
          <p:cNvPr id="123" name="TextShape 3"/>
          <p:cNvSpPr txBox="1"/>
          <p:nvPr/>
        </p:nvSpPr>
        <p:spPr>
          <a:xfrm>
            <a:off x="539640" y="4767120"/>
            <a:ext cx="1439640" cy="273600"/>
          </a:xfrm>
          <a:prstGeom prst="rect">
            <a:avLst/>
          </a:prstGeom>
          <a:noFill/>
          <a:ln>
            <a:noFill/>
          </a:ln>
        </p:spPr>
        <p:txBody>
          <a:bodyPr anchor="ctr"/>
          <a:lstStyle/>
          <a:p>
            <a:pPr>
              <a:lnSpc>
                <a:spcPct val="100000"/>
              </a:lnSpc>
            </a:pPr>
            <a:r>
              <a:rPr lang="en-US" sz="1200" b="0" strike="noStrike" spc="-1" dirty="0">
                <a:solidFill>
                  <a:srgbClr val="808080"/>
                </a:solidFill>
                <a:uFill>
                  <a:solidFill>
                    <a:srgbClr val="FFFFFF"/>
                  </a:solidFill>
                </a:uFill>
                <a:latin typeface="Gill Sans MT"/>
              </a:rPr>
              <a:t>Nov. 29, 2018</a:t>
            </a:r>
            <a:endParaRPr lang="en-US" sz="1200" b="0" strike="noStrike" spc="-1" dirty="0">
              <a:solidFill>
                <a:srgbClr val="000000"/>
              </a:solidFill>
              <a:uFill>
                <a:solidFill>
                  <a:srgbClr val="FFFFFF"/>
                </a:solidFill>
              </a:uFill>
              <a:latin typeface="Times New Roman"/>
            </a:endParaRPr>
          </a:p>
        </p:txBody>
      </p:sp>
      <p:sp>
        <p:nvSpPr>
          <p:cNvPr id="124" name="TextShape 4"/>
          <p:cNvSpPr txBox="1"/>
          <p:nvPr/>
        </p:nvSpPr>
        <p:spPr>
          <a:xfrm>
            <a:off x="2123640" y="4767120"/>
            <a:ext cx="6192360" cy="273600"/>
          </a:xfrm>
          <a:prstGeom prst="rect">
            <a:avLst/>
          </a:prstGeom>
          <a:noFill/>
          <a:ln>
            <a:noFill/>
          </a:ln>
        </p:spPr>
        <p:txBody>
          <a:bodyPr anchor="ctr"/>
          <a:lstStyle/>
          <a:p>
            <a:pPr algn="ctr">
              <a:lnSpc>
                <a:spcPct val="100000"/>
              </a:lnSpc>
            </a:pPr>
            <a:r>
              <a:rPr lang="en-US" sz="1200" spc="-1" dirty="0">
                <a:solidFill>
                  <a:srgbClr val="808080"/>
                </a:solidFill>
                <a:uFill>
                  <a:solidFill>
                    <a:srgbClr val="FFFFFF"/>
                  </a:solidFill>
                </a:uFill>
                <a:latin typeface="Gill Sans MT"/>
              </a:rPr>
              <a:t>Microsoft Research</a:t>
            </a:r>
            <a:endParaRPr lang="en-US" sz="1200" b="0" strike="noStrike" spc="-1" dirty="0">
              <a:solidFill>
                <a:srgbClr val="000000"/>
              </a:solidFill>
              <a:uFill>
                <a:solidFill>
                  <a:srgbClr val="FFFFFF"/>
                </a:solidFill>
              </a:uFill>
              <a:latin typeface="Times New Roman"/>
            </a:endParaRPr>
          </a:p>
        </p:txBody>
      </p:sp>
      <p:sp>
        <p:nvSpPr>
          <p:cNvPr id="125" name="TextShape 5"/>
          <p:cNvSpPr txBox="1"/>
          <p:nvPr/>
        </p:nvSpPr>
        <p:spPr>
          <a:xfrm>
            <a:off x="8577720" y="2409840"/>
            <a:ext cx="493920" cy="917640"/>
          </a:xfrm>
          <a:prstGeom prst="rect">
            <a:avLst/>
          </a:prstGeom>
          <a:noFill/>
          <a:ln>
            <a:noFill/>
          </a:ln>
        </p:spPr>
        <p:txBody>
          <a:bodyPr anchor="ctr"/>
          <a:lstStyle/>
          <a:p>
            <a:pPr algn="r">
              <a:lnSpc>
                <a:spcPct val="100000"/>
              </a:lnSpc>
            </a:pPr>
            <a:fld id="{2880AB3C-EA85-44F0-B9E0-4C45193C1CDE}" type="slidenum">
              <a:rPr lang="en-US" sz="1200" b="0" strike="noStrike" spc="-1">
                <a:solidFill>
                  <a:srgbClr val="8B8D9D"/>
                </a:solidFill>
                <a:uFill>
                  <a:solidFill>
                    <a:srgbClr val="FFFFFF"/>
                  </a:solidFill>
                </a:uFill>
                <a:latin typeface="Gill Sans MT"/>
              </a:rPr>
              <a:t>56</a:t>
            </a:fld>
            <a:endParaRPr lang="en-US" sz="1200" b="0" strike="noStrike" spc="-1">
              <a:solidFill>
                <a:srgbClr val="000000"/>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0AAA859-8407-46CD-919F-983B575CFAD9}"/>
              </a:ext>
            </a:extLst>
          </p:cNvPr>
          <p:cNvSpPr>
            <a:spLocks noGrp="1"/>
          </p:cNvSpPr>
          <p:nvPr>
            <p:ph type="dt" sz="half" idx="10"/>
          </p:nvPr>
        </p:nvSpPr>
        <p:spPr/>
        <p:txBody>
          <a:bodyPr/>
          <a:lstStyle/>
          <a:p>
            <a:r>
              <a:rPr lang="en-US"/>
              <a:t>Nov 29, 2018</a:t>
            </a:r>
          </a:p>
        </p:txBody>
      </p:sp>
      <p:sp>
        <p:nvSpPr>
          <p:cNvPr id="3" name="Footer Placeholder 2">
            <a:extLst>
              <a:ext uri="{FF2B5EF4-FFF2-40B4-BE49-F238E27FC236}">
                <a16:creationId xmlns:a16="http://schemas.microsoft.com/office/drawing/2014/main" id="{8B75725D-B110-4A3D-B6BC-17B5AF5E1DB1}"/>
              </a:ext>
            </a:extLst>
          </p:cNvPr>
          <p:cNvSpPr>
            <a:spLocks noGrp="1"/>
          </p:cNvSpPr>
          <p:nvPr>
            <p:ph type="ftr" sz="quarter" idx="11"/>
          </p:nvPr>
        </p:nvSpPr>
        <p:spPr/>
        <p:txBody>
          <a:bodyPr/>
          <a:lstStyle/>
          <a:p>
            <a:r>
              <a:rPr lang="de-DE"/>
              <a:t>Microsoft Research</a:t>
            </a:r>
            <a:endParaRPr lang="en-US"/>
          </a:p>
        </p:txBody>
      </p:sp>
      <p:sp>
        <p:nvSpPr>
          <p:cNvPr id="4" name="Slide Number Placeholder 3">
            <a:extLst>
              <a:ext uri="{FF2B5EF4-FFF2-40B4-BE49-F238E27FC236}">
                <a16:creationId xmlns:a16="http://schemas.microsoft.com/office/drawing/2014/main" id="{36A8DA51-FCBE-4F71-9F07-C2687ADD3CCC}"/>
              </a:ext>
            </a:extLst>
          </p:cNvPr>
          <p:cNvSpPr>
            <a:spLocks noGrp="1"/>
          </p:cNvSpPr>
          <p:nvPr>
            <p:ph type="sldNum" sz="quarter" idx="12"/>
          </p:nvPr>
        </p:nvSpPr>
        <p:spPr/>
        <p:txBody>
          <a:bodyPr/>
          <a:lstStyle/>
          <a:p>
            <a:fld id="{47A2F89E-46AD-D94C-9C9D-E2616F119DE9}" type="slidenum">
              <a:rPr lang="en-US" smtClean="0"/>
              <a:t>56</a:t>
            </a:fld>
            <a:endParaRPr lang="en-US"/>
          </a:p>
        </p:txBody>
      </p:sp>
    </p:spTree>
    <p:extLst>
      <p:ext uri="{BB962C8B-B14F-4D97-AF65-F5344CB8AC3E}">
        <p14:creationId xmlns:p14="http://schemas.microsoft.com/office/powerpoint/2010/main" val="3926564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fontScale="90000"/>
          </a:bodyPr>
          <a:lstStyle/>
          <a:p>
            <a:r>
              <a:rPr lang="en-US" dirty="0"/>
              <a:t>Machine Learning Application Layer</a:t>
            </a: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57</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3554778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Intro</a:t>
            </a:r>
          </a:p>
        </p:txBody>
      </p:sp>
      <p:sp>
        <p:nvSpPr>
          <p:cNvPr id="3" name="Content Placeholder 2">
            <a:extLst>
              <a:ext uri="{FF2B5EF4-FFF2-40B4-BE49-F238E27FC236}">
                <a16:creationId xmlns:a16="http://schemas.microsoft.com/office/drawing/2014/main" id="{FBC39C3E-4B7B-452E-B616-57EEBB835C0E}"/>
              </a:ext>
            </a:extLst>
          </p:cNvPr>
          <p:cNvSpPr>
            <a:spLocks noGrp="1"/>
          </p:cNvSpPr>
          <p:nvPr>
            <p:ph idx="1"/>
          </p:nvPr>
        </p:nvSpPr>
        <p:spPr/>
        <p:txBody>
          <a:bodyPr>
            <a:normAutofit lnSpcReduction="10000"/>
          </a:bodyPr>
          <a:lstStyle/>
          <a:p>
            <a:r>
              <a:rPr lang="en-US" dirty="0"/>
              <a:t>This layer abstracts all notions of hardware through an application specific layer</a:t>
            </a:r>
          </a:p>
          <a:p>
            <a:r>
              <a:rPr lang="en-US" dirty="0"/>
              <a:t>User supplies graph representing computation</a:t>
            </a:r>
          </a:p>
          <a:p>
            <a:r>
              <a:rPr lang="en-US" dirty="0"/>
              <a:t>User supplies constraints</a:t>
            </a:r>
          </a:p>
          <a:p>
            <a:pPr lvl="1"/>
            <a:r>
              <a:rPr lang="en-US" dirty="0"/>
              <a:t>Latency and throughput</a:t>
            </a:r>
          </a:p>
          <a:p>
            <a:pPr lvl="1"/>
            <a:r>
              <a:rPr lang="en-US" dirty="0"/>
              <a:t>These are used by layer to determine best partitioning schemes </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58</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8488141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Details</a:t>
            </a:r>
          </a:p>
        </p:txBody>
      </p:sp>
      <p:sp>
        <p:nvSpPr>
          <p:cNvPr id="3" name="Content Placeholder 2">
            <a:extLst>
              <a:ext uri="{FF2B5EF4-FFF2-40B4-BE49-F238E27FC236}">
                <a16:creationId xmlns:a16="http://schemas.microsoft.com/office/drawing/2014/main" id="{FBC39C3E-4B7B-452E-B616-57EEBB835C0E}"/>
              </a:ext>
            </a:extLst>
          </p:cNvPr>
          <p:cNvSpPr>
            <a:spLocks noGrp="1"/>
          </p:cNvSpPr>
          <p:nvPr>
            <p:ph idx="1"/>
          </p:nvPr>
        </p:nvSpPr>
        <p:spPr/>
        <p:txBody>
          <a:bodyPr>
            <a:normAutofit fontScale="92500" lnSpcReduction="20000"/>
          </a:bodyPr>
          <a:lstStyle/>
          <a:p>
            <a:r>
              <a:rPr lang="en-US" dirty="0"/>
              <a:t>Inference kernels supplied by </a:t>
            </a:r>
            <a:r>
              <a:rPr lang="en-US" dirty="0" err="1"/>
              <a:t>Xillinx</a:t>
            </a:r>
            <a:endParaRPr lang="en-US" dirty="0"/>
          </a:p>
          <a:p>
            <a:r>
              <a:rPr lang="en-US" dirty="0"/>
              <a:t>Kernels currently share data through shared memory</a:t>
            </a:r>
          </a:p>
          <a:p>
            <a:r>
              <a:rPr lang="en-US" dirty="0"/>
              <a:t>We wrote wrappers for these kernels</a:t>
            </a:r>
          </a:p>
          <a:p>
            <a:pPr lvl="1"/>
            <a:r>
              <a:rPr lang="en-US" dirty="0"/>
              <a:t>To stream</a:t>
            </a:r>
          </a:p>
          <a:p>
            <a:pPr lvl="1"/>
            <a:r>
              <a:rPr lang="en-US" dirty="0"/>
              <a:t>To use MPI</a:t>
            </a:r>
          </a:p>
          <a:p>
            <a:r>
              <a:rPr lang="en-US" dirty="0"/>
              <a:t>Created network DMA kernels to transfer memory between FPGAs</a:t>
            </a:r>
          </a:p>
          <a:p>
            <a:r>
              <a:rPr lang="en-US" dirty="0"/>
              <a:t>These kernels are instantiated upon FPGA boundaries</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59</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11906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68580" tIns="34290" rIns="68580" bIns="3429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414882" y="2050256"/>
            <a:ext cx="3772814" cy="2254628"/>
          </a:xfrm>
          <a:prstGeom prst="rect">
            <a:avLst/>
          </a:prstGeom>
        </p:spPr>
      </p:pic>
      <p:sp>
        <p:nvSpPr>
          <p:cNvPr id="6" name="TextBox 5"/>
          <p:cNvSpPr txBox="1"/>
          <p:nvPr/>
        </p:nvSpPr>
        <p:spPr>
          <a:xfrm>
            <a:off x="493065" y="4498498"/>
            <a:ext cx="6372823" cy="276999"/>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6238342" y="871538"/>
            <a:ext cx="1600200" cy="1943100"/>
          </a:xfrm>
          <a:prstGeom prst="rect">
            <a:avLst/>
          </a:prstGeom>
        </p:spPr>
      </p:pic>
      <p:sp>
        <p:nvSpPr>
          <p:cNvPr id="5" name="Rectangle 4"/>
          <p:cNvSpPr/>
          <p:nvPr/>
        </p:nvSpPr>
        <p:spPr>
          <a:xfrm>
            <a:off x="2815472" y="3600451"/>
            <a:ext cx="1432655" cy="27979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8" name="Date Placeholder 3">
            <a:extLst>
              <a:ext uri="{FF2B5EF4-FFF2-40B4-BE49-F238E27FC236}">
                <a16:creationId xmlns:a16="http://schemas.microsoft.com/office/drawing/2014/main" id="{61D5ECC3-1BA4-411B-A784-9FC5D43847A6}"/>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D5D8E177-63DE-4317-AB9E-A9C956CD8C4A}"/>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10" name="Slide Number Placeholder 9">
            <a:extLst>
              <a:ext uri="{FF2B5EF4-FFF2-40B4-BE49-F238E27FC236}">
                <a16:creationId xmlns:a16="http://schemas.microsoft.com/office/drawing/2014/main" id="{A6C6299E-0835-4B56-8743-16AB29A0CD22}"/>
              </a:ext>
            </a:extLst>
          </p:cNvPr>
          <p:cNvSpPr>
            <a:spLocks noGrp="1"/>
          </p:cNvSpPr>
          <p:nvPr>
            <p:ph type="sldNum" sz="quarter" idx="12"/>
          </p:nvPr>
        </p:nvSpPr>
        <p:spPr/>
        <p:txBody>
          <a:bodyPr/>
          <a:lstStyle/>
          <a:p>
            <a:fld id="{47A2F89E-46AD-D94C-9C9D-E2616F119DE9}" type="slidenum">
              <a:rPr lang="en-US" smtClean="0"/>
              <a:t>6</a:t>
            </a:fld>
            <a:endParaRPr lang="en-US"/>
          </a:p>
        </p:txBody>
      </p:sp>
    </p:spTree>
    <p:extLst>
      <p:ext uri="{BB962C8B-B14F-4D97-AF65-F5344CB8AC3E}">
        <p14:creationId xmlns:p14="http://schemas.microsoft.com/office/powerpoint/2010/main" val="1755431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Details</a:t>
            </a:r>
          </a:p>
        </p:txBody>
      </p:sp>
      <p:sp>
        <p:nvSpPr>
          <p:cNvPr id="3" name="Content Placeholder 2">
            <a:extLst>
              <a:ext uri="{FF2B5EF4-FFF2-40B4-BE49-F238E27FC236}">
                <a16:creationId xmlns:a16="http://schemas.microsoft.com/office/drawing/2014/main" id="{FBC39C3E-4B7B-452E-B616-57EEBB835C0E}"/>
              </a:ext>
            </a:extLst>
          </p:cNvPr>
          <p:cNvSpPr>
            <a:spLocks noGrp="1"/>
          </p:cNvSpPr>
          <p:nvPr>
            <p:ph idx="1"/>
          </p:nvPr>
        </p:nvSpPr>
        <p:spPr/>
        <p:txBody>
          <a:bodyPr vert="horz" lIns="91440" tIns="45720" rIns="91440" bIns="45720" rtlCol="0" anchor="t">
            <a:normAutofit/>
          </a:bodyPr>
          <a:lstStyle/>
          <a:p>
            <a:r>
              <a:rPr lang="en-US" dirty="0"/>
              <a:t>ML Layer has global view</a:t>
            </a:r>
          </a:p>
          <a:p>
            <a:r>
              <a:rPr lang="en-US" dirty="0"/>
              <a:t>Partitions neural network based off user constraints and device limitations (memory, logic)</a:t>
            </a:r>
          </a:p>
          <a:p>
            <a:r>
              <a:rPr lang="en-US" dirty="0"/>
              <a:t>Manages memory</a:t>
            </a:r>
          </a:p>
          <a:p>
            <a:pPr lvl="1"/>
            <a:r>
              <a:rPr lang="en-US" dirty="0"/>
              <a:t>Keeps track where each core is writing and manages network DMA</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60</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811373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Details</a:t>
            </a:r>
          </a:p>
        </p:txBody>
      </p:sp>
      <p:sp>
        <p:nvSpPr>
          <p:cNvPr id="3" name="Content Placeholder 2">
            <a:extLst>
              <a:ext uri="{FF2B5EF4-FFF2-40B4-BE49-F238E27FC236}">
                <a16:creationId xmlns:a16="http://schemas.microsoft.com/office/drawing/2014/main" id="{FBC39C3E-4B7B-452E-B616-57EEBB835C0E}"/>
              </a:ext>
            </a:extLst>
          </p:cNvPr>
          <p:cNvSpPr>
            <a:spLocks noGrp="1"/>
          </p:cNvSpPr>
          <p:nvPr>
            <p:ph idx="1"/>
          </p:nvPr>
        </p:nvSpPr>
        <p:spPr/>
        <p:txBody>
          <a:bodyPr vert="horz" lIns="91440" tIns="45720" rIns="91440" bIns="45720" rtlCol="0" anchor="t">
            <a:normAutofit/>
          </a:bodyPr>
          <a:lstStyle/>
          <a:p>
            <a:r>
              <a:rPr lang="en-US" dirty="0"/>
              <a:t>ML Layer has global view</a:t>
            </a:r>
          </a:p>
          <a:p>
            <a:r>
              <a:rPr lang="en-US" dirty="0"/>
              <a:t>Partitions neural network based off user constraints and device limitations (memory, logic)</a:t>
            </a:r>
          </a:p>
          <a:p>
            <a:r>
              <a:rPr lang="en-US" dirty="0"/>
              <a:t>Manages memory</a:t>
            </a:r>
          </a:p>
          <a:p>
            <a:pPr lvl="1"/>
            <a:r>
              <a:rPr lang="en-US" dirty="0"/>
              <a:t>Keeps track where each core is writing and manages network DMA</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61</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26552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Assign Ranks</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62</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9" name="Rectangle 8">
            <a:extLst>
              <a:ext uri="{FF2B5EF4-FFF2-40B4-BE49-F238E27FC236}">
                <a16:creationId xmlns:a16="http://schemas.microsoft.com/office/drawing/2014/main" id="{B9F9C827-5565-4BDB-B12C-3966CD6A77F0}"/>
              </a:ext>
            </a:extLst>
          </p:cNvPr>
          <p:cNvSpPr/>
          <p:nvPr/>
        </p:nvSpPr>
        <p:spPr>
          <a:xfrm>
            <a:off x="2216989" y="912243"/>
            <a:ext cx="5259956" cy="860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Layer (CPU)</a:t>
            </a:r>
          </a:p>
          <a:p>
            <a:pPr algn="ctr"/>
            <a:endParaRPr lang="en-US" dirty="0"/>
          </a:p>
          <a:p>
            <a:pPr algn="ctr"/>
            <a:r>
              <a:rPr lang="en-US" dirty="0"/>
              <a:t>(rank 0)</a:t>
            </a:r>
          </a:p>
        </p:txBody>
      </p:sp>
      <p:sp>
        <p:nvSpPr>
          <p:cNvPr id="10" name="Rectangle 9">
            <a:extLst>
              <a:ext uri="{FF2B5EF4-FFF2-40B4-BE49-F238E27FC236}">
                <a16:creationId xmlns:a16="http://schemas.microsoft.com/office/drawing/2014/main" id="{5F0A9BBB-4A45-4EFA-B881-4F5357B3CF92}"/>
              </a:ext>
            </a:extLst>
          </p:cNvPr>
          <p:cNvSpPr/>
          <p:nvPr/>
        </p:nvSpPr>
        <p:spPr>
          <a:xfrm>
            <a:off x="869112" y="3381554"/>
            <a:ext cx="2434806" cy="10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Darius IP Wrapper</a:t>
            </a:r>
          </a:p>
        </p:txBody>
      </p:sp>
      <p:sp>
        <p:nvSpPr>
          <p:cNvPr id="11" name="Rectangle 10">
            <a:extLst>
              <a:ext uri="{FF2B5EF4-FFF2-40B4-BE49-F238E27FC236}">
                <a16:creationId xmlns:a16="http://schemas.microsoft.com/office/drawing/2014/main" id="{61DFC6DF-D334-4A79-BBDA-BFBB6DE9BF56}"/>
              </a:ext>
            </a:extLst>
          </p:cNvPr>
          <p:cNvSpPr/>
          <p:nvPr/>
        </p:nvSpPr>
        <p:spPr>
          <a:xfrm>
            <a:off x="2411083" y="955375"/>
            <a:ext cx="1431984" cy="7526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 Assigner Server</a:t>
            </a:r>
          </a:p>
        </p:txBody>
      </p:sp>
      <p:sp>
        <p:nvSpPr>
          <p:cNvPr id="12" name="Rectangle 11">
            <a:extLst>
              <a:ext uri="{FF2B5EF4-FFF2-40B4-BE49-F238E27FC236}">
                <a16:creationId xmlns:a16="http://schemas.microsoft.com/office/drawing/2014/main" id="{1411559A-4676-4320-8873-B183532C863A}"/>
              </a:ext>
            </a:extLst>
          </p:cNvPr>
          <p:cNvSpPr/>
          <p:nvPr/>
        </p:nvSpPr>
        <p:spPr>
          <a:xfrm>
            <a:off x="1127904" y="2066026"/>
            <a:ext cx="1345720" cy="10114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 Assigner Client (CPU)</a:t>
            </a:r>
            <a:endParaRPr lang="en-US" dirty="0" err="1"/>
          </a:p>
        </p:txBody>
      </p:sp>
      <p:sp>
        <p:nvSpPr>
          <p:cNvPr id="13" name="Rectangle 12">
            <a:extLst>
              <a:ext uri="{FF2B5EF4-FFF2-40B4-BE49-F238E27FC236}">
                <a16:creationId xmlns:a16="http://schemas.microsoft.com/office/drawing/2014/main" id="{BC61A73F-A18F-4D0A-BC62-F3A38009053E}"/>
              </a:ext>
            </a:extLst>
          </p:cNvPr>
          <p:cNvSpPr/>
          <p:nvPr/>
        </p:nvSpPr>
        <p:spPr>
          <a:xfrm>
            <a:off x="4686300" y="3359988"/>
            <a:ext cx="2434806" cy="10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Darius IP Wrapper</a:t>
            </a:r>
          </a:p>
        </p:txBody>
      </p:sp>
      <p:sp>
        <p:nvSpPr>
          <p:cNvPr id="14" name="Rectangle 13">
            <a:extLst>
              <a:ext uri="{FF2B5EF4-FFF2-40B4-BE49-F238E27FC236}">
                <a16:creationId xmlns:a16="http://schemas.microsoft.com/office/drawing/2014/main" id="{9A4FD526-AF0A-4EC7-922F-A7C5C16034E4}"/>
              </a:ext>
            </a:extLst>
          </p:cNvPr>
          <p:cNvSpPr/>
          <p:nvPr/>
        </p:nvSpPr>
        <p:spPr>
          <a:xfrm>
            <a:off x="5128401" y="2033677"/>
            <a:ext cx="1227107" cy="10437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 Assigner Client (CPU)</a:t>
            </a:r>
            <a:endParaRPr lang="en-US" dirty="0" err="1"/>
          </a:p>
        </p:txBody>
      </p:sp>
      <p:cxnSp>
        <p:nvCxnSpPr>
          <p:cNvPr id="15" name="Straight Arrow Connector 14">
            <a:extLst>
              <a:ext uri="{FF2B5EF4-FFF2-40B4-BE49-F238E27FC236}">
                <a16:creationId xmlns:a16="http://schemas.microsoft.com/office/drawing/2014/main" id="{6D74A742-1AE1-4E31-A763-E00C0684BA42}"/>
              </a:ext>
            </a:extLst>
          </p:cNvPr>
          <p:cNvCxnSpPr/>
          <p:nvPr/>
        </p:nvCxnSpPr>
        <p:spPr>
          <a:xfrm flipH="1">
            <a:off x="1815860" y="1753319"/>
            <a:ext cx="1209854" cy="288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BBB840-F0C3-438F-8C61-12BA3D499253}"/>
              </a:ext>
            </a:extLst>
          </p:cNvPr>
          <p:cNvCxnSpPr>
            <a:cxnSpLocks/>
          </p:cNvCxnSpPr>
          <p:nvPr/>
        </p:nvCxnSpPr>
        <p:spPr>
          <a:xfrm>
            <a:off x="3769742" y="1710187"/>
            <a:ext cx="1356504" cy="37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48BD23-E70F-48AC-BE01-7DA6216FFFFC}"/>
              </a:ext>
            </a:extLst>
          </p:cNvPr>
          <p:cNvCxnSpPr/>
          <p:nvPr/>
        </p:nvCxnSpPr>
        <p:spPr>
          <a:xfrm flipH="1">
            <a:off x="1697247" y="3068847"/>
            <a:ext cx="2156" cy="25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0F18E7-366D-41C9-AE22-4866B0058240}"/>
              </a:ext>
            </a:extLst>
          </p:cNvPr>
          <p:cNvCxnSpPr>
            <a:cxnSpLocks/>
          </p:cNvCxnSpPr>
          <p:nvPr/>
        </p:nvCxnSpPr>
        <p:spPr>
          <a:xfrm flipH="1">
            <a:off x="5622266" y="3068847"/>
            <a:ext cx="2156" cy="25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477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Setup Control</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63</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9" name="Rectangle 8">
            <a:extLst>
              <a:ext uri="{FF2B5EF4-FFF2-40B4-BE49-F238E27FC236}">
                <a16:creationId xmlns:a16="http://schemas.microsoft.com/office/drawing/2014/main" id="{B9F9C827-5565-4BDB-B12C-3966CD6A77F0}"/>
              </a:ext>
            </a:extLst>
          </p:cNvPr>
          <p:cNvSpPr/>
          <p:nvPr/>
        </p:nvSpPr>
        <p:spPr>
          <a:xfrm>
            <a:off x="2216989" y="912243"/>
            <a:ext cx="5259956" cy="860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Layer (CPU)</a:t>
            </a:r>
          </a:p>
          <a:p>
            <a:pPr algn="ctr"/>
            <a:endParaRPr lang="en-US" dirty="0"/>
          </a:p>
          <a:p>
            <a:pPr algn="ctr"/>
            <a:r>
              <a:rPr lang="en-US" dirty="0"/>
              <a:t>(rank 0)</a:t>
            </a:r>
          </a:p>
        </p:txBody>
      </p:sp>
      <p:sp>
        <p:nvSpPr>
          <p:cNvPr id="10" name="Rectangle 9">
            <a:extLst>
              <a:ext uri="{FF2B5EF4-FFF2-40B4-BE49-F238E27FC236}">
                <a16:creationId xmlns:a16="http://schemas.microsoft.com/office/drawing/2014/main" id="{5F0A9BBB-4A45-4EFA-B881-4F5357B3CF92}"/>
              </a:ext>
            </a:extLst>
          </p:cNvPr>
          <p:cNvSpPr/>
          <p:nvPr/>
        </p:nvSpPr>
        <p:spPr>
          <a:xfrm>
            <a:off x="869112" y="3381554"/>
            <a:ext cx="2434806" cy="10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Darius IP Wrapper</a:t>
            </a:r>
            <a:br>
              <a:rPr lang="en-US" dirty="0"/>
            </a:br>
            <a:br>
              <a:rPr lang="en-US" dirty="0"/>
            </a:br>
            <a:r>
              <a:rPr lang="en-US" dirty="0"/>
              <a:t>(rank 1)</a:t>
            </a:r>
          </a:p>
        </p:txBody>
      </p:sp>
      <p:sp>
        <p:nvSpPr>
          <p:cNvPr id="13" name="Rectangle 12">
            <a:extLst>
              <a:ext uri="{FF2B5EF4-FFF2-40B4-BE49-F238E27FC236}">
                <a16:creationId xmlns:a16="http://schemas.microsoft.com/office/drawing/2014/main" id="{BC61A73F-A18F-4D0A-BC62-F3A38009053E}"/>
              </a:ext>
            </a:extLst>
          </p:cNvPr>
          <p:cNvSpPr/>
          <p:nvPr/>
        </p:nvSpPr>
        <p:spPr>
          <a:xfrm>
            <a:off x="4686300" y="3359988"/>
            <a:ext cx="2434806" cy="10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Darius IP Wrapper</a:t>
            </a:r>
          </a:p>
          <a:p>
            <a:pPr algn="ctr"/>
            <a:endParaRPr lang="en-US" dirty="0"/>
          </a:p>
          <a:p>
            <a:pPr algn="ctr"/>
            <a:r>
              <a:rPr lang="en-US" dirty="0"/>
              <a:t>(rank 2)</a:t>
            </a:r>
          </a:p>
        </p:txBody>
      </p:sp>
      <p:cxnSp>
        <p:nvCxnSpPr>
          <p:cNvPr id="3" name="Straight Arrow Connector 2">
            <a:extLst>
              <a:ext uri="{FF2B5EF4-FFF2-40B4-BE49-F238E27FC236}">
                <a16:creationId xmlns:a16="http://schemas.microsoft.com/office/drawing/2014/main" id="{093BEF5B-1050-4E21-A0A7-68BF6912BB88}"/>
              </a:ext>
            </a:extLst>
          </p:cNvPr>
          <p:cNvCxnSpPr/>
          <p:nvPr/>
        </p:nvCxnSpPr>
        <p:spPr>
          <a:xfrm flipH="1">
            <a:off x="1956040" y="1699403"/>
            <a:ext cx="2147977" cy="1626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F4E87-F0BC-4D1C-B4A2-755B2042A594}"/>
              </a:ext>
            </a:extLst>
          </p:cNvPr>
          <p:cNvCxnSpPr>
            <a:cxnSpLocks/>
          </p:cNvCxnSpPr>
          <p:nvPr/>
        </p:nvCxnSpPr>
        <p:spPr>
          <a:xfrm>
            <a:off x="5376413" y="1753318"/>
            <a:ext cx="687956" cy="159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E09A5F3-ACFB-492E-BF1B-870729F2407F}"/>
              </a:ext>
            </a:extLst>
          </p:cNvPr>
          <p:cNvSpPr txBox="1"/>
          <p:nvPr/>
        </p:nvSpPr>
        <p:spPr>
          <a:xfrm>
            <a:off x="3092570" y="2402457"/>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Control information(DMA memory addresses, Darius IP Core command info)</a:t>
            </a:r>
          </a:p>
        </p:txBody>
      </p:sp>
    </p:spTree>
    <p:extLst>
      <p:ext uri="{BB962C8B-B14F-4D97-AF65-F5344CB8AC3E}">
        <p14:creationId xmlns:p14="http://schemas.microsoft.com/office/powerpoint/2010/main" val="111172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Data</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64</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9" name="Rectangle 8">
            <a:extLst>
              <a:ext uri="{FF2B5EF4-FFF2-40B4-BE49-F238E27FC236}">
                <a16:creationId xmlns:a16="http://schemas.microsoft.com/office/drawing/2014/main" id="{B9F9C827-5565-4BDB-B12C-3966CD6A77F0}"/>
              </a:ext>
            </a:extLst>
          </p:cNvPr>
          <p:cNvSpPr/>
          <p:nvPr/>
        </p:nvSpPr>
        <p:spPr>
          <a:xfrm>
            <a:off x="2216989" y="912243"/>
            <a:ext cx="5259956" cy="860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Layer (CPU)</a:t>
            </a:r>
          </a:p>
          <a:p>
            <a:pPr algn="ctr"/>
            <a:endParaRPr lang="en-US" dirty="0"/>
          </a:p>
          <a:p>
            <a:pPr algn="ctr"/>
            <a:r>
              <a:rPr lang="en-US" dirty="0"/>
              <a:t>(rank 0)</a:t>
            </a:r>
          </a:p>
        </p:txBody>
      </p:sp>
      <p:sp>
        <p:nvSpPr>
          <p:cNvPr id="10" name="Rectangle 9">
            <a:extLst>
              <a:ext uri="{FF2B5EF4-FFF2-40B4-BE49-F238E27FC236}">
                <a16:creationId xmlns:a16="http://schemas.microsoft.com/office/drawing/2014/main" id="{5F0A9BBB-4A45-4EFA-B881-4F5357B3CF92}"/>
              </a:ext>
            </a:extLst>
          </p:cNvPr>
          <p:cNvSpPr/>
          <p:nvPr/>
        </p:nvSpPr>
        <p:spPr>
          <a:xfrm>
            <a:off x="869112" y="3381554"/>
            <a:ext cx="2434806" cy="10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Darius IP Wrapper</a:t>
            </a:r>
            <a:br>
              <a:rPr lang="en-US" dirty="0"/>
            </a:br>
            <a:br>
              <a:rPr lang="en-US" dirty="0"/>
            </a:br>
            <a:r>
              <a:rPr lang="en-US" dirty="0"/>
              <a:t>(rank 1)</a:t>
            </a:r>
          </a:p>
        </p:txBody>
      </p:sp>
      <p:sp>
        <p:nvSpPr>
          <p:cNvPr id="13" name="Rectangle 12">
            <a:extLst>
              <a:ext uri="{FF2B5EF4-FFF2-40B4-BE49-F238E27FC236}">
                <a16:creationId xmlns:a16="http://schemas.microsoft.com/office/drawing/2014/main" id="{BC61A73F-A18F-4D0A-BC62-F3A38009053E}"/>
              </a:ext>
            </a:extLst>
          </p:cNvPr>
          <p:cNvSpPr/>
          <p:nvPr/>
        </p:nvSpPr>
        <p:spPr>
          <a:xfrm>
            <a:off x="5775384" y="3381554"/>
            <a:ext cx="2434806" cy="10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Darius IP Wrapper</a:t>
            </a:r>
          </a:p>
          <a:p>
            <a:pPr algn="ctr"/>
            <a:endParaRPr lang="en-US" dirty="0"/>
          </a:p>
          <a:p>
            <a:pPr algn="ctr"/>
            <a:r>
              <a:rPr lang="en-US" dirty="0"/>
              <a:t>(rank 2)</a:t>
            </a:r>
          </a:p>
        </p:txBody>
      </p:sp>
      <p:cxnSp>
        <p:nvCxnSpPr>
          <p:cNvPr id="3" name="Straight Arrow Connector 2">
            <a:extLst>
              <a:ext uri="{FF2B5EF4-FFF2-40B4-BE49-F238E27FC236}">
                <a16:creationId xmlns:a16="http://schemas.microsoft.com/office/drawing/2014/main" id="{093BEF5B-1050-4E21-A0A7-68BF6912BB88}"/>
              </a:ext>
            </a:extLst>
          </p:cNvPr>
          <p:cNvCxnSpPr/>
          <p:nvPr/>
        </p:nvCxnSpPr>
        <p:spPr>
          <a:xfrm flipH="1">
            <a:off x="1956040" y="1699403"/>
            <a:ext cx="2147977" cy="1626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E09A5F3-ACFB-492E-BF1B-870729F2407F}"/>
              </a:ext>
            </a:extLst>
          </p:cNvPr>
          <p:cNvSpPr txBox="1"/>
          <p:nvPr/>
        </p:nvSpPr>
        <p:spPr>
          <a:xfrm>
            <a:off x="332117" y="239167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-First image</a:t>
            </a:r>
          </a:p>
        </p:txBody>
      </p:sp>
      <p:cxnSp>
        <p:nvCxnSpPr>
          <p:cNvPr id="5" name="Straight Arrow Connector 4">
            <a:extLst>
              <a:ext uri="{FF2B5EF4-FFF2-40B4-BE49-F238E27FC236}">
                <a16:creationId xmlns:a16="http://schemas.microsoft.com/office/drawing/2014/main" id="{9C51A4F7-E858-44E4-8218-2E6415336B9A}"/>
              </a:ext>
            </a:extLst>
          </p:cNvPr>
          <p:cNvCxnSpPr/>
          <p:nvPr/>
        </p:nvCxnSpPr>
        <p:spPr>
          <a:xfrm flipV="1">
            <a:off x="3295291" y="3767587"/>
            <a:ext cx="2413238" cy="2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AB0F9D-346F-4F59-B031-594024DE9785}"/>
              </a:ext>
            </a:extLst>
          </p:cNvPr>
          <p:cNvSpPr txBox="1"/>
          <p:nvPr/>
        </p:nvSpPr>
        <p:spPr>
          <a:xfrm>
            <a:off x="3168050" y="399834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-Intermediate processed data</a:t>
            </a:r>
          </a:p>
        </p:txBody>
      </p:sp>
    </p:spTree>
    <p:extLst>
      <p:ext uri="{BB962C8B-B14F-4D97-AF65-F5344CB8AC3E}">
        <p14:creationId xmlns:p14="http://schemas.microsoft.com/office/powerpoint/2010/main" val="2222734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normAutofit fontScale="90000"/>
          </a:bodyPr>
          <a:lstStyle/>
          <a:p>
            <a:r>
              <a:rPr lang="en-US" dirty="0"/>
              <a:t>ML Application Darius Wrapper Snippet</a:t>
            </a: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65</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pic>
        <p:nvPicPr>
          <p:cNvPr id="11" name="Picture 11" descr="A screenshot of a cell phone&#10;&#10;Description generated with very high confidence">
            <a:extLst>
              <a:ext uri="{FF2B5EF4-FFF2-40B4-BE49-F238E27FC236}">
                <a16:creationId xmlns:a16="http://schemas.microsoft.com/office/drawing/2014/main" id="{8BA6D792-C704-415A-856B-1F7C569B4DE2}"/>
              </a:ext>
            </a:extLst>
          </p:cNvPr>
          <p:cNvPicPr>
            <a:picLocks noChangeAspect="1"/>
          </p:cNvPicPr>
          <p:nvPr/>
        </p:nvPicPr>
        <p:blipFill>
          <a:blip r:embed="rId2"/>
          <a:stretch>
            <a:fillRect/>
          </a:stretch>
        </p:blipFill>
        <p:spPr>
          <a:xfrm>
            <a:off x="871269" y="738705"/>
            <a:ext cx="7412245" cy="4065061"/>
          </a:xfrm>
          <a:prstGeom prst="rect">
            <a:avLst/>
          </a:prstGeom>
        </p:spPr>
      </p:pic>
    </p:spTree>
    <p:extLst>
      <p:ext uri="{BB962C8B-B14F-4D97-AF65-F5344CB8AC3E}">
        <p14:creationId xmlns:p14="http://schemas.microsoft.com/office/powerpoint/2010/main" val="652936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AD1-2581-4073-80A5-39DAFA2C1FFB}"/>
              </a:ext>
            </a:extLst>
          </p:cNvPr>
          <p:cNvSpPr>
            <a:spLocks noGrp="1"/>
          </p:cNvSpPr>
          <p:nvPr>
            <p:ph type="title"/>
          </p:nvPr>
        </p:nvSpPr>
        <p:spPr/>
        <p:txBody>
          <a:bodyPr/>
          <a:lstStyle/>
          <a:p>
            <a:r>
              <a:rPr lang="en-US" dirty="0"/>
              <a:t>ML Application Layer Checklist</a:t>
            </a:r>
            <a:endParaRPr lang="en-US" dirty="0" err="1"/>
          </a:p>
        </p:txBody>
      </p:sp>
      <p:sp>
        <p:nvSpPr>
          <p:cNvPr id="3" name="Content Placeholder 2">
            <a:extLst>
              <a:ext uri="{FF2B5EF4-FFF2-40B4-BE49-F238E27FC236}">
                <a16:creationId xmlns:a16="http://schemas.microsoft.com/office/drawing/2014/main" id="{FBC39C3E-4B7B-452E-B616-57EEBB835C0E}"/>
              </a:ext>
            </a:extLst>
          </p:cNvPr>
          <p:cNvSpPr>
            <a:spLocks noGrp="1"/>
          </p:cNvSpPr>
          <p:nvPr>
            <p:ph idx="1"/>
          </p:nvPr>
        </p:nvSpPr>
        <p:spPr/>
        <p:txBody>
          <a:bodyPr vert="horz" lIns="91440" tIns="45720" rIns="91440" bIns="45720" rtlCol="0" anchor="t">
            <a:normAutofit fontScale="92500" lnSpcReduction="10000"/>
          </a:bodyPr>
          <a:lstStyle/>
          <a:p>
            <a:r>
              <a:rPr lang="en-US" dirty="0"/>
              <a:t>Add off chip memory in hypervisor (done)</a:t>
            </a:r>
          </a:p>
          <a:p>
            <a:r>
              <a:rPr lang="en-US" dirty="0"/>
              <a:t>Add off chip memory in middleware (done)</a:t>
            </a:r>
          </a:p>
          <a:p>
            <a:r>
              <a:rPr lang="en-US" dirty="0"/>
              <a:t>Add control path for rank assignment in middleware </a:t>
            </a:r>
          </a:p>
          <a:p>
            <a:r>
              <a:rPr lang="en-US" dirty="0"/>
              <a:t>Create Darius Wrapper </a:t>
            </a:r>
          </a:p>
          <a:p>
            <a:r>
              <a:rPr lang="en-US" dirty="0"/>
              <a:t>Create Neural Net </a:t>
            </a:r>
            <a:r>
              <a:rPr lang="en-US" dirty="0" err="1"/>
              <a:t>Partitioner</a:t>
            </a:r>
            <a:endParaRPr lang="en-US" dirty="0"/>
          </a:p>
          <a:p>
            <a:pPr lvl="1"/>
            <a:r>
              <a:rPr lang="en-US" dirty="0"/>
              <a:t>Simple partitioning scheme first, similar to brainwave</a:t>
            </a:r>
          </a:p>
          <a:p>
            <a:r>
              <a:rPr lang="en-US" dirty="0"/>
              <a:t>Create global MMU</a:t>
            </a:r>
          </a:p>
          <a:p>
            <a:pPr lvl="1"/>
            <a:endParaRPr lang="en-US" dirty="0">
              <a:solidFill>
                <a:srgbClr val="7F7F7F"/>
              </a:solidFill>
            </a:endParaRPr>
          </a:p>
        </p:txBody>
      </p:sp>
      <p:sp>
        <p:nvSpPr>
          <p:cNvPr id="6" name="Slide Number Placeholder 5">
            <a:extLst>
              <a:ext uri="{FF2B5EF4-FFF2-40B4-BE49-F238E27FC236}">
                <a16:creationId xmlns:a16="http://schemas.microsoft.com/office/drawing/2014/main" id="{61DC36BC-7D0F-4BED-92B3-E4B3079F2D75}"/>
              </a:ext>
            </a:extLst>
          </p:cNvPr>
          <p:cNvSpPr>
            <a:spLocks noGrp="1"/>
          </p:cNvSpPr>
          <p:nvPr>
            <p:ph type="sldNum" sz="quarter" idx="12"/>
          </p:nvPr>
        </p:nvSpPr>
        <p:spPr/>
        <p:txBody>
          <a:bodyPr/>
          <a:lstStyle/>
          <a:p>
            <a:fld id="{47A2F89E-46AD-D94C-9C9D-E2616F119DE9}" type="slidenum">
              <a:rPr lang="en-US" smtClean="0"/>
              <a:t>66</a:t>
            </a:fld>
            <a:endParaRPr lang="en-US"/>
          </a:p>
        </p:txBody>
      </p:sp>
      <p:sp>
        <p:nvSpPr>
          <p:cNvPr id="7" name="Date Placeholder 3">
            <a:extLst>
              <a:ext uri="{FF2B5EF4-FFF2-40B4-BE49-F238E27FC236}">
                <a16:creationId xmlns:a16="http://schemas.microsoft.com/office/drawing/2014/main" id="{13E322C9-B4D7-4EB8-981D-4D825B122417}"/>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8A8A5AD1-FD29-4D94-A65A-7823C4B24597}"/>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716608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p:txBody>
          <a:bodyPr>
            <a:normAutofit/>
          </a:bodyPr>
          <a:lstStyle/>
          <a:p>
            <a:pPr algn="ctr">
              <a:lnSpc>
                <a:spcPct val="100000"/>
              </a:lnSpc>
            </a:pPr>
            <a:r>
              <a:rPr lang="en-US" sz="2800" spc="-1" dirty="0"/>
              <a:t>AN RDMA-BASED STORAGE SYSTEM FOR A</a:t>
            </a:r>
            <a:br>
              <a:rPr lang="en-US" sz="2800" dirty="0"/>
            </a:br>
            <a:r>
              <a:rPr lang="en-US" sz="2800" spc="-1" dirty="0"/>
              <a:t>CLUSTER OF FPGAS AND CPUS</a:t>
            </a:r>
            <a:endParaRPr lang="en-US" sz="2800" spc="-1" dirty="0">
              <a:latin typeface="Gill Sans MT"/>
            </a:endParaRPr>
          </a:p>
        </p:txBody>
      </p:sp>
      <p:sp>
        <p:nvSpPr>
          <p:cNvPr id="8" name="Text Placeholder 7">
            <a:extLst>
              <a:ext uri="{FF2B5EF4-FFF2-40B4-BE49-F238E27FC236}">
                <a16:creationId xmlns:a16="http://schemas.microsoft.com/office/drawing/2014/main" id="{052FF18F-477A-47D9-A10E-EA6F2B610A12}"/>
              </a:ext>
            </a:extLst>
          </p:cNvPr>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67</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2157941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Goals</a:t>
            </a:r>
            <a:endParaRPr lang="en-US" sz="2700" spc="-1">
              <a:solidFill>
                <a:srgbClr val="002060"/>
              </a:solidFill>
              <a:latin typeface="Gill Sans MT"/>
            </a:endParaRPr>
          </a:p>
        </p:txBody>
      </p:sp>
      <p:sp>
        <p:nvSpPr>
          <p:cNvPr id="230" name="TextShape 2"/>
          <p:cNvSpPr txBox="1"/>
          <p:nvPr/>
        </p:nvSpPr>
        <p:spPr>
          <a:xfrm>
            <a:off x="539460" y="1059480"/>
            <a:ext cx="7920720" cy="3534840"/>
          </a:xfrm>
          <a:prstGeom prst="rect">
            <a:avLst/>
          </a:prstGeom>
          <a:noFill/>
          <a:ln>
            <a:noFill/>
          </a:ln>
        </p:spPr>
        <p:txBody>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To Implement a scalable network-based storage system that can be utilized by any processor type (FPGA, CPU, GPU)</a:t>
            </a:r>
          </a:p>
          <a:p>
            <a:pPr marL="557280" lvl="1" indent="-214110">
              <a:spcBef>
                <a:spcPts val="359"/>
              </a:spcBef>
              <a:buClr>
                <a:srgbClr val="808080"/>
              </a:buClr>
              <a:buFont typeface="Arial"/>
              <a:buChar char="–"/>
            </a:pPr>
            <a:r>
              <a:rPr lang="en-US" spc="-1">
                <a:solidFill>
                  <a:srgbClr val="808080"/>
                </a:solidFill>
                <a:latin typeface="Gill Sans MT"/>
              </a:rPr>
              <a:t>Storage is not local to the processing unit</a:t>
            </a:r>
          </a:p>
          <a:p>
            <a:pPr marL="557280" lvl="1" indent="-214110">
              <a:spcBef>
                <a:spcPts val="359"/>
              </a:spcBef>
              <a:buClr>
                <a:srgbClr val="808080"/>
              </a:buClr>
              <a:buFont typeface="Arial"/>
              <a:buChar char="–"/>
            </a:pPr>
            <a:r>
              <a:rPr lang="en-US" spc="-1">
                <a:solidFill>
                  <a:srgbClr val="808080"/>
                </a:solidFill>
                <a:latin typeface="Gill Sans MT"/>
              </a:rPr>
              <a:t>Make storage transparent to the user</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To minimize processor involvement</a:t>
            </a:r>
          </a:p>
          <a:p>
            <a:pPr marL="557280" lvl="1" indent="-214110">
              <a:spcBef>
                <a:spcPts val="359"/>
              </a:spcBef>
              <a:buClr>
                <a:srgbClr val="808080"/>
              </a:buClr>
              <a:buFont typeface="Arial"/>
              <a:buChar char="–"/>
            </a:pPr>
            <a:r>
              <a:rPr lang="en-US" spc="-1">
                <a:solidFill>
                  <a:srgbClr val="808080"/>
                </a:solidFill>
                <a:latin typeface="Gill Sans MT"/>
              </a:rPr>
              <a:t>Minimizing the number of interrupts (Save overhead of dozens to hundreds of clock cycles due to context switch/OOO flushing)</a:t>
            </a:r>
          </a:p>
          <a:p>
            <a:pPr marL="557280" lvl="1" indent="-214110">
              <a:spcBef>
                <a:spcPts val="359"/>
              </a:spcBef>
              <a:buClr>
                <a:srgbClr val="808080"/>
              </a:buClr>
              <a:buFont typeface="Arial"/>
              <a:buChar char="–"/>
            </a:pPr>
            <a:r>
              <a:rPr lang="en-US" spc="-1">
                <a:solidFill>
                  <a:srgbClr val="808080"/>
                </a:solidFill>
                <a:latin typeface="Gill Sans MT"/>
              </a:rPr>
              <a:t>Minimizing data copies</a:t>
            </a:r>
          </a:p>
        </p:txBody>
      </p:sp>
      <p:sp>
        <p:nvSpPr>
          <p:cNvPr id="233" name="TextShape 5"/>
          <p:cNvSpPr txBox="1"/>
          <p:nvPr/>
        </p:nvSpPr>
        <p:spPr>
          <a:xfrm>
            <a:off x="8748540" y="2409750"/>
            <a:ext cx="323190" cy="917730"/>
          </a:xfrm>
          <a:prstGeom prst="rect">
            <a:avLst/>
          </a:prstGeom>
          <a:noFill/>
          <a:ln>
            <a:noFill/>
          </a:ln>
        </p:spPr>
        <p:txBody>
          <a:bodyPr anchor="ctr" anchorCtr="1"/>
          <a:lstStyle/>
          <a:p>
            <a:pPr algn="r">
              <a:lnSpc>
                <a:spcPct val="100000"/>
              </a:lnSpc>
            </a:pPr>
            <a:endParaRPr lang="en-CA" sz="1275" spc="-1" dirty="0">
              <a:latin typeface="Times New Roman"/>
            </a:endParaRPr>
          </a:p>
        </p:txBody>
      </p:sp>
      <p:sp>
        <p:nvSpPr>
          <p:cNvPr id="7" name="Date Placeholder 3">
            <a:extLst>
              <a:ext uri="{FF2B5EF4-FFF2-40B4-BE49-F238E27FC236}">
                <a16:creationId xmlns:a16="http://schemas.microsoft.com/office/drawing/2014/main" id="{2DA83277-7EF0-4F8A-B37B-D02268ADAA05}"/>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15E6C72B-531A-4EAD-83A3-53153F5AD0FD}"/>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9DB239A3-39BA-465A-9EBC-43964CE9A7E2}"/>
              </a:ext>
            </a:extLst>
          </p:cNvPr>
          <p:cNvSpPr>
            <a:spLocks noGrp="1"/>
          </p:cNvSpPr>
          <p:nvPr>
            <p:ph type="sldNum" sz="quarter" idx="12"/>
          </p:nvPr>
        </p:nvSpPr>
        <p:spPr/>
        <p:txBody>
          <a:bodyPr/>
          <a:lstStyle/>
          <a:p>
            <a:fld id="{47A2F89E-46AD-D94C-9C9D-E2616F119DE9}" type="slidenum">
              <a:rPr lang="en-US" smtClean="0"/>
              <a:t>68</a:t>
            </a:fld>
            <a:endParaRPr lang="en-US"/>
          </a:p>
        </p:txBody>
      </p:sp>
    </p:spTree>
    <p:extLst>
      <p:ext uri="{BB962C8B-B14F-4D97-AF65-F5344CB8AC3E}">
        <p14:creationId xmlns:p14="http://schemas.microsoft.com/office/powerpoint/2010/main" val="10914939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35" name="TextShape 2"/>
          <p:cNvSpPr txBox="1"/>
          <p:nvPr/>
        </p:nvSpPr>
        <p:spPr>
          <a:xfrm>
            <a:off x="539460" y="1091880"/>
            <a:ext cx="7920720" cy="3534840"/>
          </a:xfrm>
          <a:prstGeom prst="rect">
            <a:avLst/>
          </a:prstGeom>
          <a:noFill/>
          <a:ln>
            <a:noFill/>
          </a:ln>
        </p:spPr>
        <p:txBody>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p:txBody>
      </p:sp>
      <p:sp>
        <p:nvSpPr>
          <p:cNvPr id="7" name="Date Placeholder 3">
            <a:extLst>
              <a:ext uri="{FF2B5EF4-FFF2-40B4-BE49-F238E27FC236}">
                <a16:creationId xmlns:a16="http://schemas.microsoft.com/office/drawing/2014/main" id="{455536B0-3428-42A0-9C7B-3FCF4799626F}"/>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BD7F385C-1C0E-408A-9912-9E5E41826B1C}"/>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46FB819F-49DB-4636-9913-0AAE6F50FC0B}"/>
              </a:ext>
            </a:extLst>
          </p:cNvPr>
          <p:cNvSpPr>
            <a:spLocks noGrp="1"/>
          </p:cNvSpPr>
          <p:nvPr>
            <p:ph type="sldNum" sz="quarter" idx="12"/>
          </p:nvPr>
        </p:nvSpPr>
        <p:spPr/>
        <p:txBody>
          <a:bodyPr/>
          <a:lstStyle/>
          <a:p>
            <a:fld id="{47A2F89E-46AD-D94C-9C9D-E2616F119DE9}" type="slidenum">
              <a:rPr lang="en-US" smtClean="0"/>
              <a:t>69</a:t>
            </a:fld>
            <a:endParaRPr lang="en-US"/>
          </a:p>
        </p:txBody>
      </p:sp>
    </p:spTree>
    <p:extLst>
      <p:ext uri="{BB962C8B-B14F-4D97-AF65-F5344CB8AC3E}">
        <p14:creationId xmlns:p14="http://schemas.microsoft.com/office/powerpoint/2010/main" val="312408631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68580" tIns="34290" rIns="68580" bIns="3429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414882" y="2050256"/>
            <a:ext cx="3772814" cy="2254628"/>
          </a:xfrm>
          <a:prstGeom prst="rect">
            <a:avLst/>
          </a:prstGeom>
        </p:spPr>
      </p:pic>
      <p:sp>
        <p:nvSpPr>
          <p:cNvPr id="6" name="TextBox 5"/>
          <p:cNvSpPr txBox="1"/>
          <p:nvPr/>
        </p:nvSpPr>
        <p:spPr>
          <a:xfrm>
            <a:off x="493065" y="4498498"/>
            <a:ext cx="6372823" cy="276999"/>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6238342" y="871538"/>
            <a:ext cx="1600200" cy="1943100"/>
          </a:xfrm>
          <a:prstGeom prst="rect">
            <a:avLst/>
          </a:prstGeom>
        </p:spPr>
      </p:pic>
      <p:sp>
        <p:nvSpPr>
          <p:cNvPr id="5" name="Rectangle 4"/>
          <p:cNvSpPr/>
          <p:nvPr/>
        </p:nvSpPr>
        <p:spPr>
          <a:xfrm>
            <a:off x="2815472" y="3307557"/>
            <a:ext cx="1432655" cy="27979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8" name="Date Placeholder 3">
            <a:extLst>
              <a:ext uri="{FF2B5EF4-FFF2-40B4-BE49-F238E27FC236}">
                <a16:creationId xmlns:a16="http://schemas.microsoft.com/office/drawing/2014/main" id="{0233E999-171F-4EF7-9D56-9EA18FCD2668}"/>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1923F663-3FD2-4A72-8E5B-B42A43C1A24E}"/>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10" name="Slide Number Placeholder 9">
            <a:extLst>
              <a:ext uri="{FF2B5EF4-FFF2-40B4-BE49-F238E27FC236}">
                <a16:creationId xmlns:a16="http://schemas.microsoft.com/office/drawing/2014/main" id="{F100EC6E-2FF8-4491-BF2A-8FDD12174A9B}"/>
              </a:ext>
            </a:extLst>
          </p:cNvPr>
          <p:cNvSpPr>
            <a:spLocks noGrp="1"/>
          </p:cNvSpPr>
          <p:nvPr>
            <p:ph type="sldNum" sz="quarter" idx="12"/>
          </p:nvPr>
        </p:nvSpPr>
        <p:spPr/>
        <p:txBody>
          <a:bodyPr/>
          <a:lstStyle/>
          <a:p>
            <a:fld id="{47A2F89E-46AD-D94C-9C9D-E2616F119DE9}" type="slidenum">
              <a:rPr lang="en-US" smtClean="0"/>
              <a:t>7</a:t>
            </a:fld>
            <a:endParaRPr lang="en-US"/>
          </a:p>
        </p:txBody>
      </p:sp>
    </p:spTree>
    <p:extLst>
      <p:ext uri="{BB962C8B-B14F-4D97-AF65-F5344CB8AC3E}">
        <p14:creationId xmlns:p14="http://schemas.microsoft.com/office/powerpoint/2010/main" val="1079571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40" name="TextShape 2"/>
          <p:cNvSpPr txBox="1"/>
          <p:nvPr/>
        </p:nvSpPr>
        <p:spPr>
          <a:xfrm>
            <a:off x="539460" y="1059480"/>
            <a:ext cx="7920720" cy="3534840"/>
          </a:xfrm>
          <a:prstGeom prst="rect">
            <a:avLst/>
          </a:prstGeom>
          <a:noFill/>
          <a:ln>
            <a:noFill/>
          </a:ln>
        </p:spPr>
        <p:txBody>
          <a:bodyPr>
            <a:normAutofit/>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557280" lvl="1" indent="-214110">
              <a:spcBef>
                <a:spcPts val="359"/>
              </a:spcBef>
              <a:buClr>
                <a:srgbClr val="808080"/>
              </a:buClr>
              <a:buFont typeface="Arial"/>
              <a:buChar char="–"/>
            </a:pPr>
            <a:r>
              <a:rPr lang="en-US" spc="-1">
                <a:solidFill>
                  <a:srgbClr val="808080"/>
                </a:solidFill>
                <a:latin typeface="Gill Sans MT"/>
              </a:rPr>
              <a:t>RDMA allows for hardware-based secure memory to memory transfers over an Ethernet network</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p:txBody>
      </p:sp>
      <p:sp>
        <p:nvSpPr>
          <p:cNvPr id="7" name="Date Placeholder 3">
            <a:extLst>
              <a:ext uri="{FF2B5EF4-FFF2-40B4-BE49-F238E27FC236}">
                <a16:creationId xmlns:a16="http://schemas.microsoft.com/office/drawing/2014/main" id="{5D0C59A6-C91D-4C5D-A75C-971BE0A0B25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66BF499D-B3E7-489E-A064-8F6E1E8CE413}"/>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42049431-B4A0-4ADD-8311-010A4678A228}"/>
              </a:ext>
            </a:extLst>
          </p:cNvPr>
          <p:cNvSpPr>
            <a:spLocks noGrp="1"/>
          </p:cNvSpPr>
          <p:nvPr>
            <p:ph type="sldNum" sz="quarter" idx="12"/>
          </p:nvPr>
        </p:nvSpPr>
        <p:spPr/>
        <p:txBody>
          <a:bodyPr/>
          <a:lstStyle/>
          <a:p>
            <a:fld id="{47A2F89E-46AD-D94C-9C9D-E2616F119DE9}" type="slidenum">
              <a:rPr lang="en-US" smtClean="0"/>
              <a:t>70</a:t>
            </a:fld>
            <a:endParaRPr lang="en-US"/>
          </a:p>
        </p:txBody>
      </p:sp>
    </p:spTree>
    <p:extLst>
      <p:ext uri="{BB962C8B-B14F-4D97-AF65-F5344CB8AC3E}">
        <p14:creationId xmlns:p14="http://schemas.microsoft.com/office/powerpoint/2010/main" val="34739291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45" name="TextShape 2"/>
          <p:cNvSpPr txBox="1"/>
          <p:nvPr/>
        </p:nvSpPr>
        <p:spPr>
          <a:xfrm>
            <a:off x="539460" y="1059480"/>
            <a:ext cx="7920720" cy="3534840"/>
          </a:xfrm>
          <a:prstGeom prst="rect">
            <a:avLst/>
          </a:prstGeom>
          <a:noFill/>
          <a:ln>
            <a:noFill/>
          </a:ln>
        </p:spPr>
        <p:txBody>
          <a:bodyPr>
            <a:normAutofit/>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557280" lvl="1" indent="-214110">
              <a:spcBef>
                <a:spcPts val="359"/>
              </a:spcBef>
              <a:buClr>
                <a:srgbClr val="808080"/>
              </a:buClr>
              <a:buFont typeface="Arial"/>
              <a:buChar char="–"/>
            </a:pPr>
            <a:r>
              <a:rPr lang="en-US" spc="-1">
                <a:solidFill>
                  <a:srgbClr val="808080"/>
                </a:solidFill>
                <a:latin typeface="Gill Sans MT"/>
              </a:rPr>
              <a:t>RDMA allows for hardware-based secure memory to memory transfers over an Ethernet network</a:t>
            </a:r>
          </a:p>
          <a:p>
            <a:pPr marL="557280" lvl="1" indent="-214110">
              <a:spcBef>
                <a:spcPts val="359"/>
              </a:spcBef>
              <a:buClr>
                <a:srgbClr val="808080"/>
              </a:buClr>
              <a:buFont typeface="Arial"/>
              <a:buChar char="–"/>
            </a:pPr>
            <a:r>
              <a:rPr lang="en-US" spc="-1">
                <a:solidFill>
                  <a:srgbClr val="808080"/>
                </a:solidFill>
                <a:latin typeface="Gill Sans MT"/>
              </a:rPr>
              <a:t>User Processes set up hardware Queues that manage a portion of their local memory in user space</a:t>
            </a:r>
          </a:p>
          <a:p>
            <a:pPr marL="857250" lvl="2" indent="-171180">
              <a:spcBef>
                <a:spcPts val="329"/>
              </a:spcBef>
              <a:buClr>
                <a:srgbClr val="808080"/>
              </a:buClr>
              <a:buFont typeface="Arial"/>
              <a:buChar char="•"/>
            </a:pPr>
            <a:r>
              <a:rPr lang="en-US" sz="1650" spc="-1">
                <a:solidFill>
                  <a:srgbClr val="808080"/>
                </a:solidFill>
                <a:latin typeface="Gill Sans MT"/>
              </a:rPr>
              <a:t>Data Transfers are between Queues (data never enters the processor)</a:t>
            </a:r>
          </a:p>
          <a:p>
            <a:pPr marL="857250" lvl="2" indent="-171180">
              <a:spcBef>
                <a:spcPts val="329"/>
              </a:spcBef>
              <a:buClr>
                <a:srgbClr val="808080"/>
              </a:buClr>
              <a:buFont typeface="Arial"/>
              <a:buChar char="•"/>
            </a:pPr>
            <a:r>
              <a:rPr lang="en-US" sz="1650" spc="-1">
                <a:solidFill>
                  <a:srgbClr val="808080"/>
                </a:solidFill>
                <a:latin typeface="Gill Sans MT"/>
              </a:rPr>
              <a:t>Queues handle the data path, security, and virtual memory mapping</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p:txBody>
      </p:sp>
      <p:sp>
        <p:nvSpPr>
          <p:cNvPr id="7" name="Date Placeholder 3">
            <a:extLst>
              <a:ext uri="{FF2B5EF4-FFF2-40B4-BE49-F238E27FC236}">
                <a16:creationId xmlns:a16="http://schemas.microsoft.com/office/drawing/2014/main" id="{D594221B-A0DB-413C-A11A-2662E3B36960}"/>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BD20951E-99FB-4505-BD6F-4012BFBA6AF8}"/>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70BBCAD2-17B8-4DE0-AE46-09DAECD92144}"/>
              </a:ext>
            </a:extLst>
          </p:cNvPr>
          <p:cNvSpPr>
            <a:spLocks noGrp="1"/>
          </p:cNvSpPr>
          <p:nvPr>
            <p:ph type="sldNum" sz="quarter" idx="12"/>
          </p:nvPr>
        </p:nvSpPr>
        <p:spPr/>
        <p:txBody>
          <a:bodyPr/>
          <a:lstStyle/>
          <a:p>
            <a:fld id="{47A2F89E-46AD-D94C-9C9D-E2616F119DE9}" type="slidenum">
              <a:rPr lang="en-US" smtClean="0"/>
              <a:t>71</a:t>
            </a:fld>
            <a:endParaRPr lang="en-US"/>
          </a:p>
        </p:txBody>
      </p:sp>
    </p:spTree>
    <p:extLst>
      <p:ext uri="{BB962C8B-B14F-4D97-AF65-F5344CB8AC3E}">
        <p14:creationId xmlns:p14="http://schemas.microsoft.com/office/powerpoint/2010/main" val="32008788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50" name="TextShape 2"/>
          <p:cNvSpPr txBox="1"/>
          <p:nvPr/>
        </p:nvSpPr>
        <p:spPr>
          <a:xfrm>
            <a:off x="539460" y="1059480"/>
            <a:ext cx="7920720" cy="3534840"/>
          </a:xfrm>
          <a:prstGeom prst="rect">
            <a:avLst/>
          </a:prstGeom>
          <a:noFill/>
          <a:ln>
            <a:noFill/>
          </a:ln>
        </p:spPr>
        <p:txBody>
          <a:bodyPr>
            <a:normAutofit lnSpcReduction="10000"/>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557280" lvl="1" indent="-214110">
              <a:spcBef>
                <a:spcPts val="359"/>
              </a:spcBef>
              <a:buClr>
                <a:srgbClr val="808080"/>
              </a:buClr>
              <a:buFont typeface="Arial"/>
              <a:buChar char="–"/>
            </a:pPr>
            <a:r>
              <a:rPr lang="en-US" spc="-1">
                <a:solidFill>
                  <a:srgbClr val="808080"/>
                </a:solidFill>
                <a:latin typeface="Gill Sans MT"/>
              </a:rPr>
              <a:t>RDMA allows for hardware-based secure memory to memory transfers over an Ethernet network</a:t>
            </a:r>
          </a:p>
          <a:p>
            <a:pPr marL="557280" lvl="1" indent="-214110">
              <a:spcBef>
                <a:spcPts val="359"/>
              </a:spcBef>
              <a:buClr>
                <a:srgbClr val="808080"/>
              </a:buClr>
              <a:buFont typeface="Arial"/>
              <a:buChar char="–"/>
            </a:pPr>
            <a:r>
              <a:rPr lang="en-US" spc="-1">
                <a:solidFill>
                  <a:srgbClr val="808080"/>
                </a:solidFill>
                <a:latin typeface="Gill Sans MT"/>
              </a:rPr>
              <a:t>User Processes set up hardware Queues that manage a portion of their local memory in user space</a:t>
            </a:r>
          </a:p>
          <a:p>
            <a:pPr marL="557280" lvl="1" indent="-214110">
              <a:spcBef>
                <a:spcPts val="359"/>
              </a:spcBef>
              <a:buClr>
                <a:srgbClr val="808080"/>
              </a:buClr>
              <a:buFont typeface="Arial"/>
              <a:buChar char="–"/>
            </a:pPr>
            <a:r>
              <a:rPr lang="en-US" spc="-1">
                <a:solidFill>
                  <a:srgbClr val="808080"/>
                </a:solidFill>
                <a:latin typeface="Gill Sans MT"/>
              </a:rPr>
              <a:t>Idea: to create RDMA storage Queues</a:t>
            </a:r>
          </a:p>
          <a:p>
            <a:pPr marL="857250" lvl="2" indent="-171180">
              <a:spcBef>
                <a:spcPts val="329"/>
              </a:spcBef>
              <a:buClr>
                <a:srgbClr val="808080"/>
              </a:buClr>
              <a:buFont typeface="Arial"/>
              <a:buChar char="•"/>
            </a:pPr>
            <a:r>
              <a:rPr lang="en-US" sz="1650" spc="-1">
                <a:solidFill>
                  <a:srgbClr val="808080"/>
                </a:solidFill>
                <a:latin typeface="Gill Sans MT"/>
              </a:rPr>
              <a:t>Queue setup and config uses regular UDP/IP messages</a:t>
            </a:r>
          </a:p>
          <a:p>
            <a:pPr marL="1200150" lvl="3" indent="-171180">
              <a:spcBef>
                <a:spcPts val="300"/>
              </a:spcBef>
              <a:buClr>
                <a:srgbClr val="808080"/>
              </a:buClr>
              <a:buFont typeface="Arial"/>
              <a:buChar char="–"/>
            </a:pPr>
            <a:r>
              <a:rPr lang="en-US" sz="1500" spc="-1">
                <a:solidFill>
                  <a:srgbClr val="808080"/>
                </a:solidFill>
                <a:latin typeface="Gill Sans MT"/>
              </a:rPr>
              <a:t>A processor tells the storage system to open a file, providing a file path and security information, and is returned a queue ID and password</a:t>
            </a:r>
          </a:p>
          <a:p>
            <a:pPr marL="857250" lvl="2" indent="-171180">
              <a:spcBef>
                <a:spcPts val="329"/>
              </a:spcBef>
              <a:buClr>
                <a:srgbClr val="808080"/>
              </a:buClr>
              <a:buFont typeface="Arial"/>
              <a:buChar char="•"/>
            </a:pPr>
            <a:r>
              <a:rPr lang="en-US" sz="1650" spc="-1">
                <a:solidFill>
                  <a:srgbClr val="808080"/>
                </a:solidFill>
                <a:latin typeface="Gill Sans MT"/>
              </a:rPr>
              <a:t>Future memory to storage or storage to memory transfers look identical to memory to memory transfers and can use existing RDMA device drivers</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p:txBody>
      </p:sp>
      <p:sp>
        <p:nvSpPr>
          <p:cNvPr id="7" name="Date Placeholder 3">
            <a:extLst>
              <a:ext uri="{FF2B5EF4-FFF2-40B4-BE49-F238E27FC236}">
                <a16:creationId xmlns:a16="http://schemas.microsoft.com/office/drawing/2014/main" id="{E69729BD-49EA-4CF3-B967-843B889C7F30}"/>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3733CAA0-9331-4AC3-8BD6-E484FFB6BFFD}"/>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03CD6FA7-7294-4B06-8867-64E07DBA1235}"/>
              </a:ext>
            </a:extLst>
          </p:cNvPr>
          <p:cNvSpPr>
            <a:spLocks noGrp="1"/>
          </p:cNvSpPr>
          <p:nvPr>
            <p:ph type="sldNum" sz="quarter" idx="12"/>
          </p:nvPr>
        </p:nvSpPr>
        <p:spPr/>
        <p:txBody>
          <a:bodyPr/>
          <a:lstStyle/>
          <a:p>
            <a:fld id="{47A2F89E-46AD-D94C-9C9D-E2616F119DE9}" type="slidenum">
              <a:rPr lang="en-US" smtClean="0"/>
              <a:t>72</a:t>
            </a:fld>
            <a:endParaRPr lang="en-US"/>
          </a:p>
        </p:txBody>
      </p:sp>
    </p:spTree>
    <p:extLst>
      <p:ext uri="{BB962C8B-B14F-4D97-AF65-F5344CB8AC3E}">
        <p14:creationId xmlns:p14="http://schemas.microsoft.com/office/powerpoint/2010/main" val="41707868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Storage Ops =&gt; RDMA Ops</a:t>
            </a:r>
            <a:endParaRPr lang="en-US" sz="2700" spc="-1">
              <a:solidFill>
                <a:srgbClr val="002060"/>
              </a:solidFill>
              <a:latin typeface="Gill Sans MT"/>
            </a:endParaRPr>
          </a:p>
        </p:txBody>
      </p:sp>
      <p:sp>
        <p:nvSpPr>
          <p:cNvPr id="255" name="TextShape 2"/>
          <p:cNvSpPr txBox="1"/>
          <p:nvPr/>
        </p:nvSpPr>
        <p:spPr>
          <a:xfrm>
            <a:off x="539460" y="1059480"/>
            <a:ext cx="7920720" cy="3534840"/>
          </a:xfrm>
          <a:prstGeom prst="rect">
            <a:avLst/>
          </a:prstGeom>
          <a:noFill/>
          <a:ln>
            <a:noFill/>
          </a:ln>
        </p:spPr>
        <p:txBody>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Store to a file =&gt; RDMA Write to file’s queue</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Load from a file =&gt; RDMA Read from file’s queue</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Open/Close/Create/Delete/Seek a file or file folder =&gt; UDP Packet</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No New Drivers Necessary</a:t>
            </a:r>
          </a:p>
        </p:txBody>
      </p:sp>
      <p:sp>
        <p:nvSpPr>
          <p:cNvPr id="7" name="Date Placeholder 3">
            <a:extLst>
              <a:ext uri="{FF2B5EF4-FFF2-40B4-BE49-F238E27FC236}">
                <a16:creationId xmlns:a16="http://schemas.microsoft.com/office/drawing/2014/main" id="{5DCED2A4-7AF5-4ADF-8DA5-B71FD6E87574}"/>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DADE312D-2C87-49B4-A039-2C2C26EF7287}"/>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6F52768D-B9CC-43FF-B07E-5B37714E19AE}"/>
              </a:ext>
            </a:extLst>
          </p:cNvPr>
          <p:cNvSpPr>
            <a:spLocks noGrp="1"/>
          </p:cNvSpPr>
          <p:nvPr>
            <p:ph type="sldNum" sz="quarter" idx="12"/>
          </p:nvPr>
        </p:nvSpPr>
        <p:spPr/>
        <p:txBody>
          <a:bodyPr/>
          <a:lstStyle/>
          <a:p>
            <a:fld id="{47A2F89E-46AD-D94C-9C9D-E2616F119DE9}" type="slidenum">
              <a:rPr lang="en-US" smtClean="0"/>
              <a:t>73</a:t>
            </a:fld>
            <a:endParaRPr lang="en-US"/>
          </a:p>
        </p:txBody>
      </p:sp>
    </p:spTree>
    <p:extLst>
      <p:ext uri="{BB962C8B-B14F-4D97-AF65-F5344CB8AC3E}">
        <p14:creationId xmlns:p14="http://schemas.microsoft.com/office/powerpoint/2010/main" val="12423416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60" name="TextShape 2"/>
          <p:cNvSpPr txBox="1"/>
          <p:nvPr/>
        </p:nvSpPr>
        <p:spPr>
          <a:xfrm>
            <a:off x="539460" y="1059480"/>
            <a:ext cx="7920720" cy="3534840"/>
          </a:xfrm>
          <a:prstGeom prst="rect">
            <a:avLst/>
          </a:prstGeom>
          <a:noFill/>
          <a:ln>
            <a:noFill/>
          </a:ln>
        </p:spPr>
        <p:txBody>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a:p>
            <a:pPr marL="648000" lvl="1" indent="-243000">
              <a:spcBef>
                <a:spcPts val="851"/>
              </a:spcBef>
              <a:buClr>
                <a:srgbClr val="000000"/>
              </a:buClr>
              <a:buSzPct val="75000"/>
              <a:buFont typeface="Symbol" charset="2"/>
              <a:buChar char=""/>
            </a:pPr>
            <a:r>
              <a:rPr lang="en-US" sz="2100" spc="-1">
                <a:solidFill>
                  <a:srgbClr val="808080"/>
                </a:solidFill>
                <a:latin typeface="Gill Sans MT"/>
              </a:rPr>
              <a:t>FPGA</a:t>
            </a:r>
          </a:p>
          <a:p>
            <a:pPr marL="648000" lvl="1" indent="-243000">
              <a:spcBef>
                <a:spcPts val="851"/>
              </a:spcBef>
              <a:buClr>
                <a:srgbClr val="000000"/>
              </a:buClr>
              <a:buSzPct val="75000"/>
              <a:buFont typeface="Symbol" charset="2"/>
              <a:buChar char=""/>
            </a:pPr>
            <a:r>
              <a:rPr lang="en-US" sz="2100" spc="-1">
                <a:solidFill>
                  <a:srgbClr val="808080"/>
                </a:solidFill>
                <a:latin typeface="Gill Sans MT"/>
              </a:rPr>
              <a:t>ARM Processor</a:t>
            </a:r>
          </a:p>
        </p:txBody>
      </p:sp>
      <p:sp>
        <p:nvSpPr>
          <p:cNvPr id="7" name="Date Placeholder 3">
            <a:extLst>
              <a:ext uri="{FF2B5EF4-FFF2-40B4-BE49-F238E27FC236}">
                <a16:creationId xmlns:a16="http://schemas.microsoft.com/office/drawing/2014/main" id="{E1324F2E-0FEA-42E0-A250-76A8308729D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D4CD12DD-4D5C-4D57-BB8C-B871307AE137}"/>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E1E87FEF-FAF6-49B0-89EB-32ED776FEEAE}"/>
              </a:ext>
            </a:extLst>
          </p:cNvPr>
          <p:cNvSpPr>
            <a:spLocks noGrp="1"/>
          </p:cNvSpPr>
          <p:nvPr>
            <p:ph type="sldNum" sz="quarter" idx="12"/>
          </p:nvPr>
        </p:nvSpPr>
        <p:spPr/>
        <p:txBody>
          <a:bodyPr/>
          <a:lstStyle/>
          <a:p>
            <a:fld id="{47A2F89E-46AD-D94C-9C9D-E2616F119DE9}" type="slidenum">
              <a:rPr lang="en-US" smtClean="0"/>
              <a:t>74</a:t>
            </a:fld>
            <a:endParaRPr lang="en-US"/>
          </a:p>
        </p:txBody>
      </p:sp>
    </p:spTree>
    <p:extLst>
      <p:ext uri="{BB962C8B-B14F-4D97-AF65-F5344CB8AC3E}">
        <p14:creationId xmlns:p14="http://schemas.microsoft.com/office/powerpoint/2010/main" val="28397859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65" name="TextShape 2"/>
          <p:cNvSpPr txBox="1"/>
          <p:nvPr/>
        </p:nvSpPr>
        <p:spPr>
          <a:xfrm>
            <a:off x="539460" y="1059480"/>
            <a:ext cx="7920720" cy="3534840"/>
          </a:xfrm>
          <a:prstGeom prst="rect">
            <a:avLst/>
          </a:prstGeom>
          <a:noFill/>
          <a:ln>
            <a:noFill/>
          </a:ln>
        </p:spPr>
        <p:txBody>
          <a:bodyPr>
            <a:normAutofit/>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a:p>
            <a:pPr marL="648000" lvl="1" indent="-243000">
              <a:spcBef>
                <a:spcPts val="851"/>
              </a:spcBef>
              <a:buClr>
                <a:srgbClr val="000000"/>
              </a:buClr>
              <a:buSzPct val="75000"/>
              <a:buFont typeface="Symbol" charset="2"/>
              <a:buChar char=""/>
            </a:pPr>
            <a:r>
              <a:rPr lang="en-US" sz="2100" spc="-1">
                <a:solidFill>
                  <a:srgbClr val="808080"/>
                </a:solidFill>
                <a:latin typeface="Gill Sans MT"/>
              </a:rPr>
              <a:t>FPGA</a:t>
            </a:r>
          </a:p>
          <a:p>
            <a:pPr marL="972000" lvl="2" indent="-216000">
              <a:spcBef>
                <a:spcPts val="638"/>
              </a:spcBef>
              <a:buClr>
                <a:srgbClr val="000000"/>
              </a:buClr>
              <a:buSzPct val="45000"/>
              <a:buFont typeface="Wingdings" charset="2"/>
              <a:buChar char=""/>
            </a:pPr>
            <a:r>
              <a:rPr lang="en-US" spc="-1">
                <a:solidFill>
                  <a:srgbClr val="808080"/>
                </a:solidFill>
                <a:latin typeface="Gill Sans MT"/>
              </a:rPr>
              <a:t>RDMA Front End writes the incoming data to memory pages and reads outgoing data from those same pages within the FPGA</a:t>
            </a:r>
          </a:p>
          <a:p>
            <a:pPr marL="557280" lvl="1" indent="-214110">
              <a:spcBef>
                <a:spcPts val="851"/>
              </a:spcBef>
              <a:buClr>
                <a:srgbClr val="808080"/>
              </a:buClr>
              <a:buFont typeface="Arial"/>
              <a:buChar char="–"/>
            </a:pPr>
            <a:r>
              <a:rPr lang="en-US" spc="-1">
                <a:solidFill>
                  <a:srgbClr val="808080"/>
                </a:solidFill>
                <a:latin typeface="Gill Sans MT"/>
              </a:rPr>
              <a:t>ARM Processor</a:t>
            </a:r>
          </a:p>
        </p:txBody>
      </p:sp>
      <p:sp>
        <p:nvSpPr>
          <p:cNvPr id="7" name="Date Placeholder 3">
            <a:extLst>
              <a:ext uri="{FF2B5EF4-FFF2-40B4-BE49-F238E27FC236}">
                <a16:creationId xmlns:a16="http://schemas.microsoft.com/office/drawing/2014/main" id="{4E33C35F-111F-4BE1-9C83-4A22FF74D74B}"/>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75872072-A269-4BCD-A271-144A2AD668E7}"/>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24407A4D-31CC-4911-B860-8C4574951173}"/>
              </a:ext>
            </a:extLst>
          </p:cNvPr>
          <p:cNvSpPr>
            <a:spLocks noGrp="1"/>
          </p:cNvSpPr>
          <p:nvPr>
            <p:ph type="sldNum" sz="quarter" idx="12"/>
          </p:nvPr>
        </p:nvSpPr>
        <p:spPr/>
        <p:txBody>
          <a:bodyPr/>
          <a:lstStyle/>
          <a:p>
            <a:fld id="{47A2F89E-46AD-D94C-9C9D-E2616F119DE9}" type="slidenum">
              <a:rPr lang="en-US" smtClean="0"/>
              <a:t>75</a:t>
            </a:fld>
            <a:endParaRPr lang="en-US"/>
          </a:p>
        </p:txBody>
      </p:sp>
    </p:spTree>
    <p:extLst>
      <p:ext uri="{BB962C8B-B14F-4D97-AF65-F5344CB8AC3E}">
        <p14:creationId xmlns:p14="http://schemas.microsoft.com/office/powerpoint/2010/main" val="31209012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70" name="TextShape 2"/>
          <p:cNvSpPr txBox="1"/>
          <p:nvPr/>
        </p:nvSpPr>
        <p:spPr>
          <a:xfrm>
            <a:off x="539460" y="1059480"/>
            <a:ext cx="7920720" cy="3534840"/>
          </a:xfrm>
          <a:prstGeom prst="rect">
            <a:avLst/>
          </a:prstGeom>
          <a:noFill/>
          <a:ln>
            <a:noFill/>
          </a:ln>
        </p:spPr>
        <p:txBody>
          <a:bodyPr>
            <a:normAutofit/>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a:p>
            <a:pPr marL="648000" lvl="1" indent="-243000">
              <a:spcBef>
                <a:spcPts val="851"/>
              </a:spcBef>
              <a:buClr>
                <a:srgbClr val="000000"/>
              </a:buClr>
              <a:buSzPct val="75000"/>
              <a:buFont typeface="Symbol" charset="2"/>
              <a:buChar char=""/>
            </a:pPr>
            <a:r>
              <a:rPr lang="en-US" sz="2100" spc="-1">
                <a:solidFill>
                  <a:srgbClr val="808080"/>
                </a:solidFill>
                <a:latin typeface="Gill Sans MT"/>
              </a:rPr>
              <a:t>FPGA</a:t>
            </a:r>
          </a:p>
          <a:p>
            <a:pPr marL="972000" lvl="2" indent="-216000">
              <a:spcBef>
                <a:spcPts val="638"/>
              </a:spcBef>
              <a:buClr>
                <a:srgbClr val="000000"/>
              </a:buClr>
              <a:buSzPct val="45000"/>
              <a:buFont typeface="Wingdings" charset="2"/>
              <a:buChar char=""/>
            </a:pPr>
            <a:r>
              <a:rPr lang="en-US" spc="-1">
                <a:solidFill>
                  <a:srgbClr val="808080"/>
                </a:solidFill>
                <a:latin typeface="Gill Sans MT"/>
              </a:rPr>
              <a:t>RDMA Front End writes the incoming data to memory pages and reads outgoing data from those same pages within the FPGA</a:t>
            </a:r>
          </a:p>
          <a:p>
            <a:pPr marL="972000" lvl="2" indent="-216000">
              <a:spcBef>
                <a:spcPts val="638"/>
              </a:spcBef>
              <a:buClr>
                <a:srgbClr val="000000"/>
              </a:buClr>
              <a:buSzPct val="45000"/>
              <a:buFont typeface="Wingdings" charset="2"/>
              <a:buChar char=""/>
            </a:pPr>
            <a:r>
              <a:rPr lang="en-US" spc="-1">
                <a:solidFill>
                  <a:srgbClr val="808080"/>
                </a:solidFill>
                <a:latin typeface="Gill Sans MT"/>
              </a:rPr>
              <a:t>A root complex (PCIe DMA) exists within the FPGA which places those memory pages within the PCIe address space</a:t>
            </a:r>
          </a:p>
          <a:p>
            <a:pPr marL="557280" lvl="1" indent="-214110">
              <a:spcBef>
                <a:spcPts val="851"/>
              </a:spcBef>
              <a:buClr>
                <a:srgbClr val="808080"/>
              </a:buClr>
              <a:buFont typeface="Arial"/>
              <a:buChar char="–"/>
            </a:pPr>
            <a:r>
              <a:rPr lang="en-US" spc="-1">
                <a:solidFill>
                  <a:srgbClr val="808080"/>
                </a:solidFill>
                <a:latin typeface="Gill Sans MT"/>
              </a:rPr>
              <a:t>ARM Processor</a:t>
            </a:r>
          </a:p>
        </p:txBody>
      </p:sp>
      <p:sp>
        <p:nvSpPr>
          <p:cNvPr id="7" name="Date Placeholder 3">
            <a:extLst>
              <a:ext uri="{FF2B5EF4-FFF2-40B4-BE49-F238E27FC236}">
                <a16:creationId xmlns:a16="http://schemas.microsoft.com/office/drawing/2014/main" id="{881A11BD-8A3F-4F0A-8401-F311C68BF94D}"/>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A3F62542-6F58-43C0-8C6E-1D8F23F925C2}"/>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50AD7EDB-E008-415F-A58C-4490917E8981}"/>
              </a:ext>
            </a:extLst>
          </p:cNvPr>
          <p:cNvSpPr>
            <a:spLocks noGrp="1"/>
          </p:cNvSpPr>
          <p:nvPr>
            <p:ph type="sldNum" sz="quarter" idx="12"/>
          </p:nvPr>
        </p:nvSpPr>
        <p:spPr/>
        <p:txBody>
          <a:bodyPr/>
          <a:lstStyle/>
          <a:p>
            <a:fld id="{47A2F89E-46AD-D94C-9C9D-E2616F119DE9}" type="slidenum">
              <a:rPr lang="en-US" smtClean="0"/>
              <a:t>76</a:t>
            </a:fld>
            <a:endParaRPr lang="en-US"/>
          </a:p>
        </p:txBody>
      </p:sp>
    </p:spTree>
    <p:extLst>
      <p:ext uri="{BB962C8B-B14F-4D97-AF65-F5344CB8AC3E}">
        <p14:creationId xmlns:p14="http://schemas.microsoft.com/office/powerpoint/2010/main" val="31101736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75" name="TextShape 2"/>
          <p:cNvSpPr txBox="1"/>
          <p:nvPr/>
        </p:nvSpPr>
        <p:spPr>
          <a:xfrm>
            <a:off x="539460" y="1059480"/>
            <a:ext cx="7920720" cy="3534840"/>
          </a:xfrm>
          <a:prstGeom prst="rect">
            <a:avLst/>
          </a:prstGeom>
          <a:noFill/>
          <a:ln>
            <a:noFill/>
          </a:ln>
        </p:spPr>
        <p:txBody>
          <a:bodyPr>
            <a:normAutofit lnSpcReduction="10000"/>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a:p>
            <a:pPr marL="557280" lvl="1" indent="-214110">
              <a:spcBef>
                <a:spcPts val="359"/>
              </a:spcBef>
              <a:buClr>
                <a:srgbClr val="808080"/>
              </a:buClr>
              <a:buFont typeface="Arial"/>
              <a:buChar char="–"/>
            </a:pPr>
            <a:r>
              <a:rPr lang="en-US" spc="-1">
                <a:solidFill>
                  <a:srgbClr val="808080"/>
                </a:solidFill>
                <a:latin typeface="Gill Sans MT"/>
              </a:rPr>
              <a:t>FPGA</a:t>
            </a:r>
          </a:p>
          <a:p>
            <a:pPr marL="557280" lvl="1" indent="-214110">
              <a:spcBef>
                <a:spcPts val="359"/>
              </a:spcBef>
              <a:buClr>
                <a:srgbClr val="808080"/>
              </a:buClr>
              <a:buFont typeface="Arial"/>
              <a:buChar char="–"/>
            </a:pPr>
            <a:r>
              <a:rPr lang="en-US" spc="-1">
                <a:solidFill>
                  <a:srgbClr val="808080"/>
                </a:solidFill>
                <a:latin typeface="Gill Sans MT"/>
              </a:rPr>
              <a:t>ARM Processor</a:t>
            </a:r>
          </a:p>
          <a:p>
            <a:pPr marL="972000" lvl="2" indent="-216000">
              <a:spcBef>
                <a:spcPts val="638"/>
              </a:spcBef>
              <a:buClr>
                <a:srgbClr val="000000"/>
              </a:buClr>
              <a:buSzPct val="45000"/>
              <a:buFont typeface="Wingdings" charset="2"/>
              <a:buChar char=""/>
            </a:pPr>
            <a:r>
              <a:rPr lang="en-US" spc="-1">
                <a:solidFill>
                  <a:srgbClr val="808080"/>
                </a:solidFill>
                <a:latin typeface="Gill Sans MT"/>
              </a:rPr>
              <a:t>It is the software’s role in the ARM processor to ensure the data gets from those pages to and from the NVMe SSD</a:t>
            </a:r>
          </a:p>
          <a:p>
            <a:pPr marL="1296000" lvl="3" indent="-162000">
              <a:spcBef>
                <a:spcPts val="425"/>
              </a:spcBef>
              <a:buClr>
                <a:srgbClr val="000000"/>
              </a:buClr>
              <a:buSzPct val="75000"/>
              <a:buFont typeface="Symbol" charset="2"/>
              <a:buChar char=""/>
            </a:pPr>
            <a:r>
              <a:rPr lang="en-US" sz="1650" spc="-1">
                <a:solidFill>
                  <a:srgbClr val="808080"/>
                </a:solidFill>
                <a:latin typeface="Gill Sans MT"/>
              </a:rPr>
              <a:t>FPGA informs the software when one of the queues requires a data transfer</a:t>
            </a:r>
          </a:p>
          <a:p>
            <a:pPr marL="1296000" lvl="3" indent="-162000">
              <a:spcBef>
                <a:spcPts val="425"/>
              </a:spcBef>
              <a:buClr>
                <a:srgbClr val="000000"/>
              </a:buClr>
              <a:buSzPct val="75000"/>
              <a:buFont typeface="Symbol" charset="2"/>
              <a:buChar char=""/>
            </a:pPr>
            <a:r>
              <a:rPr lang="en-US" sz="1650" spc="-1">
                <a:solidFill>
                  <a:srgbClr val="808080"/>
                </a:solidFill>
                <a:latin typeface="Gill Sans MT"/>
              </a:rPr>
              <a:t>Software sends a data transfer message through a PCIe end point device to move the data between the FPGA and the storage</a:t>
            </a:r>
          </a:p>
          <a:p>
            <a:pPr marL="1296000" lvl="3" indent="-162000">
              <a:spcBef>
                <a:spcPts val="425"/>
              </a:spcBef>
              <a:buClr>
                <a:srgbClr val="000000"/>
              </a:buClr>
              <a:buSzPct val="75000"/>
              <a:buFont typeface="Symbol" charset="2"/>
              <a:buChar char=""/>
            </a:pPr>
            <a:r>
              <a:rPr lang="en-US" sz="1650" spc="-1">
                <a:solidFill>
                  <a:srgbClr val="808080"/>
                </a:solidFill>
                <a:latin typeface="Gill Sans MT"/>
              </a:rPr>
              <a:t>Software performs file system navigation</a:t>
            </a:r>
          </a:p>
        </p:txBody>
      </p:sp>
      <p:sp>
        <p:nvSpPr>
          <p:cNvPr id="7" name="Date Placeholder 3">
            <a:extLst>
              <a:ext uri="{FF2B5EF4-FFF2-40B4-BE49-F238E27FC236}">
                <a16:creationId xmlns:a16="http://schemas.microsoft.com/office/drawing/2014/main" id="{CBC09D2D-41AB-49D1-9DEE-2DBDACE903EE}"/>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2DE16348-BA3A-4318-B5FC-69E0EC4F709B}"/>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3E8A99F9-D545-4E41-B9B1-78EED35277C2}"/>
              </a:ext>
            </a:extLst>
          </p:cNvPr>
          <p:cNvSpPr>
            <a:spLocks noGrp="1"/>
          </p:cNvSpPr>
          <p:nvPr>
            <p:ph type="sldNum" sz="quarter" idx="12"/>
          </p:nvPr>
        </p:nvSpPr>
        <p:spPr/>
        <p:txBody>
          <a:bodyPr/>
          <a:lstStyle/>
          <a:p>
            <a:fld id="{47A2F89E-46AD-D94C-9C9D-E2616F119DE9}" type="slidenum">
              <a:rPr lang="en-US" smtClean="0"/>
              <a:t>77</a:t>
            </a:fld>
            <a:endParaRPr lang="en-US"/>
          </a:p>
        </p:txBody>
      </p:sp>
    </p:spTree>
    <p:extLst>
      <p:ext uri="{BB962C8B-B14F-4D97-AF65-F5344CB8AC3E}">
        <p14:creationId xmlns:p14="http://schemas.microsoft.com/office/powerpoint/2010/main" val="34019843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539460" y="206010"/>
            <a:ext cx="7920720" cy="745200"/>
          </a:xfrm>
          <a:prstGeom prst="rect">
            <a:avLst/>
          </a:prstGeom>
          <a:noFill/>
          <a:ln>
            <a:noFill/>
          </a:ln>
        </p:spPr>
        <p:txBody>
          <a:bodyPr anchor="ctr"/>
          <a:lstStyle/>
          <a:p>
            <a:pPr algn="ctr">
              <a:lnSpc>
                <a:spcPct val="100000"/>
              </a:lnSpc>
            </a:pPr>
            <a:r>
              <a:rPr lang="en-US" sz="2700" spc="-1">
                <a:solidFill>
                  <a:srgbClr val="002060"/>
                </a:solidFill>
                <a:latin typeface="Franklin Gothic Demi"/>
              </a:rPr>
              <a:t>High Level Overview</a:t>
            </a:r>
            <a:endParaRPr lang="en-US" sz="2700" spc="-1">
              <a:solidFill>
                <a:srgbClr val="002060"/>
              </a:solidFill>
              <a:latin typeface="Gill Sans MT"/>
            </a:endParaRPr>
          </a:p>
        </p:txBody>
      </p:sp>
      <p:sp>
        <p:nvSpPr>
          <p:cNvPr id="280" name="TextShape 2"/>
          <p:cNvSpPr txBox="1"/>
          <p:nvPr/>
        </p:nvSpPr>
        <p:spPr>
          <a:xfrm>
            <a:off x="539460" y="1059480"/>
            <a:ext cx="7920720" cy="3534840"/>
          </a:xfrm>
          <a:prstGeom prst="rect">
            <a:avLst/>
          </a:prstGeom>
          <a:noFill/>
          <a:ln>
            <a:noFill/>
          </a:ln>
        </p:spPr>
        <p:txBody>
          <a:bodyPr>
            <a:normAutofit/>
          </a:bodyPr>
          <a:lstStyle/>
          <a:p>
            <a:pPr marL="257310" indent="-257040">
              <a:lnSpc>
                <a:spcPct val="120000"/>
              </a:lnSpc>
              <a:spcBef>
                <a:spcPts val="421"/>
              </a:spcBef>
              <a:buClr>
                <a:srgbClr val="808080"/>
              </a:buClr>
              <a:buFont typeface="Arial"/>
              <a:buChar char="•"/>
            </a:pPr>
            <a:r>
              <a:rPr lang="en-US" sz="2100" spc="-1">
                <a:solidFill>
                  <a:srgbClr val="808080"/>
                </a:solidFill>
                <a:latin typeface="Gill Sans MT"/>
              </a:rPr>
              <a:t>RDMA Front End</a:t>
            </a:r>
          </a:p>
          <a:p>
            <a:pPr marL="257310" indent="-257040">
              <a:lnSpc>
                <a:spcPct val="120000"/>
              </a:lnSpc>
              <a:spcBef>
                <a:spcPts val="421"/>
              </a:spcBef>
              <a:buClr>
                <a:srgbClr val="808080"/>
              </a:buClr>
              <a:buFont typeface="Arial"/>
              <a:buChar char="•"/>
            </a:pPr>
            <a:r>
              <a:rPr lang="en-US" sz="2100" spc="-1">
                <a:solidFill>
                  <a:srgbClr val="808080"/>
                </a:solidFill>
                <a:latin typeface="Gill Sans MT"/>
              </a:rPr>
              <a:t>NVMe/PCIe Back End</a:t>
            </a:r>
          </a:p>
          <a:p>
            <a:pPr marL="557280" lvl="1" indent="-214110">
              <a:spcBef>
                <a:spcPts val="359"/>
              </a:spcBef>
              <a:buClr>
                <a:srgbClr val="808080"/>
              </a:buClr>
              <a:buFont typeface="Arial"/>
              <a:buChar char="–"/>
            </a:pPr>
            <a:r>
              <a:rPr lang="en-US" spc="-1">
                <a:solidFill>
                  <a:srgbClr val="808080"/>
                </a:solidFill>
                <a:latin typeface="Gill Sans MT"/>
              </a:rPr>
              <a:t>FPGA</a:t>
            </a:r>
          </a:p>
          <a:p>
            <a:pPr marL="557280" lvl="1" indent="-214110">
              <a:spcBef>
                <a:spcPts val="359"/>
              </a:spcBef>
              <a:buClr>
                <a:srgbClr val="808080"/>
              </a:buClr>
              <a:buFont typeface="Arial"/>
              <a:buChar char="–"/>
            </a:pPr>
            <a:r>
              <a:rPr lang="en-US" spc="-1">
                <a:solidFill>
                  <a:srgbClr val="808080"/>
                </a:solidFill>
                <a:latin typeface="Gill Sans MT"/>
              </a:rPr>
              <a:t>ARM PROCESSOR</a:t>
            </a:r>
          </a:p>
          <a:p>
            <a:pPr marL="972000" lvl="2" indent="-216000">
              <a:spcBef>
                <a:spcPts val="638"/>
              </a:spcBef>
              <a:buClr>
                <a:srgbClr val="000000"/>
              </a:buClr>
              <a:buSzPct val="45000"/>
              <a:buFont typeface="Wingdings" charset="2"/>
              <a:buChar char=""/>
            </a:pPr>
            <a:r>
              <a:rPr lang="en-US" spc="-1">
                <a:solidFill>
                  <a:srgbClr val="808080"/>
                </a:solidFill>
                <a:latin typeface="Gill Sans MT"/>
              </a:rPr>
              <a:t>It is the software’s role in the ARM processor to ensure the data gets from those pages to and from the NVMe SSD</a:t>
            </a:r>
          </a:p>
          <a:p>
            <a:pPr marL="972000" lvl="2" indent="-216000">
              <a:spcBef>
                <a:spcPts val="638"/>
              </a:spcBef>
              <a:buClr>
                <a:srgbClr val="000000"/>
              </a:buClr>
              <a:buSzPct val="45000"/>
              <a:buFont typeface="Wingdings" charset="2"/>
              <a:buChar char=""/>
            </a:pPr>
            <a:r>
              <a:rPr lang="en-US" spc="-1">
                <a:solidFill>
                  <a:srgbClr val="808080"/>
                </a:solidFill>
                <a:latin typeface="Gill Sans MT"/>
              </a:rPr>
              <a:t>It is also the software’s role to process the queue setup and config messages and configure the FPGA as necessary</a:t>
            </a:r>
          </a:p>
        </p:txBody>
      </p:sp>
      <p:sp>
        <p:nvSpPr>
          <p:cNvPr id="7" name="Date Placeholder 3">
            <a:extLst>
              <a:ext uri="{FF2B5EF4-FFF2-40B4-BE49-F238E27FC236}">
                <a16:creationId xmlns:a16="http://schemas.microsoft.com/office/drawing/2014/main" id="{812C9F4C-C453-44AE-98A2-8CCD36536722}"/>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6E9518C6-5090-4940-B0CC-07B30A976564}"/>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2" name="Slide Number Placeholder 1">
            <a:extLst>
              <a:ext uri="{FF2B5EF4-FFF2-40B4-BE49-F238E27FC236}">
                <a16:creationId xmlns:a16="http://schemas.microsoft.com/office/drawing/2014/main" id="{694A4885-EA23-4596-A74F-4A7478ABA425}"/>
              </a:ext>
            </a:extLst>
          </p:cNvPr>
          <p:cNvSpPr>
            <a:spLocks noGrp="1"/>
          </p:cNvSpPr>
          <p:nvPr>
            <p:ph type="sldNum" sz="quarter" idx="12"/>
          </p:nvPr>
        </p:nvSpPr>
        <p:spPr/>
        <p:txBody>
          <a:bodyPr/>
          <a:lstStyle/>
          <a:p>
            <a:fld id="{47A2F89E-46AD-D94C-9C9D-E2616F119DE9}" type="slidenum">
              <a:rPr lang="en-US" smtClean="0"/>
              <a:t>78</a:t>
            </a:fld>
            <a:endParaRPr lang="en-US"/>
          </a:p>
        </p:txBody>
      </p:sp>
    </p:spTree>
    <p:extLst>
      <p:ext uri="{BB962C8B-B14F-4D97-AF65-F5344CB8AC3E}">
        <p14:creationId xmlns:p14="http://schemas.microsoft.com/office/powerpoint/2010/main" val="17350025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EB0B7-ED95-4669-B5A7-F5EF068F557F}"/>
              </a:ext>
            </a:extLst>
          </p:cNvPr>
          <p:cNvSpPr>
            <a:spLocks noGrp="1"/>
          </p:cNvSpPr>
          <p:nvPr>
            <p:ph type="title"/>
          </p:nvPr>
        </p:nvSpPr>
        <p:spPr>
          <a:xfrm>
            <a:off x="464952" y="2945342"/>
            <a:ext cx="7772400" cy="1021556"/>
          </a:xfrm>
        </p:spPr>
        <p:txBody>
          <a:bodyPr>
            <a:normAutofit fontScale="90000"/>
          </a:bodyPr>
          <a:lstStyle/>
          <a:p>
            <a:pPr algn="ctr"/>
            <a:r>
              <a:rPr lang="en-US" b="0" dirty="0"/>
              <a:t>Integrating and Enabling FPGAs as Native Targets in Big-Data Streaming Frameworks</a:t>
            </a:r>
            <a:endParaRPr lang="en-US" dirty="0"/>
          </a:p>
          <a:p>
            <a:br>
              <a:rPr lang="en-US" dirty="0"/>
            </a:br>
            <a:endParaRPr lang="en-US" dirty="0"/>
          </a:p>
          <a:p>
            <a:endParaRPr lang="en-US" dirty="0"/>
          </a:p>
        </p:txBody>
      </p:sp>
      <p:sp>
        <p:nvSpPr>
          <p:cNvPr id="6" name="Slide Number Placeholder 5">
            <a:extLst>
              <a:ext uri="{FF2B5EF4-FFF2-40B4-BE49-F238E27FC236}">
                <a16:creationId xmlns:a16="http://schemas.microsoft.com/office/drawing/2014/main" id="{32999CD1-1A0A-4DD8-9FAC-7D8D63184B8D}"/>
              </a:ext>
            </a:extLst>
          </p:cNvPr>
          <p:cNvSpPr>
            <a:spLocks noGrp="1"/>
          </p:cNvSpPr>
          <p:nvPr>
            <p:ph type="sldNum" sz="quarter" idx="12"/>
          </p:nvPr>
        </p:nvSpPr>
        <p:spPr/>
        <p:txBody>
          <a:bodyPr/>
          <a:lstStyle/>
          <a:p>
            <a:fld id="{47A2F89E-46AD-D94C-9C9D-E2616F119DE9}" type="slidenum">
              <a:rPr lang="en-US" smtClean="0"/>
              <a:t>79</a:t>
            </a:fld>
            <a:endParaRPr lang="en-US"/>
          </a:p>
        </p:txBody>
      </p:sp>
      <p:sp>
        <p:nvSpPr>
          <p:cNvPr id="11" name="Date Placeholder 3">
            <a:extLst>
              <a:ext uri="{FF2B5EF4-FFF2-40B4-BE49-F238E27FC236}">
                <a16:creationId xmlns:a16="http://schemas.microsoft.com/office/drawing/2014/main" id="{7E6AFCC6-0049-4964-9E6D-DC5AB050CCEC}"/>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12" name="Footer Placeholder 4">
            <a:extLst>
              <a:ext uri="{FF2B5EF4-FFF2-40B4-BE49-F238E27FC236}">
                <a16:creationId xmlns:a16="http://schemas.microsoft.com/office/drawing/2014/main" id="{9A657533-3325-437D-B760-525C3951DC7D}"/>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138727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Approach</a:t>
            </a:r>
          </a:p>
        </p:txBody>
      </p:sp>
      <p:sp>
        <p:nvSpPr>
          <p:cNvPr id="3" name="Content Placeholder 2"/>
          <p:cNvSpPr>
            <a:spLocks noGrp="1"/>
          </p:cNvSpPr>
          <p:nvPr>
            <p:ph idx="1"/>
          </p:nvPr>
        </p:nvSpPr>
        <p:spPr/>
        <p:txBody>
          <a:bodyPr vert="horz" lIns="68580" tIns="34290" rIns="68580" bIns="34290" rtlCol="0" anchor="t">
            <a:normAutofit/>
          </a:bodyPr>
          <a:lstStyle/>
          <a:p>
            <a:r>
              <a:rPr lang="en-US"/>
              <a:t>No need to reinvent the wheel every time!</a:t>
            </a:r>
          </a:p>
        </p:txBody>
      </p:sp>
      <p:pic>
        <p:nvPicPr>
          <p:cNvPr id="4" name="Picture 4"/>
          <p:cNvPicPr>
            <a:picLocks noChangeAspect="1"/>
          </p:cNvPicPr>
          <p:nvPr/>
        </p:nvPicPr>
        <p:blipFill>
          <a:blip r:embed="rId3"/>
          <a:stretch>
            <a:fillRect/>
          </a:stretch>
        </p:blipFill>
        <p:spPr>
          <a:xfrm>
            <a:off x="1414882" y="2050256"/>
            <a:ext cx="3772814" cy="2254628"/>
          </a:xfrm>
          <a:prstGeom prst="rect">
            <a:avLst/>
          </a:prstGeom>
        </p:spPr>
      </p:pic>
      <p:sp>
        <p:nvSpPr>
          <p:cNvPr id="6" name="TextBox 5"/>
          <p:cNvSpPr txBox="1"/>
          <p:nvPr/>
        </p:nvSpPr>
        <p:spPr>
          <a:xfrm>
            <a:off x="493065" y="4498498"/>
            <a:ext cx="6372823" cy="276999"/>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a:t>Source: http://blog.asset-intertech.com/test_data_out/2011/02/the-test-stack.html</a:t>
            </a:r>
          </a:p>
        </p:txBody>
      </p:sp>
      <p:pic>
        <p:nvPicPr>
          <p:cNvPr id="7" name="Picture 7" descr="Imagen: &lt;strong&gt;Caveman&lt;/strong&gt; wheel"/>
          <p:cNvPicPr>
            <a:picLocks noChangeAspect="1"/>
          </p:cNvPicPr>
          <p:nvPr/>
        </p:nvPicPr>
        <p:blipFill>
          <a:blip r:embed="rId4"/>
          <a:stretch>
            <a:fillRect/>
          </a:stretch>
        </p:blipFill>
        <p:spPr>
          <a:xfrm>
            <a:off x="6238342" y="871538"/>
            <a:ext cx="1600200" cy="1943100"/>
          </a:xfrm>
          <a:prstGeom prst="rect">
            <a:avLst/>
          </a:prstGeom>
        </p:spPr>
      </p:pic>
      <p:sp>
        <p:nvSpPr>
          <p:cNvPr id="5" name="Rectangle 4"/>
          <p:cNvSpPr/>
          <p:nvPr/>
        </p:nvSpPr>
        <p:spPr>
          <a:xfrm>
            <a:off x="2815472" y="3028951"/>
            <a:ext cx="1432655" cy="27979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8" name="Date Placeholder 3">
            <a:extLst>
              <a:ext uri="{FF2B5EF4-FFF2-40B4-BE49-F238E27FC236}">
                <a16:creationId xmlns:a16="http://schemas.microsoft.com/office/drawing/2014/main" id="{EA29498B-195E-41D3-B9F2-228E6F2020F2}"/>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9" name="Footer Placeholder 4">
            <a:extLst>
              <a:ext uri="{FF2B5EF4-FFF2-40B4-BE49-F238E27FC236}">
                <a16:creationId xmlns:a16="http://schemas.microsoft.com/office/drawing/2014/main" id="{D1CBBAE1-E01C-4744-A6E6-343A3BBD67FD}"/>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10" name="Slide Number Placeholder 9">
            <a:extLst>
              <a:ext uri="{FF2B5EF4-FFF2-40B4-BE49-F238E27FC236}">
                <a16:creationId xmlns:a16="http://schemas.microsoft.com/office/drawing/2014/main" id="{7A19CD52-80FF-4605-93DC-4D4B22656DC4}"/>
              </a:ext>
            </a:extLst>
          </p:cNvPr>
          <p:cNvSpPr>
            <a:spLocks noGrp="1"/>
          </p:cNvSpPr>
          <p:nvPr>
            <p:ph type="sldNum" sz="quarter" idx="12"/>
          </p:nvPr>
        </p:nvSpPr>
        <p:spPr/>
        <p:txBody>
          <a:bodyPr/>
          <a:lstStyle/>
          <a:p>
            <a:fld id="{47A2F89E-46AD-D94C-9C9D-E2616F119DE9}" type="slidenum">
              <a:rPr lang="en-US" smtClean="0"/>
              <a:t>8</a:t>
            </a:fld>
            <a:endParaRPr lang="en-US"/>
          </a:p>
        </p:txBody>
      </p:sp>
    </p:spTree>
    <p:extLst>
      <p:ext uri="{BB962C8B-B14F-4D97-AF65-F5344CB8AC3E}">
        <p14:creationId xmlns:p14="http://schemas.microsoft.com/office/powerpoint/2010/main" val="2300031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Data Streaming (DDS)</a:t>
            </a:r>
          </a:p>
        </p:txBody>
      </p:sp>
      <p:sp>
        <p:nvSpPr>
          <p:cNvPr id="3" name="Content Placeholder 2"/>
          <p:cNvSpPr>
            <a:spLocks noGrp="1"/>
          </p:cNvSpPr>
          <p:nvPr>
            <p:ph idx="1"/>
          </p:nvPr>
        </p:nvSpPr>
        <p:spPr>
          <a:xfrm>
            <a:off x="539552" y="1589165"/>
            <a:ext cx="7920880" cy="1608460"/>
          </a:xfrm>
        </p:spPr>
        <p:txBody>
          <a:bodyPr vert="horz" lIns="91440" tIns="45720" rIns="91440" bIns="45720" rtlCol="0" anchor="t">
            <a:normAutofit fontScale="85000" lnSpcReduction="10000"/>
          </a:bodyPr>
          <a:lstStyle/>
          <a:p>
            <a:r>
              <a:rPr lang="en-US" sz="2000" dirty="0"/>
              <a:t>Frameworks describe problem as a DAG (called topology in Storm) of (streaming) computations (called bolts in Storm)</a:t>
            </a:r>
          </a:p>
          <a:p>
            <a:pPr lvl="1"/>
            <a:r>
              <a:rPr lang="en-US" sz="1600" dirty="0"/>
              <a:t>Collectively used by projects and companies number well in the hundreds (likely thousands)</a:t>
            </a:r>
          </a:p>
          <a:p>
            <a:r>
              <a:rPr lang="en-US" sz="2000" dirty="0"/>
              <a:t>Not all bolts are “scale-out” friendly</a:t>
            </a:r>
          </a:p>
          <a:p>
            <a:pPr lvl="1"/>
            <a:r>
              <a:rPr lang="en-US" sz="1600" dirty="0"/>
              <a:t>Some workloads/computations are more latency sensitive or are better suited for FPGAs</a:t>
            </a:r>
          </a:p>
          <a:p>
            <a:pPr marL="0" indent="0">
              <a:buNone/>
            </a:pPr>
            <a:endParaRPr lang="en-US" sz="2000" dirty="0"/>
          </a:p>
        </p:txBody>
      </p:sp>
      <p:sp>
        <p:nvSpPr>
          <p:cNvPr id="4" name="Date Placeholder 3"/>
          <p:cNvSpPr>
            <a:spLocks noGrp="1"/>
          </p:cNvSpPr>
          <p:nvPr>
            <p:ph type="dt" sz="half" idx="10"/>
          </p:nvPr>
        </p:nvSpPr>
        <p:spPr/>
        <p:txBody>
          <a:bodyPr/>
          <a:lstStyle/>
          <a:p>
            <a:r>
              <a:rPr lang="en-US"/>
              <a:t>Nov 29, 2018</a:t>
            </a:r>
            <a:endParaRPr lang="en-US" dirty="0"/>
          </a:p>
        </p:txBody>
      </p:sp>
      <p:sp>
        <p:nvSpPr>
          <p:cNvPr id="5" name="Footer Placeholder 4"/>
          <p:cNvSpPr>
            <a:spLocks noGrp="1"/>
          </p:cNvSpPr>
          <p:nvPr>
            <p:ph type="ftr" sz="quarter" idx="11"/>
          </p:nvPr>
        </p:nvSpPr>
        <p:spPr/>
        <p:txBody>
          <a:bodyPr/>
          <a:lstStyle/>
          <a:p>
            <a:r>
              <a:rPr lang="en-US" dirty="0"/>
              <a:t>Microsoft Research</a:t>
            </a:r>
          </a:p>
        </p:txBody>
      </p:sp>
      <p:sp>
        <p:nvSpPr>
          <p:cNvPr id="6" name="Slide Number Placeholder 5"/>
          <p:cNvSpPr>
            <a:spLocks noGrp="1"/>
          </p:cNvSpPr>
          <p:nvPr>
            <p:ph type="sldNum" sz="quarter" idx="12"/>
          </p:nvPr>
        </p:nvSpPr>
        <p:spPr/>
        <p:txBody>
          <a:bodyPr/>
          <a:lstStyle/>
          <a:p>
            <a:fld id="{47A2F89E-46AD-D94C-9C9D-E2616F119DE9}" type="slidenum">
              <a:rPr lang="en-US" smtClean="0"/>
              <a:pPr/>
              <a:t>80</a:t>
            </a:fld>
            <a:endParaRPr lang="en-US"/>
          </a:p>
        </p:txBody>
      </p:sp>
      <p:sp>
        <p:nvSpPr>
          <p:cNvPr id="7" name="Title 1"/>
          <p:cNvSpPr txBox="1">
            <a:spLocks/>
          </p:cNvSpPr>
          <p:nvPr/>
        </p:nvSpPr>
        <p:spPr>
          <a:xfrm>
            <a:off x="539552" y="1040524"/>
            <a:ext cx="7920880" cy="410571"/>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mj-lt"/>
                <a:ea typeface="+mj-ea"/>
                <a:cs typeface="+mj-cs"/>
              </a:rPr>
              <a:t>Heron,</a:t>
            </a:r>
            <a:r>
              <a:rPr kumimoji="0" lang="en-US" sz="1400" b="0" i="0" u="none" strike="noStrike" kern="1200" cap="none" spc="0" normalizeH="0" noProof="0" dirty="0">
                <a:ln>
                  <a:noFill/>
                </a:ln>
                <a:solidFill>
                  <a:srgbClr val="002060"/>
                </a:solidFill>
                <a:effectLst/>
                <a:uLnTx/>
                <a:uFillTx/>
                <a:latin typeface="+mj-lt"/>
                <a:ea typeface="+mj-ea"/>
                <a:cs typeface="+mj-cs"/>
              </a:rPr>
              <a:t> Storm, Spark, etc.</a:t>
            </a:r>
            <a:endParaRPr kumimoji="0" lang="en-US" sz="1400" b="0" i="0" u="none" strike="noStrike" kern="1200" cap="none" spc="0" normalizeH="0" baseline="0" noProof="0" dirty="0">
              <a:ln>
                <a:noFill/>
              </a:ln>
              <a:solidFill>
                <a:srgbClr val="002060"/>
              </a:solidFill>
              <a:effectLst/>
              <a:uLnTx/>
              <a:uFillTx/>
              <a:latin typeface="+mj-lt"/>
              <a:ea typeface="+mj-ea"/>
              <a:cs typeface="+mj-cs"/>
            </a:endParaRPr>
          </a:p>
        </p:txBody>
      </p:sp>
      <p:sp>
        <p:nvSpPr>
          <p:cNvPr id="9" name="TextBox 8">
            <a:extLst>
              <a:ext uri="{FF2B5EF4-FFF2-40B4-BE49-F238E27FC236}">
                <a16:creationId xmlns:a16="http://schemas.microsoft.com/office/drawing/2014/main" id="{2064DFB3-428A-4380-83C5-E3C050B57B34}"/>
              </a:ext>
            </a:extLst>
          </p:cNvPr>
          <p:cNvSpPr txBox="1"/>
          <p:nvPr/>
        </p:nvSpPr>
        <p:spPr>
          <a:xfrm>
            <a:off x="491067" y="3016955"/>
            <a:ext cx="7294033"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Example: A (contrived) social media text post content analysis pipeline</a:t>
            </a:r>
          </a:p>
        </p:txBody>
      </p:sp>
      <p:sp>
        <p:nvSpPr>
          <p:cNvPr id="10" name="Rectangle 9">
            <a:extLst>
              <a:ext uri="{FF2B5EF4-FFF2-40B4-BE49-F238E27FC236}">
                <a16:creationId xmlns:a16="http://schemas.microsoft.com/office/drawing/2014/main" id="{D01B490E-D11D-4B22-9021-5436E7F644C8}"/>
              </a:ext>
            </a:extLst>
          </p:cNvPr>
          <p:cNvSpPr/>
          <p:nvPr/>
        </p:nvSpPr>
        <p:spPr>
          <a:xfrm>
            <a:off x="587022" y="3409244"/>
            <a:ext cx="1217789" cy="448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Live Social Media Post Stream</a:t>
            </a:r>
          </a:p>
        </p:txBody>
      </p:sp>
      <p:sp>
        <p:nvSpPr>
          <p:cNvPr id="11" name="Rectangle 10">
            <a:extLst>
              <a:ext uri="{FF2B5EF4-FFF2-40B4-BE49-F238E27FC236}">
                <a16:creationId xmlns:a16="http://schemas.microsoft.com/office/drawing/2014/main" id="{82E1128E-A71E-499F-9144-6B6D6577591C}"/>
              </a:ext>
            </a:extLst>
          </p:cNvPr>
          <p:cNvSpPr/>
          <p:nvPr/>
        </p:nvSpPr>
        <p:spPr>
          <a:xfrm>
            <a:off x="587022" y="4093632"/>
            <a:ext cx="1217789" cy="448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Live Tweet Stream</a:t>
            </a:r>
          </a:p>
        </p:txBody>
      </p:sp>
      <p:sp>
        <p:nvSpPr>
          <p:cNvPr id="12" name="Oval 11">
            <a:extLst>
              <a:ext uri="{FF2B5EF4-FFF2-40B4-BE49-F238E27FC236}">
                <a16:creationId xmlns:a16="http://schemas.microsoft.com/office/drawing/2014/main" id="{A128D7C0-3B07-4773-8A01-DEE2312BABCE}"/>
              </a:ext>
            </a:extLst>
          </p:cNvPr>
          <p:cNvSpPr/>
          <p:nvPr/>
        </p:nvSpPr>
        <p:spPr>
          <a:xfrm>
            <a:off x="2167467" y="3317520"/>
            <a:ext cx="984955" cy="660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Message Extractor</a:t>
            </a:r>
          </a:p>
        </p:txBody>
      </p:sp>
      <p:sp>
        <p:nvSpPr>
          <p:cNvPr id="13" name="Oval 12">
            <a:extLst>
              <a:ext uri="{FF2B5EF4-FFF2-40B4-BE49-F238E27FC236}">
                <a16:creationId xmlns:a16="http://schemas.microsoft.com/office/drawing/2014/main" id="{1BC22E79-05E2-4521-8006-F3A8FEE1384B}"/>
              </a:ext>
            </a:extLst>
          </p:cNvPr>
          <p:cNvSpPr/>
          <p:nvPr/>
        </p:nvSpPr>
        <p:spPr>
          <a:xfrm>
            <a:off x="3508022" y="3317521"/>
            <a:ext cx="914400"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Word Splitter</a:t>
            </a:r>
          </a:p>
        </p:txBody>
      </p:sp>
      <p:sp>
        <p:nvSpPr>
          <p:cNvPr id="14" name="Oval 13">
            <a:extLst>
              <a:ext uri="{FF2B5EF4-FFF2-40B4-BE49-F238E27FC236}">
                <a16:creationId xmlns:a16="http://schemas.microsoft.com/office/drawing/2014/main" id="{EE48984D-27A6-472D-94D2-95FCD4174766}"/>
              </a:ext>
            </a:extLst>
          </p:cNvPr>
          <p:cNvSpPr/>
          <p:nvPr/>
        </p:nvSpPr>
        <p:spPr>
          <a:xfrm>
            <a:off x="4763911" y="3317520"/>
            <a:ext cx="1062566"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Sentiment Analysis</a:t>
            </a:r>
          </a:p>
        </p:txBody>
      </p:sp>
      <p:sp>
        <p:nvSpPr>
          <p:cNvPr id="15" name="Oval 14">
            <a:extLst>
              <a:ext uri="{FF2B5EF4-FFF2-40B4-BE49-F238E27FC236}">
                <a16:creationId xmlns:a16="http://schemas.microsoft.com/office/drawing/2014/main" id="{337368BC-C527-441E-993A-1DD4069B1416}"/>
              </a:ext>
            </a:extLst>
          </p:cNvPr>
          <p:cNvSpPr/>
          <p:nvPr/>
        </p:nvSpPr>
        <p:spPr>
          <a:xfrm>
            <a:off x="4714521" y="4093631"/>
            <a:ext cx="1563510" cy="62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 Recommendation ML Model</a:t>
            </a:r>
          </a:p>
        </p:txBody>
      </p:sp>
      <p:sp>
        <p:nvSpPr>
          <p:cNvPr id="16" name="Oval 15">
            <a:extLst>
              <a:ext uri="{FF2B5EF4-FFF2-40B4-BE49-F238E27FC236}">
                <a16:creationId xmlns:a16="http://schemas.microsoft.com/office/drawing/2014/main" id="{22EA949E-98F6-494D-A515-ED9C52EB8064}"/>
              </a:ext>
            </a:extLst>
          </p:cNvPr>
          <p:cNvSpPr/>
          <p:nvPr/>
        </p:nvSpPr>
        <p:spPr>
          <a:xfrm>
            <a:off x="6548966" y="4093632"/>
            <a:ext cx="879123"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 Services</a:t>
            </a:r>
          </a:p>
        </p:txBody>
      </p:sp>
      <p:sp>
        <p:nvSpPr>
          <p:cNvPr id="17" name="Oval 16">
            <a:extLst>
              <a:ext uri="{FF2B5EF4-FFF2-40B4-BE49-F238E27FC236}">
                <a16:creationId xmlns:a16="http://schemas.microsoft.com/office/drawing/2014/main" id="{00854C2E-C44C-4B9D-8FBE-DBDB4DE687EF}"/>
              </a:ext>
            </a:extLst>
          </p:cNvPr>
          <p:cNvSpPr/>
          <p:nvPr/>
        </p:nvSpPr>
        <p:spPr>
          <a:xfrm>
            <a:off x="6485465" y="3317520"/>
            <a:ext cx="1013176" cy="660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Marketing Services</a:t>
            </a:r>
          </a:p>
        </p:txBody>
      </p:sp>
      <p:cxnSp>
        <p:nvCxnSpPr>
          <p:cNvPr id="18" name="Straight Arrow Connector 17">
            <a:extLst>
              <a:ext uri="{FF2B5EF4-FFF2-40B4-BE49-F238E27FC236}">
                <a16:creationId xmlns:a16="http://schemas.microsoft.com/office/drawing/2014/main" id="{64510070-7046-4BB3-B1DB-AE961B70231B}"/>
              </a:ext>
            </a:extLst>
          </p:cNvPr>
          <p:cNvCxnSpPr/>
          <p:nvPr/>
        </p:nvCxnSpPr>
        <p:spPr>
          <a:xfrm flipV="1">
            <a:off x="1807634" y="3639255"/>
            <a:ext cx="357011" cy="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AD2735-F060-48EB-B25E-6C2A34703ED8}"/>
              </a:ext>
            </a:extLst>
          </p:cNvPr>
          <p:cNvCxnSpPr>
            <a:cxnSpLocks/>
          </p:cNvCxnSpPr>
          <p:nvPr/>
        </p:nvCxnSpPr>
        <p:spPr>
          <a:xfrm flipV="1">
            <a:off x="1807634" y="3667477"/>
            <a:ext cx="328789" cy="65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7CDF35-2F57-4833-8C99-7B3949CDA313}"/>
              </a:ext>
            </a:extLst>
          </p:cNvPr>
          <p:cNvCxnSpPr>
            <a:cxnSpLocks/>
          </p:cNvCxnSpPr>
          <p:nvPr/>
        </p:nvCxnSpPr>
        <p:spPr>
          <a:xfrm flipV="1">
            <a:off x="3155245" y="3653366"/>
            <a:ext cx="357011" cy="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1EA24AE-6C4A-4E51-9D96-4B0B9727207B}"/>
              </a:ext>
            </a:extLst>
          </p:cNvPr>
          <p:cNvCxnSpPr>
            <a:cxnSpLocks/>
          </p:cNvCxnSpPr>
          <p:nvPr/>
        </p:nvCxnSpPr>
        <p:spPr>
          <a:xfrm flipV="1">
            <a:off x="4425245" y="3632199"/>
            <a:ext cx="357011" cy="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2748391-4E21-4D87-81FE-70A9643D7457}"/>
              </a:ext>
            </a:extLst>
          </p:cNvPr>
          <p:cNvCxnSpPr>
            <a:cxnSpLocks/>
          </p:cNvCxnSpPr>
          <p:nvPr/>
        </p:nvCxnSpPr>
        <p:spPr>
          <a:xfrm flipV="1">
            <a:off x="5772856" y="3639255"/>
            <a:ext cx="709788" cy="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E0C974-49CA-4367-9966-A49D01F39C10}"/>
              </a:ext>
            </a:extLst>
          </p:cNvPr>
          <p:cNvCxnSpPr>
            <a:cxnSpLocks/>
          </p:cNvCxnSpPr>
          <p:nvPr/>
        </p:nvCxnSpPr>
        <p:spPr>
          <a:xfrm flipV="1">
            <a:off x="6280855" y="4443588"/>
            <a:ext cx="265289" cy="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89FF3C-DBFD-4FC8-BB76-3DAAEAFEF065}"/>
              </a:ext>
            </a:extLst>
          </p:cNvPr>
          <p:cNvCxnSpPr>
            <a:cxnSpLocks/>
          </p:cNvCxnSpPr>
          <p:nvPr/>
        </p:nvCxnSpPr>
        <p:spPr>
          <a:xfrm>
            <a:off x="4439354" y="3656188"/>
            <a:ext cx="265289" cy="709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702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Start by Taking Advantage of Existing Solutions</a:t>
            </a:r>
          </a:p>
        </p:txBody>
      </p:sp>
      <p:sp>
        <p:nvSpPr>
          <p:cNvPr id="3" name="Content Placeholder 2"/>
          <p:cNvSpPr>
            <a:spLocks noGrp="1"/>
          </p:cNvSpPr>
          <p:nvPr>
            <p:ph idx="1"/>
          </p:nvPr>
        </p:nvSpPr>
        <p:spPr>
          <a:xfrm>
            <a:off x="539552" y="1589165"/>
            <a:ext cx="7920880" cy="2991348"/>
          </a:xfrm>
        </p:spPr>
        <p:txBody>
          <a:bodyPr vert="horz" lIns="91440" tIns="45720" rIns="91440" bIns="45720" rtlCol="0" anchor="t">
            <a:normAutofit fontScale="92500" lnSpcReduction="20000"/>
          </a:bodyPr>
          <a:lstStyle/>
          <a:p>
            <a:r>
              <a:rPr lang="en-US" sz="2000" dirty="0">
                <a:solidFill>
                  <a:srgbClr val="808080"/>
                </a:solidFill>
              </a:rPr>
              <a:t>Existing DDS frameworks (e.g. Storm) work well and provide many features:</a:t>
            </a:r>
            <a:endParaRPr lang="en-US" sz="2000" dirty="0"/>
          </a:p>
          <a:p>
            <a:pPr lvl="1"/>
            <a:r>
              <a:rPr lang="en-US" sz="2000" dirty="0">
                <a:solidFill>
                  <a:srgbClr val="808080"/>
                </a:solidFill>
              </a:rPr>
              <a:t>Dynamic, on-demand resource allocation/scheduling and scaling</a:t>
            </a:r>
            <a:endParaRPr lang="en-US" sz="2000" dirty="0"/>
          </a:p>
          <a:p>
            <a:pPr lvl="1"/>
            <a:r>
              <a:rPr lang="en-US" sz="2000" dirty="0">
                <a:solidFill>
                  <a:srgbClr val="808080"/>
                </a:solidFill>
              </a:rPr>
              <a:t>Network packet routing</a:t>
            </a:r>
            <a:endParaRPr lang="en-US" sz="2000" dirty="0"/>
          </a:p>
          <a:p>
            <a:pPr lvl="1"/>
            <a:r>
              <a:rPr lang="en-US" sz="2000" dirty="0">
                <a:solidFill>
                  <a:srgbClr val="808080"/>
                </a:solidFill>
              </a:rPr>
              <a:t>Easy to use programming model</a:t>
            </a:r>
            <a:endParaRPr lang="en-US" sz="2000" dirty="0"/>
          </a:p>
          <a:p>
            <a:r>
              <a:rPr lang="en-US" sz="2000" dirty="0">
                <a:solidFill>
                  <a:srgbClr val="808080"/>
                </a:solidFill>
              </a:rPr>
              <a:t>Can users (almost) seamlessly insert FPGA nodes into these streaming workloads?</a:t>
            </a:r>
            <a:endParaRPr lang="en-US" sz="2000" dirty="0"/>
          </a:p>
          <a:p>
            <a:r>
              <a:rPr lang="en-US" sz="2000" dirty="0">
                <a:solidFill>
                  <a:srgbClr val="808080"/>
                </a:solidFill>
              </a:rPr>
              <a:t>Can these frameworks be exploited to simplify the design process of distributed FPGA services/applications?</a:t>
            </a:r>
            <a:endParaRPr lang="en-US" sz="2000" dirty="0"/>
          </a:p>
          <a:p>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r>
              <a:rPr lang="en-US"/>
              <a:t>Nov 29, 2018</a:t>
            </a:r>
            <a:endParaRPr lang="en-US" dirty="0"/>
          </a:p>
        </p:txBody>
      </p:sp>
      <p:sp>
        <p:nvSpPr>
          <p:cNvPr id="5" name="Footer Placeholder 4"/>
          <p:cNvSpPr>
            <a:spLocks noGrp="1"/>
          </p:cNvSpPr>
          <p:nvPr>
            <p:ph type="ftr" sz="quarter" idx="11"/>
          </p:nvPr>
        </p:nvSpPr>
        <p:spPr/>
        <p:txBody>
          <a:bodyPr/>
          <a:lstStyle/>
          <a:p>
            <a:r>
              <a:rPr lang="en-US" dirty="0"/>
              <a:t>Microsoft Research</a:t>
            </a:r>
          </a:p>
        </p:txBody>
      </p:sp>
      <p:sp>
        <p:nvSpPr>
          <p:cNvPr id="6" name="Slide Number Placeholder 5"/>
          <p:cNvSpPr>
            <a:spLocks noGrp="1"/>
          </p:cNvSpPr>
          <p:nvPr>
            <p:ph type="sldNum" sz="quarter" idx="12"/>
          </p:nvPr>
        </p:nvSpPr>
        <p:spPr/>
        <p:txBody>
          <a:bodyPr/>
          <a:lstStyle/>
          <a:p>
            <a:fld id="{47A2F89E-46AD-D94C-9C9D-E2616F119DE9}" type="slidenum">
              <a:rPr lang="en-US" smtClean="0"/>
              <a:pPr/>
              <a:t>81</a:t>
            </a:fld>
            <a:endParaRPr lang="en-US"/>
          </a:p>
        </p:txBody>
      </p:sp>
    </p:spTree>
    <p:extLst>
      <p:ext uri="{BB962C8B-B14F-4D97-AF65-F5344CB8AC3E}">
        <p14:creationId xmlns:p14="http://schemas.microsoft.com/office/powerpoint/2010/main" val="30774676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72BA-27A7-4C15-BBE6-77F870F4B0E1}"/>
              </a:ext>
            </a:extLst>
          </p:cNvPr>
          <p:cNvSpPr>
            <a:spLocks noGrp="1"/>
          </p:cNvSpPr>
          <p:nvPr>
            <p:ph type="title"/>
          </p:nvPr>
        </p:nvSpPr>
        <p:spPr/>
        <p:txBody>
          <a:bodyPr>
            <a:normAutofit/>
          </a:bodyPr>
          <a:lstStyle/>
          <a:p>
            <a:r>
              <a:rPr lang="en-US" dirty="0"/>
              <a:t>Some Complications Exist...</a:t>
            </a:r>
          </a:p>
        </p:txBody>
      </p:sp>
      <p:sp>
        <p:nvSpPr>
          <p:cNvPr id="3" name="Content Placeholder 2">
            <a:extLst>
              <a:ext uri="{FF2B5EF4-FFF2-40B4-BE49-F238E27FC236}">
                <a16:creationId xmlns:a16="http://schemas.microsoft.com/office/drawing/2014/main" id="{42A892B1-3EF3-4C30-9FCA-6CAEE1EC0FC8}"/>
              </a:ext>
            </a:extLst>
          </p:cNvPr>
          <p:cNvSpPr>
            <a:spLocks noGrp="1"/>
          </p:cNvSpPr>
          <p:nvPr>
            <p:ph idx="1"/>
          </p:nvPr>
        </p:nvSpPr>
        <p:spPr/>
        <p:txBody>
          <a:bodyPr vert="horz" lIns="91440" tIns="45720" rIns="91440" bIns="45720" rtlCol="0" anchor="t">
            <a:normAutofit fontScale="62500" lnSpcReduction="20000"/>
          </a:bodyPr>
          <a:lstStyle/>
          <a:p>
            <a:r>
              <a:rPr lang="en-US" dirty="0">
                <a:solidFill>
                  <a:srgbClr val="808080"/>
                </a:solidFill>
              </a:rPr>
              <a:t>Many popular DDS frameworks are implemented on top of the JVM (Java Virtual Machine) through languages like Java or Scala</a:t>
            </a:r>
            <a:endParaRPr lang="en-US" dirty="0"/>
          </a:p>
          <a:p>
            <a:pPr lvl="1"/>
            <a:r>
              <a:rPr lang="en-US" dirty="0">
                <a:solidFill>
                  <a:srgbClr val="808080"/>
                </a:solidFill>
              </a:rPr>
              <a:t>As is, high performance JVM byte code running on FPGAs is a poor fit</a:t>
            </a:r>
            <a:endParaRPr lang="en-US" dirty="0"/>
          </a:p>
          <a:p>
            <a:r>
              <a:rPr lang="en-US" dirty="0">
                <a:solidFill>
                  <a:srgbClr val="808080"/>
                </a:solidFill>
              </a:rPr>
              <a:t>Luckily, the JVM and these DDS frameworks utilize common technologies, collectively</a:t>
            </a:r>
            <a:endParaRPr lang="en-US" dirty="0"/>
          </a:p>
          <a:p>
            <a:pPr lvl="1"/>
            <a:r>
              <a:rPr lang="en-US" dirty="0">
                <a:solidFill>
                  <a:srgbClr val="808080"/>
                </a:solidFill>
              </a:rPr>
              <a:t>Targeting these common technologies allows for a relatively framework agnostic FPGA data-streaming platform</a:t>
            </a:r>
            <a:endParaRPr lang="en-US" dirty="0"/>
          </a:p>
          <a:p>
            <a:r>
              <a:rPr lang="en-US" dirty="0">
                <a:solidFill>
                  <a:srgbClr val="808080"/>
                </a:solidFill>
              </a:rPr>
              <a:t>Some shared technologies across DDS frameworks:</a:t>
            </a:r>
            <a:endParaRPr lang="en-US" dirty="0"/>
          </a:p>
          <a:p>
            <a:pPr lvl="1"/>
            <a:r>
              <a:rPr lang="en-US" dirty="0">
                <a:solidFill>
                  <a:srgbClr val="808080"/>
                </a:solidFill>
              </a:rPr>
              <a:t>JVM application packaging and the (Java </a:t>
            </a:r>
            <a:r>
              <a:rPr lang="en-US" dirty="0" err="1">
                <a:solidFill>
                  <a:srgbClr val="808080"/>
                </a:solidFill>
              </a:rPr>
              <a:t>ARchive</a:t>
            </a:r>
            <a:r>
              <a:rPr lang="en-US" dirty="0">
                <a:solidFill>
                  <a:srgbClr val="808080"/>
                </a:solidFill>
              </a:rPr>
              <a:t>) JAR file format</a:t>
            </a:r>
            <a:endParaRPr lang="en-US" dirty="0"/>
          </a:p>
          <a:p>
            <a:pPr lvl="1"/>
            <a:r>
              <a:rPr lang="en-US" dirty="0">
                <a:solidFill>
                  <a:srgbClr val="808080"/>
                </a:solidFill>
              </a:rPr>
              <a:t>Object (de)serialization through </a:t>
            </a:r>
            <a:r>
              <a:rPr lang="en-US" dirty="0" err="1">
                <a:solidFill>
                  <a:srgbClr val="808080"/>
                </a:solidFill>
              </a:rPr>
              <a:t>Kryo</a:t>
            </a:r>
            <a:r>
              <a:rPr lang="en-US" dirty="0">
                <a:solidFill>
                  <a:srgbClr val="808080"/>
                </a:solidFill>
              </a:rPr>
              <a:t> (an open source, high performance Java </a:t>
            </a:r>
            <a:r>
              <a:rPr lang="en-US" dirty="0" err="1">
                <a:solidFill>
                  <a:srgbClr val="808080"/>
                </a:solidFill>
              </a:rPr>
              <a:t>deserializer</a:t>
            </a:r>
            <a:r>
              <a:rPr lang="en-US" dirty="0">
                <a:solidFill>
                  <a:srgbClr val="808080"/>
                </a:solidFill>
              </a:rPr>
              <a:t>)</a:t>
            </a:r>
            <a:endParaRPr lang="en-US" dirty="0"/>
          </a:p>
          <a:p>
            <a:pPr lvl="1"/>
            <a:r>
              <a:rPr lang="en-US" dirty="0">
                <a:solidFill>
                  <a:srgbClr val="808080"/>
                </a:solidFill>
              </a:rPr>
              <a:t>Availability of the JNI (Java Native Interface) for communication with native code</a:t>
            </a:r>
            <a:endParaRPr lang="en-US" dirty="0"/>
          </a:p>
          <a:p>
            <a:pPr lvl="1"/>
            <a:r>
              <a:rPr lang="en-US" dirty="0">
                <a:solidFill>
                  <a:srgbClr val="808080"/>
                </a:solidFill>
              </a:rPr>
              <a:t>TCP or Layer 2 based node-to-node communication</a:t>
            </a:r>
            <a:endParaRPr lang="en-US" dirty="0"/>
          </a:p>
        </p:txBody>
      </p:sp>
      <p:sp>
        <p:nvSpPr>
          <p:cNvPr id="4" name="Date Placeholder 3">
            <a:extLst>
              <a:ext uri="{FF2B5EF4-FFF2-40B4-BE49-F238E27FC236}">
                <a16:creationId xmlns:a16="http://schemas.microsoft.com/office/drawing/2014/main" id="{88AF94FC-4320-4BD9-ABBD-92561096C052}"/>
              </a:ext>
            </a:extLst>
          </p:cNvPr>
          <p:cNvSpPr>
            <a:spLocks noGrp="1"/>
          </p:cNvSpPr>
          <p:nvPr>
            <p:ph type="dt" sz="half" idx="10"/>
          </p:nvPr>
        </p:nvSpPr>
        <p:spPr/>
        <p:txBody>
          <a:bodyPr/>
          <a:lstStyle/>
          <a:p>
            <a:r>
              <a:rPr lang="en-US"/>
              <a:t>Nov 29, 2018</a:t>
            </a:r>
          </a:p>
        </p:txBody>
      </p:sp>
      <p:sp>
        <p:nvSpPr>
          <p:cNvPr id="5" name="Footer Placeholder 4">
            <a:extLst>
              <a:ext uri="{FF2B5EF4-FFF2-40B4-BE49-F238E27FC236}">
                <a16:creationId xmlns:a16="http://schemas.microsoft.com/office/drawing/2014/main" id="{CE26F8B4-BC9C-49F8-B8FD-581B8302342A}"/>
              </a:ext>
            </a:extLst>
          </p:cNvPr>
          <p:cNvSpPr>
            <a:spLocks noGrp="1"/>
          </p:cNvSpPr>
          <p:nvPr>
            <p:ph type="ftr" sz="quarter" idx="11"/>
          </p:nvPr>
        </p:nvSpPr>
        <p:spPr/>
        <p:txBody>
          <a:bodyPr/>
          <a:lstStyle/>
          <a:p>
            <a:r>
              <a:rPr lang="de-DE"/>
              <a:t>Microsoft Research</a:t>
            </a:r>
            <a:endParaRPr lang="en-US" dirty="0"/>
          </a:p>
        </p:txBody>
      </p:sp>
      <p:sp>
        <p:nvSpPr>
          <p:cNvPr id="6" name="Slide Number Placeholder 5">
            <a:extLst>
              <a:ext uri="{FF2B5EF4-FFF2-40B4-BE49-F238E27FC236}">
                <a16:creationId xmlns:a16="http://schemas.microsoft.com/office/drawing/2014/main" id="{62B35EAF-F451-4692-A08F-CEB283A1354B}"/>
              </a:ext>
            </a:extLst>
          </p:cNvPr>
          <p:cNvSpPr>
            <a:spLocks noGrp="1"/>
          </p:cNvSpPr>
          <p:nvPr>
            <p:ph type="sldNum" sz="quarter" idx="12"/>
          </p:nvPr>
        </p:nvSpPr>
        <p:spPr/>
        <p:txBody>
          <a:bodyPr/>
          <a:lstStyle/>
          <a:p>
            <a:fld id="{47A2F89E-46AD-D94C-9C9D-E2616F119DE9}" type="slidenum">
              <a:rPr lang="en-US" smtClean="0"/>
              <a:t>82</a:t>
            </a:fld>
            <a:endParaRPr lang="en-US"/>
          </a:p>
        </p:txBody>
      </p:sp>
    </p:spTree>
    <p:extLst>
      <p:ext uri="{BB962C8B-B14F-4D97-AF65-F5344CB8AC3E}">
        <p14:creationId xmlns:p14="http://schemas.microsoft.com/office/powerpoint/2010/main" val="11724464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Complications Exist In the Present Situation</a:t>
            </a:r>
          </a:p>
        </p:txBody>
      </p:sp>
      <p:sp>
        <p:nvSpPr>
          <p:cNvPr id="3" name="Content Placeholder 2"/>
          <p:cNvSpPr>
            <a:spLocks noGrp="1"/>
          </p:cNvSpPr>
          <p:nvPr>
            <p:ph idx="1"/>
          </p:nvPr>
        </p:nvSpPr>
        <p:spPr>
          <a:xfrm>
            <a:off x="539552" y="1264610"/>
            <a:ext cx="7920880" cy="3315903"/>
          </a:xfrm>
        </p:spPr>
        <p:txBody>
          <a:bodyPr vert="horz" lIns="91440" tIns="45720" rIns="91440" bIns="45720" rtlCol="0" anchor="t">
            <a:normAutofit fontScale="77500" lnSpcReduction="20000"/>
          </a:bodyPr>
          <a:lstStyle/>
          <a:p>
            <a:r>
              <a:rPr lang="en-US" sz="2000" dirty="0">
                <a:solidFill>
                  <a:srgbClr val="808080"/>
                </a:solidFill>
              </a:rPr>
              <a:t>Many popular DDS frameworks are implemented on top of the JVM (Java Virtual Machine) through languages like Java or Scala</a:t>
            </a:r>
            <a:endParaRPr lang="en-US" sz="2000" dirty="0"/>
          </a:p>
          <a:p>
            <a:pPr lvl="1"/>
            <a:r>
              <a:rPr lang="en-US" sz="2000" dirty="0">
                <a:solidFill>
                  <a:srgbClr val="808080"/>
                </a:solidFill>
              </a:rPr>
              <a:t>As is, high performance JVM byte code running on FPGAs is a poor fit</a:t>
            </a:r>
            <a:endParaRPr lang="en-US" sz="2000" dirty="0"/>
          </a:p>
          <a:p>
            <a:r>
              <a:rPr lang="en-US" sz="2000" dirty="0">
                <a:solidFill>
                  <a:srgbClr val="808080"/>
                </a:solidFill>
              </a:rPr>
              <a:t>Luckily, the JVM and these DDS frameworks utilize common technologies, collectively</a:t>
            </a:r>
            <a:endParaRPr lang="en-US" sz="2000" dirty="0"/>
          </a:p>
          <a:p>
            <a:pPr lvl="1"/>
            <a:r>
              <a:rPr lang="en-US" sz="2000" dirty="0">
                <a:solidFill>
                  <a:srgbClr val="808080"/>
                </a:solidFill>
              </a:rPr>
              <a:t>Targeting these common technologies allows for a relatively framework agnostic FPGA data-streaming platform</a:t>
            </a:r>
            <a:endParaRPr lang="en-US" sz="2000" dirty="0"/>
          </a:p>
          <a:p>
            <a:r>
              <a:rPr lang="en-US" sz="2000" dirty="0">
                <a:solidFill>
                  <a:srgbClr val="808080"/>
                </a:solidFill>
              </a:rPr>
              <a:t>Some shared technologies across DDS frameworks:</a:t>
            </a:r>
            <a:endParaRPr lang="en-US" sz="2000" dirty="0"/>
          </a:p>
          <a:p>
            <a:pPr lvl="1"/>
            <a:r>
              <a:rPr lang="en-US" sz="2000" dirty="0">
                <a:solidFill>
                  <a:srgbClr val="808080"/>
                </a:solidFill>
              </a:rPr>
              <a:t>JVM application packaging and the (Java </a:t>
            </a:r>
            <a:r>
              <a:rPr lang="en-US" sz="2000" dirty="0" err="1">
                <a:solidFill>
                  <a:srgbClr val="808080"/>
                </a:solidFill>
              </a:rPr>
              <a:t>ARchive</a:t>
            </a:r>
            <a:r>
              <a:rPr lang="en-US" sz="2000" dirty="0">
                <a:solidFill>
                  <a:srgbClr val="808080"/>
                </a:solidFill>
              </a:rPr>
              <a:t>) JAR file format</a:t>
            </a:r>
            <a:endParaRPr lang="en-US" sz="2000" dirty="0"/>
          </a:p>
          <a:p>
            <a:pPr lvl="1"/>
            <a:r>
              <a:rPr lang="en-US" sz="2000" dirty="0">
                <a:solidFill>
                  <a:srgbClr val="808080"/>
                </a:solidFill>
              </a:rPr>
              <a:t>Object (de)serialization through </a:t>
            </a:r>
            <a:r>
              <a:rPr lang="en-US" sz="2000" dirty="0" err="1">
                <a:solidFill>
                  <a:srgbClr val="808080"/>
                </a:solidFill>
              </a:rPr>
              <a:t>Kryo</a:t>
            </a:r>
            <a:r>
              <a:rPr lang="en-US" sz="2000" dirty="0">
                <a:solidFill>
                  <a:srgbClr val="808080"/>
                </a:solidFill>
              </a:rPr>
              <a:t> (an open source, high performance Java </a:t>
            </a:r>
            <a:r>
              <a:rPr lang="en-US" sz="2000" dirty="0" err="1">
                <a:solidFill>
                  <a:srgbClr val="808080"/>
                </a:solidFill>
              </a:rPr>
              <a:t>deserializer</a:t>
            </a:r>
            <a:r>
              <a:rPr lang="en-US" sz="2000" dirty="0">
                <a:solidFill>
                  <a:srgbClr val="808080"/>
                </a:solidFill>
              </a:rPr>
              <a:t>)</a:t>
            </a:r>
            <a:endParaRPr lang="en-US" sz="2000" dirty="0"/>
          </a:p>
          <a:p>
            <a:pPr lvl="1"/>
            <a:r>
              <a:rPr lang="en-US" sz="2000" dirty="0">
                <a:solidFill>
                  <a:srgbClr val="808080"/>
                </a:solidFill>
              </a:rPr>
              <a:t>Availability of the JNI (Java Native Interface) for communication with native code</a:t>
            </a:r>
            <a:endParaRPr lang="en-US" sz="2000" dirty="0"/>
          </a:p>
          <a:p>
            <a:pPr lvl="1"/>
            <a:r>
              <a:rPr lang="en-US" sz="2000" dirty="0">
                <a:solidFill>
                  <a:srgbClr val="808080"/>
                </a:solidFill>
              </a:rPr>
              <a:t>TCP or Layer 2 based node-to-node communication</a:t>
            </a:r>
            <a:endParaRPr lang="en-US" sz="2000" dirty="0"/>
          </a:p>
          <a:p>
            <a:endParaRPr lang="en-US" sz="2000" dirty="0">
              <a:solidFill>
                <a:srgbClr val="808080"/>
              </a:solidFill>
            </a:endParaRPr>
          </a:p>
        </p:txBody>
      </p:sp>
      <p:sp>
        <p:nvSpPr>
          <p:cNvPr id="4" name="Date Placeholder 3"/>
          <p:cNvSpPr>
            <a:spLocks noGrp="1"/>
          </p:cNvSpPr>
          <p:nvPr>
            <p:ph type="dt" sz="half" idx="10"/>
          </p:nvPr>
        </p:nvSpPr>
        <p:spPr/>
        <p:txBody>
          <a:bodyPr/>
          <a:lstStyle/>
          <a:p>
            <a:r>
              <a:rPr lang="en-US"/>
              <a:t>Nov 29, 2018</a:t>
            </a:r>
            <a:endParaRPr lang="en-US" dirty="0"/>
          </a:p>
        </p:txBody>
      </p:sp>
      <p:sp>
        <p:nvSpPr>
          <p:cNvPr id="5" name="Footer Placeholder 4"/>
          <p:cNvSpPr>
            <a:spLocks noGrp="1"/>
          </p:cNvSpPr>
          <p:nvPr>
            <p:ph type="ftr" sz="quarter" idx="11"/>
          </p:nvPr>
        </p:nvSpPr>
        <p:spPr/>
        <p:txBody>
          <a:bodyPr/>
          <a:lstStyle/>
          <a:p>
            <a:r>
              <a:rPr lang="en-US" dirty="0"/>
              <a:t>Microsoft Research</a:t>
            </a:r>
          </a:p>
        </p:txBody>
      </p:sp>
      <p:sp>
        <p:nvSpPr>
          <p:cNvPr id="6" name="Slide Number Placeholder 5"/>
          <p:cNvSpPr>
            <a:spLocks noGrp="1"/>
          </p:cNvSpPr>
          <p:nvPr>
            <p:ph type="sldNum" sz="quarter" idx="12"/>
          </p:nvPr>
        </p:nvSpPr>
        <p:spPr/>
        <p:txBody>
          <a:bodyPr/>
          <a:lstStyle/>
          <a:p>
            <a:fld id="{47A2F89E-46AD-D94C-9C9D-E2616F119DE9}" type="slidenum">
              <a:rPr lang="en-US" smtClean="0"/>
              <a:pPr/>
              <a:t>83</a:t>
            </a:fld>
            <a:endParaRPr lang="en-US"/>
          </a:p>
        </p:txBody>
      </p:sp>
    </p:spTree>
    <p:extLst>
      <p:ext uri="{BB962C8B-B14F-4D97-AF65-F5344CB8AC3E}">
        <p14:creationId xmlns:p14="http://schemas.microsoft.com/office/powerpoint/2010/main" val="1964553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Common Scenarios</a:t>
            </a:r>
          </a:p>
        </p:txBody>
      </p:sp>
      <p:sp>
        <p:nvSpPr>
          <p:cNvPr id="3" name="Content Placeholder 2"/>
          <p:cNvSpPr>
            <a:spLocks noGrp="1"/>
          </p:cNvSpPr>
          <p:nvPr>
            <p:ph idx="1"/>
          </p:nvPr>
        </p:nvSpPr>
        <p:spPr>
          <a:xfrm>
            <a:off x="539552" y="1589165"/>
            <a:ext cx="7920880" cy="2991348"/>
          </a:xfrm>
        </p:spPr>
        <p:txBody>
          <a:bodyPr vert="horz" lIns="91440" tIns="45720" rIns="91440" bIns="45720" rtlCol="0" anchor="t">
            <a:normAutofit fontScale="70000" lnSpcReduction="20000"/>
          </a:bodyPr>
          <a:lstStyle/>
          <a:p>
            <a:r>
              <a:rPr lang="en-US" sz="2000" dirty="0">
                <a:solidFill>
                  <a:srgbClr val="808080"/>
                </a:solidFill>
              </a:rPr>
              <a:t>Performance sensitive sections of workload can be run on the FPGA “behind the scenes”</a:t>
            </a:r>
            <a:endParaRPr lang="en-US" sz="2000"/>
          </a:p>
          <a:p>
            <a:pPr lvl="1"/>
            <a:r>
              <a:rPr lang="en-US" sz="2000" dirty="0">
                <a:solidFill>
                  <a:srgbClr val="808080"/>
                </a:solidFill>
              </a:rPr>
              <a:t>Networking</a:t>
            </a:r>
            <a:endParaRPr lang="en-US" sz="2000"/>
          </a:p>
          <a:p>
            <a:pPr lvl="1"/>
            <a:r>
              <a:rPr lang="en-US" sz="2000" dirty="0">
                <a:solidFill>
                  <a:srgbClr val="808080"/>
                </a:solidFill>
              </a:rPr>
              <a:t>Object serialization/deserialization</a:t>
            </a:r>
            <a:endParaRPr lang="en-US" sz="2000"/>
          </a:p>
          <a:p>
            <a:pPr lvl="2"/>
            <a:r>
              <a:rPr lang="en-US" sz="2000" dirty="0">
                <a:solidFill>
                  <a:srgbClr val="808080"/>
                </a:solidFill>
              </a:rPr>
              <a:t>Accelerates well (in a different schema) [**]</a:t>
            </a:r>
            <a:endParaRPr lang="en-US" sz="2000" dirty="0"/>
          </a:p>
          <a:p>
            <a:pPr lvl="1"/>
            <a:r>
              <a:rPr lang="en-US" sz="2000" dirty="0">
                <a:solidFill>
                  <a:srgbClr val="808080"/>
                </a:solidFill>
              </a:rPr>
              <a:t>Bolt/Node computation</a:t>
            </a:r>
            <a:endParaRPr lang="en-US" sz="2000"/>
          </a:p>
          <a:p>
            <a:r>
              <a:rPr lang="en-US" sz="2000" dirty="0">
                <a:solidFill>
                  <a:srgbClr val="808080"/>
                </a:solidFill>
              </a:rPr>
              <a:t>A CPU can be used for non-performance-intensive parts of the topology lifetime</a:t>
            </a:r>
            <a:endParaRPr lang="en-US" sz="2000"/>
          </a:p>
          <a:p>
            <a:pPr lvl="1"/>
            <a:r>
              <a:rPr lang="en-US" sz="2000" dirty="0">
                <a:solidFill>
                  <a:srgbClr val="808080"/>
                </a:solidFill>
              </a:rPr>
              <a:t>Bolt/Node construction and deconstruction</a:t>
            </a:r>
            <a:endParaRPr lang="en-US" sz="2000"/>
          </a:p>
          <a:p>
            <a:pPr lvl="2"/>
            <a:r>
              <a:rPr lang="en-US" sz="2000" dirty="0">
                <a:solidFill>
                  <a:srgbClr val="808080"/>
                </a:solidFill>
              </a:rPr>
              <a:t>Including FPGA programming</a:t>
            </a:r>
            <a:endParaRPr lang="en-US" sz="2000"/>
          </a:p>
          <a:p>
            <a:pPr lvl="1"/>
            <a:r>
              <a:rPr lang="en-US" sz="2000" dirty="0">
                <a:solidFill>
                  <a:srgbClr val="808080"/>
                </a:solidFill>
              </a:rPr>
              <a:t>Exceptional packet handling</a:t>
            </a:r>
            <a:endParaRPr lang="en-US" sz="2000"/>
          </a:p>
          <a:p>
            <a:pPr lvl="2"/>
            <a:r>
              <a:rPr lang="en-US" sz="2000" dirty="0">
                <a:solidFill>
                  <a:srgbClr val="808080"/>
                </a:solidFill>
              </a:rPr>
              <a:t>E.g. heart-beat or special request packets can be handed off to the CPU</a:t>
            </a:r>
            <a:endParaRPr lang="en-US" sz="2000"/>
          </a:p>
          <a:p>
            <a:pPr lvl="1"/>
            <a:r>
              <a:rPr lang="en-US" sz="2000" dirty="0">
                <a:solidFill>
                  <a:srgbClr val="808080"/>
                </a:solidFill>
              </a:rPr>
              <a:t>Application building and packaging</a:t>
            </a:r>
            <a:endParaRPr lang="en-US" sz="2000"/>
          </a:p>
          <a:p>
            <a:pPr lvl="1"/>
            <a:r>
              <a:rPr lang="en-US" sz="2000" dirty="0">
                <a:solidFill>
                  <a:srgbClr val="808080"/>
                </a:solidFill>
              </a:rPr>
              <a:t>Worker management</a:t>
            </a:r>
            <a:endParaRPr lang="en-US" sz="2000"/>
          </a:p>
        </p:txBody>
      </p:sp>
      <p:sp>
        <p:nvSpPr>
          <p:cNvPr id="4" name="Date Placeholder 3"/>
          <p:cNvSpPr>
            <a:spLocks noGrp="1"/>
          </p:cNvSpPr>
          <p:nvPr>
            <p:ph type="dt" sz="half" idx="10"/>
          </p:nvPr>
        </p:nvSpPr>
        <p:spPr/>
        <p:txBody>
          <a:bodyPr/>
          <a:lstStyle/>
          <a:p>
            <a:r>
              <a:rPr lang="en-US"/>
              <a:t>Nov 29, 2018</a:t>
            </a:r>
            <a:endParaRPr lang="en-US" dirty="0"/>
          </a:p>
        </p:txBody>
      </p:sp>
      <p:sp>
        <p:nvSpPr>
          <p:cNvPr id="5" name="Footer Placeholder 4"/>
          <p:cNvSpPr>
            <a:spLocks noGrp="1"/>
          </p:cNvSpPr>
          <p:nvPr>
            <p:ph type="ftr" sz="quarter" idx="11"/>
          </p:nvPr>
        </p:nvSpPr>
        <p:spPr/>
        <p:txBody>
          <a:bodyPr/>
          <a:lstStyle/>
          <a:p>
            <a:r>
              <a:rPr lang="en-US" dirty="0"/>
              <a:t>Microsoft Research</a:t>
            </a:r>
          </a:p>
        </p:txBody>
      </p:sp>
      <p:sp>
        <p:nvSpPr>
          <p:cNvPr id="6" name="Slide Number Placeholder 5"/>
          <p:cNvSpPr>
            <a:spLocks noGrp="1"/>
          </p:cNvSpPr>
          <p:nvPr>
            <p:ph type="sldNum" sz="quarter" idx="12"/>
          </p:nvPr>
        </p:nvSpPr>
        <p:spPr/>
        <p:txBody>
          <a:bodyPr/>
          <a:lstStyle/>
          <a:p>
            <a:fld id="{47A2F89E-46AD-D94C-9C9D-E2616F119DE9}" type="slidenum">
              <a:rPr lang="en-US" smtClean="0"/>
              <a:pPr/>
              <a:t>84</a:t>
            </a:fld>
            <a:endParaRPr lang="en-US"/>
          </a:p>
        </p:txBody>
      </p:sp>
      <p:sp>
        <p:nvSpPr>
          <p:cNvPr id="7" name="TextBox 6">
            <a:extLst>
              <a:ext uri="{FF2B5EF4-FFF2-40B4-BE49-F238E27FC236}">
                <a16:creationId xmlns:a16="http://schemas.microsoft.com/office/drawing/2014/main" id="{C52E53E2-0330-4B08-A5AF-F6A581F239C3}"/>
              </a:ext>
            </a:extLst>
          </p:cNvPr>
          <p:cNvSpPr txBox="1"/>
          <p:nvPr/>
        </p:nvSpPr>
        <p:spPr>
          <a:xfrm>
            <a:off x="493889" y="4361039"/>
            <a:ext cx="7500055"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 Mueller R., </a:t>
            </a:r>
            <a:r>
              <a:rPr lang="en-US" sz="800" dirty="0" err="1">
                <a:latin typeface="Arial"/>
                <a:cs typeface="Arial"/>
              </a:rPr>
              <a:t>Eguro</a:t>
            </a:r>
            <a:r>
              <a:rPr lang="en-US" sz="800" dirty="0">
                <a:latin typeface="Arial"/>
                <a:cs typeface="Arial"/>
              </a:rPr>
              <a:t> K. “FPGA Accelerated Deserialization of Object Structures”. Microsoft Research, Sept. 2009. Available:</a:t>
            </a:r>
            <a:endParaRPr lang="en-US" dirty="0">
              <a:latin typeface="Gill Sans MT"/>
              <a:cs typeface="Arial"/>
            </a:endParaRPr>
          </a:p>
          <a:p>
            <a:r>
              <a:rPr lang="en-US" sz="800" dirty="0">
                <a:solidFill>
                  <a:srgbClr val="0097A7"/>
                </a:solidFill>
                <a:latin typeface="Arial"/>
                <a:cs typeface="Arial"/>
                <a:hlinkClick r:id="rId2"/>
              </a:rPr>
              <a:t>http://citeseerx.ist.psu.edu/viewdoc/download?doi=10.1.1.474.2486&amp;rep=rep1&amp;type=pdf</a:t>
            </a:r>
            <a:endParaRPr lang="en-US" dirty="0"/>
          </a:p>
        </p:txBody>
      </p:sp>
    </p:spTree>
    <p:extLst>
      <p:ext uri="{BB962C8B-B14F-4D97-AF65-F5344CB8AC3E}">
        <p14:creationId xmlns:p14="http://schemas.microsoft.com/office/powerpoint/2010/main" val="31073044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4BC-FBAD-4233-B254-06BE7F42D8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CBD3D8D-DA10-40AB-AB0C-761F8C61738B}"/>
              </a:ext>
            </a:extLst>
          </p:cNvPr>
          <p:cNvSpPr>
            <a:spLocks noGrp="1"/>
          </p:cNvSpPr>
          <p:nvPr>
            <p:ph idx="1"/>
          </p:nvPr>
        </p:nvSpPr>
        <p:spPr/>
        <p:txBody>
          <a:bodyPr/>
          <a:lstStyle/>
          <a:p>
            <a:r>
              <a:rPr lang="en-US" dirty="0"/>
              <a:t>Used stack approach for flexibility of abstraction</a:t>
            </a:r>
          </a:p>
          <a:p>
            <a:r>
              <a:rPr lang="en-US" dirty="0"/>
              <a:t>Modular design of stack allows for multiple implementations of layers</a:t>
            </a:r>
          </a:p>
          <a:p>
            <a:r>
              <a:rPr lang="en-US" dirty="0"/>
              <a:t>It’s an art to balance ease of programming and performance tunability</a:t>
            </a:r>
          </a:p>
        </p:txBody>
      </p:sp>
      <p:sp>
        <p:nvSpPr>
          <p:cNvPr id="6" name="Slide Number Placeholder 5">
            <a:extLst>
              <a:ext uri="{FF2B5EF4-FFF2-40B4-BE49-F238E27FC236}">
                <a16:creationId xmlns:a16="http://schemas.microsoft.com/office/drawing/2014/main" id="{88D25558-0857-4D49-A290-281D771E36B2}"/>
              </a:ext>
            </a:extLst>
          </p:cNvPr>
          <p:cNvSpPr>
            <a:spLocks noGrp="1"/>
          </p:cNvSpPr>
          <p:nvPr>
            <p:ph type="sldNum" sz="quarter" idx="12"/>
          </p:nvPr>
        </p:nvSpPr>
        <p:spPr/>
        <p:txBody>
          <a:bodyPr/>
          <a:lstStyle/>
          <a:p>
            <a:fld id="{47A2F89E-46AD-D94C-9C9D-E2616F119DE9}" type="slidenum">
              <a:rPr lang="en-US" smtClean="0"/>
              <a:t>85</a:t>
            </a:fld>
            <a:endParaRPr lang="en-US"/>
          </a:p>
        </p:txBody>
      </p:sp>
      <p:sp>
        <p:nvSpPr>
          <p:cNvPr id="7" name="Date Placeholder 3">
            <a:extLst>
              <a:ext uri="{FF2B5EF4-FFF2-40B4-BE49-F238E27FC236}">
                <a16:creationId xmlns:a16="http://schemas.microsoft.com/office/drawing/2014/main" id="{68BB31A3-E51E-4685-8594-6EA77E6E3AA8}"/>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8" name="Footer Placeholder 4">
            <a:extLst>
              <a:ext uri="{FF2B5EF4-FFF2-40B4-BE49-F238E27FC236}">
                <a16:creationId xmlns:a16="http://schemas.microsoft.com/office/drawing/2014/main" id="{98168958-9A83-44D6-9923-D5E66CFFDAAB}"/>
              </a:ext>
            </a:extLst>
          </p:cNvPr>
          <p:cNvSpPr>
            <a:spLocks noGrp="1"/>
          </p:cNvSpPr>
          <p:nvPr>
            <p:ph type="ftr" sz="quarter" idx="11"/>
          </p:nvPr>
        </p:nvSpPr>
        <p:spPr>
          <a:xfrm>
            <a:off x="2123728" y="4767264"/>
            <a:ext cx="6192688" cy="273844"/>
          </a:xfrm>
        </p:spPr>
        <p:txBody>
          <a:bodyPr/>
          <a:lstStyle/>
          <a:p>
            <a:r>
              <a:rPr lang="en-US" dirty="0"/>
              <a:t>Microsoft Research</a:t>
            </a:r>
          </a:p>
        </p:txBody>
      </p:sp>
    </p:spTree>
    <p:extLst>
      <p:ext uri="{BB962C8B-B14F-4D97-AF65-F5344CB8AC3E}">
        <p14:creationId xmlns:p14="http://schemas.microsoft.com/office/powerpoint/2010/main" val="419642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dirty="0"/>
              <a:t>Galapagos Hardware Stack</a:t>
            </a:r>
          </a:p>
        </p:txBody>
      </p:sp>
      <p:graphicFrame>
        <p:nvGraphicFramePr>
          <p:cNvPr id="7" name="Table 7"/>
          <p:cNvGraphicFramePr>
            <a:graphicFrameLocks noGrp="1"/>
          </p:cNvGraphicFramePr>
          <p:nvPr>
            <p:extLst/>
          </p:nvPr>
        </p:nvGraphicFramePr>
        <p:xfrm>
          <a:off x="1321594" y="1707356"/>
          <a:ext cx="6126480" cy="2811780"/>
        </p:xfrm>
        <a:graphic>
          <a:graphicData uri="http://schemas.openxmlformats.org/drawingml/2006/table">
            <a:tbl>
              <a:tblPr firstRow="1" bandRow="1">
                <a:tableStyleId>{22838BEF-8BB2-4498-84A7-C5851F593DF1}</a:tableStyleId>
              </a:tblPr>
              <a:tblGrid>
                <a:gridCol w="6126480">
                  <a:extLst>
                    <a:ext uri="{9D8B030D-6E8A-4147-A177-3AD203B41FA5}">
                      <a16:colId xmlns:a16="http://schemas.microsoft.com/office/drawing/2014/main" val="398718772"/>
                    </a:ext>
                  </a:extLst>
                </a:gridCol>
              </a:tblGrid>
              <a:tr h="480060">
                <a:tc>
                  <a:txBody>
                    <a:bodyPr/>
                    <a:lstStyle/>
                    <a:p>
                      <a:pPr algn="ctr">
                        <a:buNone/>
                      </a:pPr>
                      <a:r>
                        <a:rPr lang="en-US" sz="2700"/>
                        <a:t>Programming Layer</a:t>
                      </a:r>
                    </a:p>
                  </a:txBody>
                  <a:tcPr marL="68580" marR="68580" marT="34290" marB="34290"/>
                </a:tc>
                <a:extLst>
                  <a:ext uri="{0D108BD9-81ED-4DB2-BD59-A6C34878D82A}">
                    <a16:rowId xmlns:a16="http://schemas.microsoft.com/office/drawing/2014/main" val="4258913249"/>
                  </a:ext>
                </a:extLst>
              </a:tr>
              <a:tr h="480060">
                <a:tc>
                  <a:txBody>
                    <a:bodyPr/>
                    <a:lstStyle/>
                    <a:p>
                      <a:pPr algn="ctr">
                        <a:buNone/>
                      </a:pPr>
                      <a:r>
                        <a:rPr lang="en-US" sz="2700" b="1"/>
                        <a:t>Hardware Middleware Layer</a:t>
                      </a:r>
                      <a:endParaRPr lang="en-US" sz="2700"/>
                    </a:p>
                  </a:txBody>
                  <a:tcPr marL="68580" marR="68580" marT="34290" marB="34290"/>
                </a:tc>
                <a:extLst>
                  <a:ext uri="{0D108BD9-81ED-4DB2-BD59-A6C34878D82A}">
                    <a16:rowId xmlns:a16="http://schemas.microsoft.com/office/drawing/2014/main" val="277326602"/>
                  </a:ext>
                </a:extLst>
              </a:tr>
              <a:tr h="480060">
                <a:tc>
                  <a:txBody>
                    <a:bodyPr/>
                    <a:lstStyle/>
                    <a:p>
                      <a:pPr algn="ctr">
                        <a:buNone/>
                      </a:pPr>
                      <a:r>
                        <a:rPr lang="en-US" sz="2700" b="1"/>
                        <a:t>Hardware Cloud Provisioning Layer</a:t>
                      </a:r>
                      <a:endParaRPr lang="en-US" sz="2700"/>
                    </a:p>
                  </a:txBody>
                  <a:tcPr marL="68580" marR="68580" marT="34290" marB="34290"/>
                </a:tc>
                <a:extLst>
                  <a:ext uri="{0D108BD9-81ED-4DB2-BD59-A6C34878D82A}">
                    <a16:rowId xmlns:a16="http://schemas.microsoft.com/office/drawing/2014/main" val="3217508720"/>
                  </a:ext>
                </a:extLst>
              </a:tr>
              <a:tr h="480060">
                <a:tc>
                  <a:txBody>
                    <a:bodyPr/>
                    <a:lstStyle/>
                    <a:p>
                      <a:pPr algn="ctr">
                        <a:buNone/>
                      </a:pPr>
                      <a:r>
                        <a:rPr lang="en-US" sz="2700" b="1"/>
                        <a:t>Hardware Hypervisor/Shell</a:t>
                      </a:r>
                    </a:p>
                  </a:txBody>
                  <a:tcPr marL="68580" marR="68580" marT="34290" marB="34290"/>
                </a:tc>
                <a:extLst>
                  <a:ext uri="{0D108BD9-81ED-4DB2-BD59-A6C34878D82A}">
                    <a16:rowId xmlns:a16="http://schemas.microsoft.com/office/drawing/2014/main" val="3251503448"/>
                  </a:ext>
                </a:extLst>
              </a:tr>
              <a:tr h="891540">
                <a:tc>
                  <a:txBody>
                    <a:bodyPr/>
                    <a:lstStyle/>
                    <a:p>
                      <a:pPr algn="ctr">
                        <a:buNone/>
                      </a:pPr>
                      <a:r>
                        <a:rPr lang="en-US" sz="2700" b="1" dirty="0"/>
                        <a:t>Physical Hardware and Network Setup</a:t>
                      </a:r>
                    </a:p>
                  </a:txBody>
                  <a:tcPr marL="68580" marR="68580" marT="34290" marB="34290"/>
                </a:tc>
                <a:extLst>
                  <a:ext uri="{0D108BD9-81ED-4DB2-BD59-A6C34878D82A}">
                    <a16:rowId xmlns:a16="http://schemas.microsoft.com/office/drawing/2014/main" val="3662994829"/>
                  </a:ext>
                </a:extLst>
              </a:tr>
            </a:tbl>
          </a:graphicData>
        </a:graphic>
      </p:graphicFrame>
      <p:sp>
        <p:nvSpPr>
          <p:cNvPr id="4" name="Date Placeholder 3">
            <a:extLst>
              <a:ext uri="{FF2B5EF4-FFF2-40B4-BE49-F238E27FC236}">
                <a16:creationId xmlns:a16="http://schemas.microsoft.com/office/drawing/2014/main" id="{57B483CE-1CA0-4CB6-A1CE-DBE01B63B99F}"/>
              </a:ext>
            </a:extLst>
          </p:cNvPr>
          <p:cNvSpPr>
            <a:spLocks noGrp="1"/>
          </p:cNvSpPr>
          <p:nvPr>
            <p:ph type="dt" sz="half" idx="10"/>
          </p:nvPr>
        </p:nvSpPr>
        <p:spPr>
          <a:xfrm>
            <a:off x="539552" y="4767264"/>
            <a:ext cx="1440160" cy="273844"/>
          </a:xfrm>
        </p:spPr>
        <p:txBody>
          <a:bodyPr/>
          <a:lstStyle/>
          <a:p>
            <a:r>
              <a:rPr lang="en-US"/>
              <a:t>Nov 29, 2018</a:t>
            </a:r>
            <a:endParaRPr lang="en-US" dirty="0"/>
          </a:p>
        </p:txBody>
      </p:sp>
      <p:sp>
        <p:nvSpPr>
          <p:cNvPr id="5" name="Footer Placeholder 4">
            <a:extLst>
              <a:ext uri="{FF2B5EF4-FFF2-40B4-BE49-F238E27FC236}">
                <a16:creationId xmlns:a16="http://schemas.microsoft.com/office/drawing/2014/main" id="{82054FA7-936B-43E1-A731-0F822194A095}"/>
              </a:ext>
            </a:extLst>
          </p:cNvPr>
          <p:cNvSpPr>
            <a:spLocks noGrp="1"/>
          </p:cNvSpPr>
          <p:nvPr>
            <p:ph type="ftr" sz="quarter" idx="11"/>
          </p:nvPr>
        </p:nvSpPr>
        <p:spPr>
          <a:xfrm>
            <a:off x="2123728" y="4767264"/>
            <a:ext cx="6192688" cy="273844"/>
          </a:xfrm>
        </p:spPr>
        <p:txBody>
          <a:bodyPr/>
          <a:lstStyle/>
          <a:p>
            <a:r>
              <a:rPr lang="en-US" dirty="0"/>
              <a:t>Microsoft Research</a:t>
            </a:r>
          </a:p>
        </p:txBody>
      </p:sp>
      <p:sp>
        <p:nvSpPr>
          <p:cNvPr id="3" name="Slide Number Placeholder 2">
            <a:extLst>
              <a:ext uri="{FF2B5EF4-FFF2-40B4-BE49-F238E27FC236}">
                <a16:creationId xmlns:a16="http://schemas.microsoft.com/office/drawing/2014/main" id="{C86D4210-1DF9-4A6F-A66D-4A274AC9F437}"/>
              </a:ext>
            </a:extLst>
          </p:cNvPr>
          <p:cNvSpPr>
            <a:spLocks noGrp="1"/>
          </p:cNvSpPr>
          <p:nvPr>
            <p:ph type="sldNum" sz="quarter" idx="12"/>
          </p:nvPr>
        </p:nvSpPr>
        <p:spPr/>
        <p:txBody>
          <a:bodyPr/>
          <a:lstStyle/>
          <a:p>
            <a:fld id="{47A2F89E-46AD-D94C-9C9D-E2616F119DE9}" type="slidenum">
              <a:rPr lang="en-US" smtClean="0"/>
              <a:t>9</a:t>
            </a:fld>
            <a:endParaRPr lang="en-US"/>
          </a:p>
        </p:txBody>
      </p:sp>
    </p:spTree>
    <p:extLst>
      <p:ext uri="{BB962C8B-B14F-4D97-AF65-F5344CB8AC3E}">
        <p14:creationId xmlns:p14="http://schemas.microsoft.com/office/powerpoint/2010/main" val="2256105743"/>
      </p:ext>
    </p:extLst>
  </p:cSld>
  <p:clrMapOvr>
    <a:masterClrMapping/>
  </p:clrMapOvr>
</p:sld>
</file>

<file path=ppt/theme/theme1.xml><?xml version="1.0" encoding="utf-8"?>
<a:theme xmlns:a="http://schemas.openxmlformats.org/drawingml/2006/main" name="pcgroup2011">
  <a:themeElements>
    <a:clrScheme name="pcgroup">
      <a:dk1>
        <a:srgbClr val="00206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cgroup">
      <a:majorFont>
        <a:latin typeface="Franklin Gothic Demi"/>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pcgroup2017_16_9.potx</Template>
  <TotalTime>46486</TotalTime>
  <Words>4849</Words>
  <Application>Microsoft Office PowerPoint</Application>
  <PresentationFormat>On-screen Show (16:9)</PresentationFormat>
  <Paragraphs>926</Paragraphs>
  <Slides>85</Slides>
  <Notes>37</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pcgroup2011</vt:lpstr>
      <vt:lpstr>Galapagos: A Stacked Approach for Hardware Integration in the Data Center</vt:lpstr>
      <vt:lpstr>The Holy Grail</vt:lpstr>
      <vt:lpstr>Data Centers are Heterogeneous</vt:lpstr>
      <vt:lpstr>Stacked Approach</vt:lpstr>
      <vt:lpstr>Stacked Approach</vt:lpstr>
      <vt:lpstr>Stacked Approach</vt:lpstr>
      <vt:lpstr>Stacked Approach</vt:lpstr>
      <vt:lpstr>Stacked Approach</vt:lpstr>
      <vt:lpstr>Galapagos Hardware Stack</vt:lpstr>
      <vt:lpstr>Related Work on the Hardware Stack</vt:lpstr>
      <vt:lpstr>Related Work on the Hardware Stack</vt:lpstr>
      <vt:lpstr>High-Level Overview</vt:lpstr>
      <vt:lpstr>L1: Physical Hardware and Network Setup</vt:lpstr>
      <vt:lpstr>L1: Intro</vt:lpstr>
      <vt:lpstr>L1: Diagram</vt:lpstr>
      <vt:lpstr>L1: Inventory</vt:lpstr>
      <vt:lpstr>L1: Extensions</vt:lpstr>
      <vt:lpstr>L2: Hypervisors</vt:lpstr>
      <vt:lpstr>L2: Intro</vt:lpstr>
      <vt:lpstr>L2: Simple Hypervisors</vt:lpstr>
      <vt:lpstr>L2: Advanced Hypervisors</vt:lpstr>
      <vt:lpstr>L2: Soft vs Hard Shell Distinction</vt:lpstr>
      <vt:lpstr>L2: High-Level (Long-term Plan)</vt:lpstr>
      <vt:lpstr>L2: Masters Focus (Hard Shell)</vt:lpstr>
      <vt:lpstr>L2: Network Management (NMU)</vt:lpstr>
      <vt:lpstr>L2: Network Management (NMU)</vt:lpstr>
      <vt:lpstr>L2: Universal NMU</vt:lpstr>
      <vt:lpstr>L2: Universal NMU</vt:lpstr>
      <vt:lpstr>L2: Performance Isolation</vt:lpstr>
      <vt:lpstr>L2: Application  Live Migration</vt:lpstr>
      <vt:lpstr>L3: Cloud Provisioning Layer</vt:lpstr>
      <vt:lpstr>L3: Intro</vt:lpstr>
      <vt:lpstr>L3: Diagram</vt:lpstr>
      <vt:lpstr>L3: Current Status</vt:lpstr>
      <vt:lpstr>L4: Hardware MiddleWare Layer</vt:lpstr>
      <vt:lpstr>L4: Intro</vt:lpstr>
      <vt:lpstr>L4: Overview</vt:lpstr>
      <vt:lpstr>L4: Packet Switched Logical Cluster Description</vt:lpstr>
      <vt:lpstr>L4: Packet Switched Physical Mapping</vt:lpstr>
      <vt:lpstr>L4: Application Region</vt:lpstr>
      <vt:lpstr>L4: System Tool Flow</vt:lpstr>
      <vt:lpstr>L4: System Tool Flow</vt:lpstr>
      <vt:lpstr>L5: HUMBOLDT  MPI Programming Layer</vt:lpstr>
      <vt:lpstr>L5: HUMboldt (Heterogeneous Uniform Messaging) Communication Layer</vt:lpstr>
      <vt:lpstr>L5: HUMboldt Protocol</vt:lpstr>
      <vt:lpstr>L5: System Tool Flow</vt:lpstr>
      <vt:lpstr>L5: Results: Microbenchmarks</vt:lpstr>
      <vt:lpstr>L5: Throughput Results</vt:lpstr>
      <vt:lpstr>L5: Throughput Results</vt:lpstr>
      <vt:lpstr>L5: Throughput Results</vt:lpstr>
      <vt:lpstr>L5: Throughput Results</vt:lpstr>
      <vt:lpstr>L5: Latency Results</vt:lpstr>
      <vt:lpstr>L5: Shared Memory Programming Layer</vt:lpstr>
      <vt:lpstr>PowerPoint Presentation</vt:lpstr>
      <vt:lpstr>PowerPoint Presentation</vt:lpstr>
      <vt:lpstr>PowerPoint Presentation</vt:lpstr>
      <vt:lpstr>Machine Learning Application Layer</vt:lpstr>
      <vt:lpstr>ML Application Layer Intro</vt:lpstr>
      <vt:lpstr>ML Application Layer Details</vt:lpstr>
      <vt:lpstr>ML Application Layer Details</vt:lpstr>
      <vt:lpstr>ML Application Layer Details</vt:lpstr>
      <vt:lpstr>ML Application Layer Assign Ranks</vt:lpstr>
      <vt:lpstr>ML Application Layer Setup Control</vt:lpstr>
      <vt:lpstr>ML Application Layer Data</vt:lpstr>
      <vt:lpstr>ML Application Darius Wrapper Snippet</vt:lpstr>
      <vt:lpstr>ML Application Layer Checklist</vt:lpstr>
      <vt:lpstr>AN RDMA-BASED STORAGE SYSTEM FOR A CLUSTER OF FPGAS AND CPUS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Integrating and Enabling FPGAs as Native Targets in Big-Data Streaming Frameworks   </vt:lpstr>
      <vt:lpstr>Distributed Data Streaming (DDS)</vt:lpstr>
      <vt:lpstr>Start by Taking Advantage of Existing Solutions</vt:lpstr>
      <vt:lpstr>Some Complications Exist...</vt:lpstr>
      <vt:lpstr>Some Complications Exist In the Present Situation</vt:lpstr>
      <vt:lpstr>Handling Common Scenarios</vt:lpstr>
      <vt:lpstr>Conclusion</vt:lpstr>
    </vt:vector>
  </TitlesOfParts>
  <Company>University of Toronto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Chow</dc:creator>
  <cp:lastModifiedBy>Naif Tarafdar</cp:lastModifiedBy>
  <cp:revision>474</cp:revision>
  <cp:lastPrinted>2017-04-05T18:39:40Z</cp:lastPrinted>
  <dcterms:created xsi:type="dcterms:W3CDTF">2017-03-30T18:52:57Z</dcterms:created>
  <dcterms:modified xsi:type="dcterms:W3CDTF">2018-11-29T14:52:39Z</dcterms:modified>
</cp:coreProperties>
</file>