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13"/>
  </p:notesMasterIdLst>
  <p:sldIdLst>
    <p:sldId id="256" r:id="rId2"/>
    <p:sldId id="291" r:id="rId3"/>
    <p:sldId id="310" r:id="rId4"/>
    <p:sldId id="292" r:id="rId5"/>
    <p:sldId id="307" r:id="rId6"/>
    <p:sldId id="293" r:id="rId7"/>
    <p:sldId id="313" r:id="rId8"/>
    <p:sldId id="314" r:id="rId9"/>
    <p:sldId id="295" r:id="rId10"/>
    <p:sldId id="304" r:id="rId11"/>
    <p:sldId id="259" r:id="rId1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84AF"/>
    <a:srgbClr val="49BCBF"/>
    <a:srgbClr val="A6A6A6"/>
    <a:srgbClr val="FB3919"/>
    <a:srgbClr val="9DB4E7"/>
    <a:srgbClr val="F29B4C"/>
    <a:srgbClr val="0772F3"/>
    <a:srgbClr val="4899FA"/>
    <a:srgbClr val="0554B3"/>
    <a:srgbClr val="EEE0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5" autoAdjust="0"/>
    <p:restoredTop sz="94660"/>
  </p:normalViewPr>
  <p:slideViewPr>
    <p:cSldViewPr snapToGrid="0">
      <p:cViewPr varScale="1">
        <p:scale>
          <a:sx n="73" d="100"/>
          <a:sy n="73" d="100"/>
        </p:scale>
        <p:origin x="52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63813-9840-4FC1-9D75-19457ED5CD50}" type="datetimeFigureOut">
              <a:rPr lang="en-IN" smtClean="0"/>
              <a:t>28-08-2019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C7C18-429B-4D95-987C-363AEA7C5E21}" type="slidenum">
              <a:rPr lang="en-IN" smtClean="0"/>
              <a:t>‹#›</a:t>
            </a:fld>
            <a:endParaRPr lang="en-IN" dirty="0"/>
          </a:p>
        </p:txBody>
      </p:sp>
    </p:spTree>
    <p:extLst>
      <p:ext uri="{BB962C8B-B14F-4D97-AF65-F5344CB8AC3E}">
        <p14:creationId xmlns:p14="http://schemas.microsoft.com/office/powerpoint/2010/main" val="1619712790"/>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FC7C18-429B-4D95-987C-363AEA7C5E21}" type="slidenum">
              <a:rPr lang="en-IN" smtClean="0"/>
              <a:t>0</a:t>
            </a:fld>
            <a:endParaRPr lang="en-IN" dirty="0"/>
          </a:p>
        </p:txBody>
      </p:sp>
    </p:spTree>
    <p:extLst>
      <p:ext uri="{BB962C8B-B14F-4D97-AF65-F5344CB8AC3E}">
        <p14:creationId xmlns:p14="http://schemas.microsoft.com/office/powerpoint/2010/main" val="37684902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6.emf"/><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8" name="Shape 10"/>
          <p:cNvSpPr/>
          <p:nvPr userDrawn="1"/>
        </p:nvSpPr>
        <p:spPr>
          <a:xfrm>
            <a:off x="10059311" y="877033"/>
            <a:ext cx="1732400" cy="577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nvGrpSpPr>
          <p:cNvPr id="19" name="Shape 11"/>
          <p:cNvGrpSpPr/>
          <p:nvPr userDrawn="1"/>
        </p:nvGrpSpPr>
        <p:grpSpPr>
          <a:xfrm>
            <a:off x="1" y="-9451"/>
            <a:ext cx="11548531" cy="6867451"/>
            <a:chOff x="0" y="-7088"/>
            <a:chExt cx="8661398" cy="5150588"/>
          </a:xfrm>
          <a:solidFill>
            <a:schemeClr val="bg1">
              <a:lumMod val="95000"/>
            </a:schemeClr>
          </a:solidFill>
        </p:grpSpPr>
        <p:sp>
          <p:nvSpPr>
            <p:cNvPr id="20" name="Shape 12"/>
            <p:cNvSpPr/>
            <p:nvPr/>
          </p:nvSpPr>
          <p:spPr>
            <a:xfrm>
              <a:off x="0" y="0"/>
              <a:ext cx="3525000" cy="5143500"/>
            </a:xfrm>
            <a:prstGeom prst="rect">
              <a:avLst/>
            </a:pr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sp>
          <p:nvSpPr>
            <p:cNvPr id="21" name="Shape 13"/>
            <p:cNvSpPr/>
            <p:nvPr/>
          </p:nvSpPr>
          <p:spPr>
            <a:xfrm rot="10800000" flipH="1">
              <a:off x="3517898" y="-7088"/>
              <a:ext cx="5143500" cy="5143500"/>
            </a:xfrm>
            <a:prstGeom prst="rtTriangle">
              <a:avLst/>
            </a:pr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grpSp>
        <p:nvGrpSpPr>
          <p:cNvPr id="22" name="Shape 14"/>
          <p:cNvGrpSpPr/>
          <p:nvPr/>
        </p:nvGrpSpPr>
        <p:grpSpPr>
          <a:xfrm rot="10800000" flipH="1">
            <a:off x="3" y="1454351"/>
            <a:ext cx="11796669" cy="3949300"/>
            <a:chOff x="-8178042" y="-4493254"/>
            <a:chExt cx="19483598" cy="6522736"/>
          </a:xfrm>
          <a:solidFill>
            <a:srgbClr val="F29B4C"/>
          </a:solidFill>
        </p:grpSpPr>
        <p:sp>
          <p:nvSpPr>
            <p:cNvPr id="23" name="Shape 15"/>
            <p:cNvSpPr/>
            <p:nvPr/>
          </p:nvSpPr>
          <p:spPr>
            <a:xfrm>
              <a:off x="-8178042" y="-4493118"/>
              <a:ext cx="12968400" cy="6522600"/>
            </a:xfrm>
            <a:prstGeom prst="rect">
              <a:avLst/>
            </a:prstGeom>
            <a:solidFill>
              <a:srgbClr val="2384A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sp>
          <p:nvSpPr>
            <p:cNvPr id="24" name="Shape 16"/>
            <p:cNvSpPr/>
            <p:nvPr/>
          </p:nvSpPr>
          <p:spPr>
            <a:xfrm>
              <a:off x="4782955" y="-4493254"/>
              <a:ext cx="6522600" cy="6522600"/>
            </a:xfrm>
            <a:prstGeom prst="rtTriangle">
              <a:avLst/>
            </a:prstGeom>
            <a:solidFill>
              <a:srgbClr val="2384A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grpSp>
        <p:nvGrpSpPr>
          <p:cNvPr id="25" name="Shape 17"/>
          <p:cNvGrpSpPr/>
          <p:nvPr/>
        </p:nvGrpSpPr>
        <p:grpSpPr>
          <a:xfrm>
            <a:off x="4902983" y="5704465"/>
            <a:ext cx="7307772" cy="577328"/>
            <a:chOff x="5582265" y="4646738"/>
            <a:chExt cx="5480829" cy="432996"/>
          </a:xfrm>
          <a:solidFill>
            <a:srgbClr val="2384AF"/>
          </a:solidFill>
          <a:scene3d>
            <a:camera prst="orthographicFront">
              <a:rot lat="0" lon="0" rev="0"/>
            </a:camera>
            <a:lightRig rig="contrasting" dir="t">
              <a:rot lat="0" lon="0" rev="7800000"/>
            </a:lightRig>
          </a:scene3d>
        </p:grpSpPr>
        <p:sp>
          <p:nvSpPr>
            <p:cNvPr id="26" name="Shape 18"/>
            <p:cNvSpPr/>
            <p:nvPr/>
          </p:nvSpPr>
          <p:spPr>
            <a:xfrm rot="10800000">
              <a:off x="5582265" y="4948334"/>
              <a:ext cx="394200" cy="131400"/>
            </a:xfrm>
            <a:prstGeom prst="triangle">
              <a:avLst>
                <a:gd name="adj" fmla="val 32425"/>
              </a:avLst>
            </a:prstGeom>
            <a:grpFill/>
            <a:ln>
              <a:noFill/>
            </a:ln>
            <a:effectLst/>
            <a:sp3d>
              <a:bevelT w="139700" h="139700"/>
            </a:sp3d>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grpSp>
          <p:nvGrpSpPr>
            <p:cNvPr id="27" name="Shape 19"/>
            <p:cNvGrpSpPr/>
            <p:nvPr/>
          </p:nvGrpSpPr>
          <p:grpSpPr>
            <a:xfrm flipH="1">
              <a:off x="5585232" y="4646738"/>
              <a:ext cx="5477861" cy="304551"/>
              <a:chOff x="-24158748" y="330075"/>
              <a:chExt cx="30568423" cy="1699506"/>
            </a:xfrm>
            <a:grpFill/>
          </p:grpSpPr>
          <p:sp>
            <p:nvSpPr>
              <p:cNvPr id="28" name="Shape 20"/>
              <p:cNvSpPr/>
              <p:nvPr/>
            </p:nvSpPr>
            <p:spPr>
              <a:xfrm>
                <a:off x="-24158748" y="330081"/>
                <a:ext cx="28908000" cy="1699500"/>
              </a:xfrm>
              <a:prstGeom prst="rect">
                <a:avLst/>
              </a:prstGeom>
              <a:grpFill/>
              <a:ln>
                <a:noFill/>
              </a:ln>
              <a:effectLst/>
              <a:sp3d>
                <a:bevelT w="139700" h="139700"/>
              </a:sp3d>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Roboto Condensed" pitchFamily="2" charset="0"/>
                </a:endParaRPr>
              </a:p>
            </p:txBody>
          </p:sp>
          <p:sp>
            <p:nvSpPr>
              <p:cNvPr id="29" name="Shape 21"/>
              <p:cNvSpPr/>
              <p:nvPr/>
            </p:nvSpPr>
            <p:spPr>
              <a:xfrm>
                <a:off x="4710175" y="330075"/>
                <a:ext cx="1699500" cy="1699500"/>
              </a:xfrm>
              <a:prstGeom prst="rtTriangle">
                <a:avLst/>
              </a:prstGeom>
              <a:grpFill/>
              <a:ln>
                <a:noFill/>
              </a:ln>
              <a:effectLst/>
              <a:sp3d>
                <a:bevelT w="139700" h="139700"/>
              </a:sp3d>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grpSp>
      </p:grpSp>
      <p:sp>
        <p:nvSpPr>
          <p:cNvPr id="30" name="Shape 22"/>
          <p:cNvSpPr txBox="1">
            <a:spLocks noGrp="1"/>
          </p:cNvSpPr>
          <p:nvPr>
            <p:ph type="ctrTitle"/>
          </p:nvPr>
        </p:nvSpPr>
        <p:spPr>
          <a:xfrm>
            <a:off x="241139" y="1454235"/>
            <a:ext cx="11550573" cy="2881615"/>
          </a:xfrm>
          <a:prstGeom prst="rect">
            <a:avLst/>
          </a:prstGeom>
        </p:spPr>
        <p:txBody>
          <a:bodyPr spcFirstLastPara="1" wrap="square" lIns="91425" tIns="91425" rIns="91425" bIns="91425" anchor="t" anchorCtr="0"/>
          <a:lstStyle>
            <a:lvl1pPr lvl="0">
              <a:spcBef>
                <a:spcPts val="0"/>
              </a:spcBef>
              <a:spcAft>
                <a:spcPts val="0"/>
              </a:spcAft>
              <a:buSzPts val="4800"/>
              <a:buNone/>
              <a:defRPr sz="6400">
                <a:solidFill>
                  <a:schemeClr val="bg1"/>
                </a:solidFill>
              </a:defRPr>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dirty="0"/>
              <a:t>Click to edit Master title style</a:t>
            </a:r>
            <a:endParaRPr dirty="0"/>
          </a:p>
        </p:txBody>
      </p:sp>
      <p:sp>
        <p:nvSpPr>
          <p:cNvPr id="32" name="Shape 40"/>
          <p:cNvSpPr txBox="1">
            <a:spLocks noGrp="1"/>
          </p:cNvSpPr>
          <p:nvPr>
            <p:ph type="subTitle" idx="1"/>
          </p:nvPr>
        </p:nvSpPr>
        <p:spPr>
          <a:xfrm>
            <a:off x="241139" y="4386079"/>
            <a:ext cx="8637823" cy="1017492"/>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667">
                <a:solidFill>
                  <a:schemeClr val="bg1"/>
                </a:solidFill>
                <a:latin typeface="Roboto Condensed" pitchFamily="2" charset="0"/>
                <a:ea typeface="Roboto Condensed" pitchFamily="2" charset="0"/>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en-US" dirty="0"/>
              <a:t>Click to edit Master subtitle style</a:t>
            </a:r>
            <a:endParaRPr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139" y="-195"/>
            <a:ext cx="4840795" cy="1219062"/>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64360" y="6155455"/>
            <a:ext cx="2807260" cy="691205"/>
          </a:xfrm>
          <a:prstGeom prst="rect">
            <a:avLst/>
          </a:prstGeom>
        </p:spPr>
      </p:pic>
    </p:spTree>
    <p:extLst>
      <p:ext uri="{BB962C8B-B14F-4D97-AF65-F5344CB8AC3E}">
        <p14:creationId xmlns:p14="http://schemas.microsoft.com/office/powerpoint/2010/main" val="352744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3" name="Group 2"/>
          <p:cNvGrpSpPr/>
          <p:nvPr userDrawn="1"/>
        </p:nvGrpSpPr>
        <p:grpSpPr>
          <a:xfrm>
            <a:off x="-3563" y="-9451"/>
            <a:ext cx="11552092" cy="6886805"/>
            <a:chOff x="-3563" y="-9451"/>
            <a:chExt cx="11552092" cy="6886805"/>
          </a:xfrm>
          <a:solidFill>
            <a:schemeClr val="bg1">
              <a:lumMod val="95000"/>
            </a:schemeClr>
          </a:solidFill>
        </p:grpSpPr>
        <p:sp>
          <p:nvSpPr>
            <p:cNvPr id="6" name="Shape 26"/>
            <p:cNvSpPr/>
            <p:nvPr/>
          </p:nvSpPr>
          <p:spPr>
            <a:xfrm>
              <a:off x="-3563" y="-9451"/>
              <a:ext cx="4703563" cy="6886805"/>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7" name="Shape 27"/>
            <p:cNvSpPr/>
            <p:nvPr/>
          </p:nvSpPr>
          <p:spPr>
            <a:xfrm rot="10800000" flipH="1">
              <a:off x="4690529" y="-9451"/>
              <a:ext cx="6858000" cy="68580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sp>
        <p:nvSpPr>
          <p:cNvPr id="4" name="Shape 24"/>
          <p:cNvSpPr/>
          <p:nvPr/>
        </p:nvSpPr>
        <p:spPr>
          <a:xfrm>
            <a:off x="7596285" y="3514025"/>
            <a:ext cx="1185600" cy="395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defTabSz="914332"/>
            <a:endParaRPr sz="1800" dirty="0">
              <a:solidFill>
                <a:srgbClr val="000000"/>
              </a:solidFill>
              <a:latin typeface="Arvo"/>
              <a:ea typeface="Arvo"/>
              <a:cs typeface="Arvo"/>
              <a:sym typeface="Arvo"/>
            </a:endParaRPr>
          </a:p>
        </p:txBody>
      </p:sp>
      <p:grpSp>
        <p:nvGrpSpPr>
          <p:cNvPr id="22" name="Group 21"/>
          <p:cNvGrpSpPr/>
          <p:nvPr/>
        </p:nvGrpSpPr>
        <p:grpSpPr>
          <a:xfrm>
            <a:off x="-1" y="3899768"/>
            <a:ext cx="8785449" cy="2703024"/>
            <a:chOff x="-2" y="3899768"/>
            <a:chExt cx="8785449" cy="2703024"/>
          </a:xfrm>
          <a:solidFill>
            <a:srgbClr val="F29B4C"/>
          </a:solidFill>
        </p:grpSpPr>
        <p:sp>
          <p:nvSpPr>
            <p:cNvPr id="9" name="Shape 29"/>
            <p:cNvSpPr/>
            <p:nvPr userDrawn="1"/>
          </p:nvSpPr>
          <p:spPr>
            <a:xfrm rot="10800000" flipH="1">
              <a:off x="-2" y="3899768"/>
              <a:ext cx="6085589" cy="2702966"/>
            </a:xfrm>
            <a:prstGeom prst="rect">
              <a:avLst/>
            </a:prstGeom>
            <a:solidFill>
              <a:srgbClr val="2384AF"/>
            </a:solid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sp>
          <p:nvSpPr>
            <p:cNvPr id="10" name="Shape 30"/>
            <p:cNvSpPr/>
            <p:nvPr userDrawn="1"/>
          </p:nvSpPr>
          <p:spPr>
            <a:xfrm rot="10800000" flipH="1">
              <a:off x="6082481" y="3899826"/>
              <a:ext cx="2702966" cy="2702966"/>
            </a:xfrm>
            <a:prstGeom prst="rtTriangle">
              <a:avLst/>
            </a:prstGeom>
            <a:solidFill>
              <a:srgbClr val="2384AF"/>
            </a:solid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grpSp>
        <p:nvGrpSpPr>
          <p:cNvPr id="11" name="Shape 33"/>
          <p:cNvGrpSpPr/>
          <p:nvPr userDrawn="1"/>
        </p:nvGrpSpPr>
        <p:grpSpPr>
          <a:xfrm flipH="1">
            <a:off x="9470886" y="6227588"/>
            <a:ext cx="2721116" cy="630414"/>
            <a:chOff x="1297957" y="330078"/>
            <a:chExt cx="5169293" cy="1197896"/>
          </a:xfrm>
          <a:solidFill>
            <a:schemeClr val="bg1">
              <a:lumMod val="95000"/>
            </a:schemeClr>
          </a:solidFill>
        </p:grpSpPr>
        <p:sp>
          <p:nvSpPr>
            <p:cNvPr id="12" name="Shape 34"/>
            <p:cNvSpPr/>
            <p:nvPr/>
          </p:nvSpPr>
          <p:spPr>
            <a:xfrm>
              <a:off x="1297957" y="330083"/>
              <a:ext cx="3476700" cy="1197891"/>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3" name="Shape 35"/>
            <p:cNvSpPr/>
            <p:nvPr/>
          </p:nvSpPr>
          <p:spPr>
            <a:xfrm>
              <a:off x="4767749" y="330078"/>
              <a:ext cx="1699501" cy="119789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grpSp>
        <p:nvGrpSpPr>
          <p:cNvPr id="14" name="Shape 36"/>
          <p:cNvGrpSpPr/>
          <p:nvPr userDrawn="1"/>
        </p:nvGrpSpPr>
        <p:grpSpPr>
          <a:xfrm flipH="1">
            <a:off x="9235529" y="6451918"/>
            <a:ext cx="2933151" cy="406084"/>
            <a:chOff x="-5827153" y="330075"/>
            <a:chExt cx="12276019" cy="1699569"/>
          </a:xfrm>
          <a:solidFill>
            <a:srgbClr val="2384AF"/>
          </a:solidFill>
        </p:grpSpPr>
        <p:sp>
          <p:nvSpPr>
            <p:cNvPr id="15" name="Shape 37"/>
            <p:cNvSpPr/>
            <p:nvPr/>
          </p:nvSpPr>
          <p:spPr>
            <a:xfrm>
              <a:off x="-5827153" y="330144"/>
              <a:ext cx="10612200" cy="1699500"/>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6" name="Shape 38"/>
            <p:cNvSpPr/>
            <p:nvPr/>
          </p:nvSpPr>
          <p:spPr>
            <a:xfrm>
              <a:off x="4749366" y="330075"/>
              <a:ext cx="1699500" cy="16995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sp>
        <p:nvSpPr>
          <p:cNvPr id="17" name="Shape 39"/>
          <p:cNvSpPr txBox="1">
            <a:spLocks noGrp="1"/>
          </p:cNvSpPr>
          <p:nvPr userDrawn="1">
            <p:ph type="ctrTitle"/>
          </p:nvPr>
        </p:nvSpPr>
        <p:spPr>
          <a:xfrm>
            <a:off x="114872" y="3828197"/>
            <a:ext cx="7877661" cy="1546400"/>
          </a:xfrm>
          <a:prstGeom prst="rect">
            <a:avLst/>
          </a:prstGeom>
        </p:spPr>
        <p:txBody>
          <a:bodyPr spcFirstLastPara="1" wrap="square" lIns="91425" tIns="91425" rIns="91425" bIns="91425" anchor="b" anchorCtr="0"/>
          <a:lstStyle>
            <a:lvl1pPr lvl="0" rtl="0">
              <a:spcBef>
                <a:spcPts val="0"/>
              </a:spcBef>
              <a:spcAft>
                <a:spcPts val="0"/>
              </a:spcAft>
              <a:buSzPts val="3000"/>
              <a:buNone/>
              <a:defRPr sz="4000">
                <a:solidFill>
                  <a:schemeClr val="tx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dirty="0"/>
              <a:t>Click to edit Master title style</a:t>
            </a:r>
            <a:endParaRPr dirty="0"/>
          </a:p>
        </p:txBody>
      </p:sp>
      <p:sp>
        <p:nvSpPr>
          <p:cNvPr id="18" name="Shape 40"/>
          <p:cNvSpPr txBox="1">
            <a:spLocks noGrp="1"/>
          </p:cNvSpPr>
          <p:nvPr userDrawn="1">
            <p:ph type="subTitle" idx="1"/>
          </p:nvPr>
        </p:nvSpPr>
        <p:spPr>
          <a:xfrm>
            <a:off x="114872" y="5300599"/>
            <a:ext cx="6673008" cy="10464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667">
                <a:solidFill>
                  <a:schemeClr val="tx1"/>
                </a:solidFill>
                <a:latin typeface="Roboto Condensed" pitchFamily="2" charset="0"/>
                <a:ea typeface="Roboto Condensed" pitchFamily="2" charset="0"/>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en-US" dirty="0"/>
              <a:t>Click to edit Master subtitle style</a:t>
            </a:r>
            <a:endParaRPr dirty="0"/>
          </a:p>
        </p:txBody>
      </p:sp>
      <p:sp>
        <p:nvSpPr>
          <p:cNvPr id="19" name="Google Shape;163;p10"/>
          <p:cNvSpPr txBox="1">
            <a:spLocks noGrp="1"/>
          </p:cNvSpPr>
          <p:nvPr userDrawn="1">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139" y="-195"/>
            <a:ext cx="4840795" cy="1219062"/>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81309" y="5105772"/>
            <a:ext cx="4410691" cy="1086002"/>
          </a:xfrm>
          <a:prstGeom prst="rect">
            <a:avLst/>
          </a:prstGeom>
        </p:spPr>
      </p:pic>
    </p:spTree>
    <p:extLst>
      <p:ext uri="{BB962C8B-B14F-4D97-AF65-F5344CB8AC3E}">
        <p14:creationId xmlns:p14="http://schemas.microsoft.com/office/powerpoint/2010/main" val="73317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_Normal">
    <p:spTree>
      <p:nvGrpSpPr>
        <p:cNvPr id="1" name=""/>
        <p:cNvGrpSpPr/>
        <p:nvPr/>
      </p:nvGrpSpPr>
      <p:grpSpPr>
        <a:xfrm>
          <a:off x="0" y="0"/>
          <a:ext cx="0" cy="0"/>
          <a:chOff x="0" y="0"/>
          <a:chExt cx="0" cy="0"/>
        </a:xfrm>
      </p:grpSpPr>
      <p:grpSp>
        <p:nvGrpSpPr>
          <p:cNvPr id="5" name="Google Shape;64;p5"/>
          <p:cNvGrpSpPr/>
          <p:nvPr userDrawn="1"/>
        </p:nvGrpSpPr>
        <p:grpSpPr>
          <a:xfrm rot="10800000" flipH="1">
            <a:off x="8" y="-5244"/>
            <a:ext cx="6730415" cy="809783"/>
            <a:chOff x="-2168138" y="330076"/>
            <a:chExt cx="8650663" cy="1211718"/>
          </a:xfrm>
          <a:solidFill>
            <a:schemeClr val="bg1">
              <a:lumMod val="95000"/>
            </a:schemeClr>
          </a:solidFill>
        </p:grpSpPr>
        <p:sp>
          <p:nvSpPr>
            <p:cNvPr id="9" name="Google Shape;65;p5"/>
            <p:cNvSpPr/>
            <p:nvPr userDrawn="1"/>
          </p:nvSpPr>
          <p:spPr>
            <a:xfrm>
              <a:off x="-2168138" y="330082"/>
              <a:ext cx="6958200" cy="1211709"/>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sp>
          <p:nvSpPr>
            <p:cNvPr id="10" name="Google Shape;66;p5"/>
            <p:cNvSpPr/>
            <p:nvPr userDrawn="1"/>
          </p:nvSpPr>
          <p:spPr>
            <a:xfrm>
              <a:off x="4783025" y="330076"/>
              <a:ext cx="1699500" cy="1211718"/>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grpSp>
      <p:grpSp>
        <p:nvGrpSpPr>
          <p:cNvPr id="6" name="Google Shape;67;p5"/>
          <p:cNvGrpSpPr/>
          <p:nvPr userDrawn="1"/>
        </p:nvGrpSpPr>
        <p:grpSpPr>
          <a:xfrm rot="10800000" flipH="1">
            <a:off x="1" y="-5239"/>
            <a:ext cx="7039120" cy="660372"/>
            <a:chOff x="-9092084" y="330075"/>
            <a:chExt cx="15560570" cy="1699501"/>
          </a:xfrm>
          <a:solidFill>
            <a:srgbClr val="2384AF"/>
          </a:solidFill>
        </p:grpSpPr>
        <p:sp>
          <p:nvSpPr>
            <p:cNvPr id="7" name="Google Shape;68;p5"/>
            <p:cNvSpPr/>
            <p:nvPr userDrawn="1"/>
          </p:nvSpPr>
          <p:spPr>
            <a:xfrm>
              <a:off x="-9092084" y="330076"/>
              <a:ext cx="13882200" cy="1699500"/>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sp>
          <p:nvSpPr>
            <p:cNvPr id="8" name="Google Shape;69;p5"/>
            <p:cNvSpPr/>
            <p:nvPr userDrawn="1"/>
          </p:nvSpPr>
          <p:spPr>
            <a:xfrm>
              <a:off x="4768986" y="330075"/>
              <a:ext cx="1699500" cy="1699501"/>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grpSp>
      <p:sp>
        <p:nvSpPr>
          <p:cNvPr id="11" name="Google Shape;78;p5"/>
          <p:cNvSpPr txBox="1">
            <a:spLocks noGrp="1"/>
          </p:cNvSpPr>
          <p:nvPr>
            <p:ph type="title"/>
          </p:nvPr>
        </p:nvSpPr>
        <p:spPr>
          <a:xfrm>
            <a:off x="3" y="37720"/>
            <a:ext cx="6730423" cy="574453"/>
          </a:xfrm>
          <a:prstGeom prst="rect">
            <a:avLst/>
          </a:prstGeom>
        </p:spPr>
        <p:txBody>
          <a:bodyPr spcFirstLastPara="1" wrap="square" lIns="108000" tIns="0" rIns="0" bIns="0" anchor="ctr" anchorCtr="0">
            <a:spAutoFit/>
          </a:bodyPr>
          <a:lstStyle>
            <a:lvl1pPr lvl="0">
              <a:spcBef>
                <a:spcPts val="0"/>
              </a:spcBef>
              <a:spcAft>
                <a:spcPts val="0"/>
              </a:spcAft>
              <a:buSzPts val="2000"/>
              <a:buNone/>
              <a:defRPr sz="3733">
                <a:solidFill>
                  <a:schemeClr val="bg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dirty="0"/>
              <a:t>Click to edit Master title style</a:t>
            </a:r>
            <a:endParaRPr dirty="0"/>
          </a:p>
        </p:txBody>
      </p:sp>
      <p:grpSp>
        <p:nvGrpSpPr>
          <p:cNvPr id="2" name="Group 1"/>
          <p:cNvGrpSpPr/>
          <p:nvPr userDrawn="1"/>
        </p:nvGrpSpPr>
        <p:grpSpPr>
          <a:xfrm>
            <a:off x="9475270" y="6224888"/>
            <a:ext cx="2721116" cy="634145"/>
            <a:chOff x="9475270" y="6224888"/>
            <a:chExt cx="2721116" cy="634145"/>
          </a:xfrm>
          <a:solidFill>
            <a:schemeClr val="bg1">
              <a:lumMod val="95000"/>
            </a:schemeClr>
          </a:solidFill>
        </p:grpSpPr>
        <p:sp>
          <p:nvSpPr>
            <p:cNvPr id="13" name="Google Shape;167;p10"/>
            <p:cNvSpPr/>
            <p:nvPr/>
          </p:nvSpPr>
          <p:spPr>
            <a:xfrm flipH="1">
              <a:off x="10366251" y="6224889"/>
              <a:ext cx="1830135" cy="634143"/>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sp>
          <p:nvSpPr>
            <p:cNvPr id="14" name="Google Shape;168;p10"/>
            <p:cNvSpPr/>
            <p:nvPr/>
          </p:nvSpPr>
          <p:spPr>
            <a:xfrm flipH="1">
              <a:off x="9475270" y="6224888"/>
              <a:ext cx="894617" cy="634145"/>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grpSp>
      <p:grpSp>
        <p:nvGrpSpPr>
          <p:cNvPr id="3" name="Group 2"/>
          <p:cNvGrpSpPr/>
          <p:nvPr userDrawn="1"/>
        </p:nvGrpSpPr>
        <p:grpSpPr>
          <a:xfrm>
            <a:off x="9266417" y="6456905"/>
            <a:ext cx="2933151" cy="406084"/>
            <a:chOff x="9266417" y="6456905"/>
            <a:chExt cx="2933151" cy="406084"/>
          </a:xfrm>
          <a:solidFill>
            <a:srgbClr val="2384AF"/>
          </a:solidFill>
        </p:grpSpPr>
        <p:sp>
          <p:nvSpPr>
            <p:cNvPr id="15" name="Google Shape;170;p10"/>
            <p:cNvSpPr/>
            <p:nvPr/>
          </p:nvSpPr>
          <p:spPr>
            <a:xfrm flipH="1">
              <a:off x="9663959" y="6456921"/>
              <a:ext cx="2535609" cy="406068"/>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sp>
          <p:nvSpPr>
            <p:cNvPr id="16" name="Google Shape;171;p10"/>
            <p:cNvSpPr/>
            <p:nvPr/>
          </p:nvSpPr>
          <p:spPr>
            <a:xfrm flipH="1">
              <a:off x="9266417" y="6456905"/>
              <a:ext cx="406067" cy="406068"/>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grpSp>
      <p:sp>
        <p:nvSpPr>
          <p:cNvPr id="17"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
        <p:nvSpPr>
          <p:cNvPr id="22" name="Text Placeholder 21"/>
          <p:cNvSpPr>
            <a:spLocks noGrp="1"/>
          </p:cNvSpPr>
          <p:nvPr>
            <p:ph type="body" sz="quarter" idx="10"/>
          </p:nvPr>
        </p:nvSpPr>
        <p:spPr>
          <a:xfrm>
            <a:off x="167217" y="804333"/>
            <a:ext cx="11633200" cy="5420784"/>
          </a:xfrm>
          <a:prstGeom prst="rect">
            <a:avLst/>
          </a:prstGeom>
        </p:spPr>
        <p:txBody>
          <a:bodyPr/>
          <a:lstStyle>
            <a:lvl1pPr>
              <a:buClr>
                <a:srgbClr val="19212F"/>
              </a:buClr>
              <a:defRPr sz="2133"/>
            </a:lvl1pPr>
          </a:lstStyle>
          <a:p>
            <a:pPr lvl="0"/>
            <a:r>
              <a:rPr lang="en-US" dirty="0"/>
              <a:t>Click to edit Master text styles</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7434" y="90879"/>
            <a:ext cx="2422016" cy="609939"/>
          </a:xfrm>
          <a:prstGeom prst="rect">
            <a:avLst/>
          </a:prstGeom>
        </p:spPr>
      </p:pic>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72484" y="103381"/>
            <a:ext cx="2375663" cy="584936"/>
          </a:xfrm>
          <a:prstGeom prst="rect">
            <a:avLst/>
          </a:prstGeom>
        </p:spPr>
      </p:pic>
    </p:spTree>
    <p:extLst>
      <p:ext uri="{BB962C8B-B14F-4D97-AF65-F5344CB8AC3E}">
        <p14:creationId xmlns:p14="http://schemas.microsoft.com/office/powerpoint/2010/main" val="1265754648"/>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actUs">
    <p:spTree>
      <p:nvGrpSpPr>
        <p:cNvPr id="1" name=""/>
        <p:cNvGrpSpPr/>
        <p:nvPr/>
      </p:nvGrpSpPr>
      <p:grpSpPr>
        <a:xfrm>
          <a:off x="0" y="0"/>
          <a:ext cx="0" cy="0"/>
          <a:chOff x="0" y="0"/>
          <a:chExt cx="0" cy="0"/>
        </a:xfrm>
      </p:grpSpPr>
      <p:grpSp>
        <p:nvGrpSpPr>
          <p:cNvPr id="3" name="Group 2"/>
          <p:cNvGrpSpPr/>
          <p:nvPr userDrawn="1"/>
        </p:nvGrpSpPr>
        <p:grpSpPr>
          <a:xfrm>
            <a:off x="-3563" y="-9451"/>
            <a:ext cx="11552092" cy="6886805"/>
            <a:chOff x="-3563" y="-9451"/>
            <a:chExt cx="11552092" cy="6886805"/>
          </a:xfrm>
          <a:solidFill>
            <a:schemeClr val="bg1">
              <a:lumMod val="95000"/>
            </a:schemeClr>
          </a:solidFill>
        </p:grpSpPr>
        <p:sp>
          <p:nvSpPr>
            <p:cNvPr id="6" name="Shape 26"/>
            <p:cNvSpPr/>
            <p:nvPr/>
          </p:nvSpPr>
          <p:spPr>
            <a:xfrm>
              <a:off x="-3563" y="-9451"/>
              <a:ext cx="4703563" cy="6886805"/>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7" name="Shape 27"/>
            <p:cNvSpPr/>
            <p:nvPr/>
          </p:nvSpPr>
          <p:spPr>
            <a:xfrm rot="10800000" flipH="1">
              <a:off x="4690529" y="-9451"/>
              <a:ext cx="6858000" cy="68580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sp>
        <p:nvSpPr>
          <p:cNvPr id="4" name="Shape 24"/>
          <p:cNvSpPr/>
          <p:nvPr/>
        </p:nvSpPr>
        <p:spPr>
          <a:xfrm>
            <a:off x="7596285" y="3514025"/>
            <a:ext cx="1185600" cy="395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defTabSz="914332"/>
            <a:endParaRPr sz="1800" dirty="0">
              <a:solidFill>
                <a:srgbClr val="000000"/>
              </a:solidFill>
              <a:latin typeface="Arvo"/>
              <a:ea typeface="Arvo"/>
              <a:cs typeface="Arvo"/>
              <a:sym typeface="Arvo"/>
            </a:endParaRPr>
          </a:p>
        </p:txBody>
      </p:sp>
      <p:grpSp>
        <p:nvGrpSpPr>
          <p:cNvPr id="22" name="Group 21"/>
          <p:cNvGrpSpPr/>
          <p:nvPr/>
        </p:nvGrpSpPr>
        <p:grpSpPr>
          <a:xfrm>
            <a:off x="-1" y="3899768"/>
            <a:ext cx="8785449" cy="2703024"/>
            <a:chOff x="-2" y="3899768"/>
            <a:chExt cx="8785449" cy="2703024"/>
          </a:xfrm>
          <a:solidFill>
            <a:srgbClr val="2384AF"/>
          </a:solidFill>
        </p:grpSpPr>
        <p:sp>
          <p:nvSpPr>
            <p:cNvPr id="9" name="Shape 29"/>
            <p:cNvSpPr/>
            <p:nvPr userDrawn="1"/>
          </p:nvSpPr>
          <p:spPr>
            <a:xfrm rot="10800000" flipH="1">
              <a:off x="-2" y="3899768"/>
              <a:ext cx="6085589" cy="2702966"/>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sp>
          <p:nvSpPr>
            <p:cNvPr id="10" name="Shape 30"/>
            <p:cNvSpPr/>
            <p:nvPr userDrawn="1"/>
          </p:nvSpPr>
          <p:spPr>
            <a:xfrm rot="10800000" flipH="1">
              <a:off x="6082481" y="3899826"/>
              <a:ext cx="2702966" cy="270296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grpSp>
        <p:nvGrpSpPr>
          <p:cNvPr id="11" name="Shape 33"/>
          <p:cNvGrpSpPr/>
          <p:nvPr/>
        </p:nvGrpSpPr>
        <p:grpSpPr>
          <a:xfrm flipH="1">
            <a:off x="9475267" y="6242102"/>
            <a:ext cx="2721116" cy="630413"/>
            <a:chOff x="1297957" y="330078"/>
            <a:chExt cx="5169293" cy="1197896"/>
          </a:xfrm>
          <a:solidFill>
            <a:schemeClr val="bg1">
              <a:lumMod val="95000"/>
            </a:schemeClr>
          </a:solidFill>
        </p:grpSpPr>
        <p:sp>
          <p:nvSpPr>
            <p:cNvPr id="12" name="Shape 34"/>
            <p:cNvSpPr/>
            <p:nvPr/>
          </p:nvSpPr>
          <p:spPr>
            <a:xfrm>
              <a:off x="1297957" y="330083"/>
              <a:ext cx="3476700" cy="1197891"/>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3" name="Shape 35"/>
            <p:cNvSpPr/>
            <p:nvPr/>
          </p:nvSpPr>
          <p:spPr>
            <a:xfrm>
              <a:off x="4767749" y="330078"/>
              <a:ext cx="1699501" cy="119789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grpSp>
        <p:nvGrpSpPr>
          <p:cNvPr id="14" name="Shape 36"/>
          <p:cNvGrpSpPr/>
          <p:nvPr/>
        </p:nvGrpSpPr>
        <p:grpSpPr>
          <a:xfrm flipH="1">
            <a:off x="9266415" y="6459607"/>
            <a:ext cx="2933151" cy="406084"/>
            <a:chOff x="-5827153" y="330075"/>
            <a:chExt cx="12276019" cy="1699569"/>
          </a:xfrm>
          <a:solidFill>
            <a:srgbClr val="2384AF"/>
          </a:solidFill>
        </p:grpSpPr>
        <p:sp>
          <p:nvSpPr>
            <p:cNvPr id="15" name="Shape 37"/>
            <p:cNvSpPr/>
            <p:nvPr/>
          </p:nvSpPr>
          <p:spPr>
            <a:xfrm>
              <a:off x="-5827153" y="330144"/>
              <a:ext cx="10612200" cy="1699500"/>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6" name="Shape 38"/>
            <p:cNvSpPr/>
            <p:nvPr/>
          </p:nvSpPr>
          <p:spPr>
            <a:xfrm>
              <a:off x="4749366" y="330075"/>
              <a:ext cx="1699500" cy="16995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sp>
        <p:nvSpPr>
          <p:cNvPr id="19"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pic>
        <p:nvPicPr>
          <p:cNvPr id="27" name="Picture 2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bright="-40000" contrast="41000"/>
                    </a14:imgEffect>
                  </a14:imgLayer>
                </a14:imgProps>
              </a:ext>
              <a:ext uri="{28A0092B-C50C-407E-A947-70E740481C1C}">
                <a14:useLocalDpi xmlns:a14="http://schemas.microsoft.com/office/drawing/2010/main" val="0"/>
              </a:ext>
            </a:extLst>
          </a:blip>
          <a:stretch>
            <a:fillRect/>
          </a:stretch>
        </p:blipFill>
        <p:spPr>
          <a:xfrm>
            <a:off x="493216" y="4722052"/>
            <a:ext cx="256560" cy="256560"/>
          </a:xfrm>
          <a:prstGeom prst="rect">
            <a:avLst/>
          </a:prstGeom>
        </p:spPr>
      </p:pic>
      <p:sp>
        <p:nvSpPr>
          <p:cNvPr id="28" name="Oval 27"/>
          <p:cNvSpPr/>
          <p:nvPr/>
        </p:nvSpPr>
        <p:spPr>
          <a:xfrm rot="13500000">
            <a:off x="261401" y="4490239"/>
            <a:ext cx="720190"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FFFFF"/>
              </a:solidFill>
              <a:latin typeface="Roboto Condensed" pitchFamily="2" charset="0"/>
              <a:ea typeface="Roboto Condensed" pitchFamily="2" charset="0"/>
              <a:sym typeface="Calibri" panose="020F0502020204030204" pitchFamily="34" charset="0"/>
            </a:endParaRPr>
          </a:p>
        </p:txBody>
      </p:sp>
      <p:sp>
        <p:nvSpPr>
          <p:cNvPr id="29" name="Rectangle 28"/>
          <p:cNvSpPr/>
          <p:nvPr userDrawn="1"/>
        </p:nvSpPr>
        <p:spPr>
          <a:xfrm>
            <a:off x="1105388" y="4563076"/>
            <a:ext cx="4853864" cy="543866"/>
          </a:xfrm>
          <a:prstGeom prst="rect">
            <a:avLst/>
          </a:prstGeom>
        </p:spPr>
        <p:txBody>
          <a:bodyPr wrap="square">
            <a:spAutoFit/>
          </a:bodyPr>
          <a:lstStyle/>
          <a:p>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No.01, 3rd cross Basappa Layout, Gavipuram </a:t>
            </a:r>
            <a:r>
              <a:rPr lang="en-US" sz="1467" b="1"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Extension, </a:t>
            </a:r>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Kempegowda Nagar, Bengaluru, Karnataka 560019</a:t>
            </a:r>
          </a:p>
        </p:txBody>
      </p:sp>
      <p:pic>
        <p:nvPicPr>
          <p:cNvPr id="32" name="Picture 3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73508" y="5871318"/>
            <a:ext cx="279908" cy="279908"/>
          </a:xfrm>
          <a:prstGeom prst="rect">
            <a:avLst/>
          </a:prstGeom>
        </p:spPr>
      </p:pic>
      <p:sp>
        <p:nvSpPr>
          <p:cNvPr id="33" name="Oval 32"/>
          <p:cNvSpPr/>
          <p:nvPr/>
        </p:nvSpPr>
        <p:spPr>
          <a:xfrm rot="13500000">
            <a:off x="253368" y="5651177"/>
            <a:ext cx="720191"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Roboto Condensed" pitchFamily="2" charset="0"/>
              <a:ea typeface="Roboto Condensed" pitchFamily="2" charset="0"/>
              <a:sym typeface="Calibri" panose="020F0502020204030204" pitchFamily="34" charset="0"/>
            </a:endParaRPr>
          </a:p>
        </p:txBody>
      </p:sp>
      <p:pic>
        <p:nvPicPr>
          <p:cNvPr id="35" name="Picture 34"/>
          <p:cNvPicPr>
            <a:picLocks noChangeAspect="1"/>
          </p:cNvPicPr>
          <p:nvPr/>
        </p:nvPicPr>
        <p:blipFill>
          <a:blip r:embed="rId5" cstate="print">
            <a:duotone>
              <a:prstClr val="black"/>
              <a:schemeClr val="tx1">
                <a:tint val="45000"/>
                <a:satMod val="400000"/>
              </a:schemeClr>
            </a:duotone>
            <a:lum bright="-100000" contrast="-100000"/>
            <a:extLst>
              <a:ext uri="{28A0092B-C50C-407E-A947-70E740481C1C}">
                <a14:useLocalDpi xmlns:a14="http://schemas.microsoft.com/office/drawing/2010/main" val="0"/>
              </a:ext>
            </a:extLst>
          </a:blip>
          <a:stretch>
            <a:fillRect/>
          </a:stretch>
        </p:blipFill>
        <p:spPr>
          <a:xfrm>
            <a:off x="4131169" y="5830869"/>
            <a:ext cx="365618" cy="360807"/>
          </a:xfrm>
          <a:prstGeom prst="rect">
            <a:avLst/>
          </a:prstGeom>
        </p:spPr>
      </p:pic>
      <p:sp>
        <p:nvSpPr>
          <p:cNvPr id="36" name="Oval 35"/>
          <p:cNvSpPr/>
          <p:nvPr/>
        </p:nvSpPr>
        <p:spPr>
          <a:xfrm rot="13500000">
            <a:off x="3953882" y="5651177"/>
            <a:ext cx="720191"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Roboto Condensed" pitchFamily="2" charset="0"/>
              <a:ea typeface="Roboto Condensed" pitchFamily="2" charset="0"/>
              <a:sym typeface="Calibri" panose="020F0502020204030204" pitchFamily="34" charset="0"/>
            </a:endParaRPr>
          </a:p>
        </p:txBody>
      </p:sp>
      <p:grpSp>
        <p:nvGrpSpPr>
          <p:cNvPr id="8" name="Group 7"/>
          <p:cNvGrpSpPr/>
          <p:nvPr userDrawn="1"/>
        </p:nvGrpSpPr>
        <p:grpSpPr>
          <a:xfrm>
            <a:off x="4884774" y="2415355"/>
            <a:ext cx="2422457" cy="2027295"/>
            <a:chOff x="3663578" y="1811515"/>
            <a:chExt cx="1816844" cy="1520471"/>
          </a:xfrm>
        </p:grpSpPr>
        <p:sp>
          <p:nvSpPr>
            <p:cNvPr id="21" name="TextBox 20"/>
            <p:cNvSpPr txBox="1"/>
            <p:nvPr/>
          </p:nvSpPr>
          <p:spPr>
            <a:xfrm>
              <a:off x="3663578" y="1811515"/>
              <a:ext cx="1816844" cy="530914"/>
            </a:xfrm>
            <a:prstGeom prst="rect">
              <a:avLst/>
            </a:prstGeom>
            <a:noFill/>
          </p:spPr>
          <p:txBody>
            <a:bodyPr wrap="none" rtlCol="0">
              <a:spAutoFit/>
            </a:bodyPr>
            <a:lstStyle/>
            <a:p>
              <a:pPr algn="ctr"/>
              <a:r>
                <a:rPr lang="en-GB" sz="4000" b="1" dirty="0">
                  <a:solidFill>
                    <a:schemeClr val="tx1"/>
                  </a:solidFill>
                  <a:latin typeface="Roboto Condensed" pitchFamily="2" charset="0"/>
                  <a:ea typeface="Roboto Condensed" pitchFamily="2" charset="0"/>
                  <a:cs typeface="Calibri" panose="020F0502020204030204" pitchFamily="34" charset="0"/>
                  <a:sym typeface="Calibri" panose="020F0502020204030204" pitchFamily="34" charset="0"/>
                </a:rPr>
                <a:t>Contact Us</a:t>
              </a:r>
            </a:p>
          </p:txBody>
        </p:sp>
        <p:grpSp>
          <p:nvGrpSpPr>
            <p:cNvPr id="5" name="Group 4"/>
            <p:cNvGrpSpPr/>
            <p:nvPr userDrawn="1"/>
          </p:nvGrpSpPr>
          <p:grpSpPr>
            <a:xfrm>
              <a:off x="4097490" y="2382966"/>
              <a:ext cx="949020" cy="949020"/>
              <a:chOff x="4097490" y="2382966"/>
              <a:chExt cx="949020" cy="949020"/>
            </a:xfrm>
          </p:grpSpPr>
          <p:sp>
            <p:nvSpPr>
              <p:cNvPr id="24" name="Teardrop 23"/>
              <p:cNvSpPr/>
              <p:nvPr/>
            </p:nvSpPr>
            <p:spPr>
              <a:xfrm rot="8070752">
                <a:off x="4097490" y="2382966"/>
                <a:ext cx="949020" cy="949020"/>
              </a:xfrm>
              <a:prstGeom prst="teardrop">
                <a:avLst/>
              </a:prstGeom>
              <a:solidFill>
                <a:srgbClr val="2384AF"/>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rgbClr val="FFFFFF"/>
                  </a:solidFill>
                  <a:latin typeface="Roboto Condensed" pitchFamily="2" charset="0"/>
                  <a:ea typeface="Roboto Condensed" pitchFamily="2" charset="0"/>
                  <a:sym typeface="Calibri" panose="020F0502020204030204" pitchFamily="34" charset="0"/>
                </a:endParaRPr>
              </a:p>
            </p:txBody>
          </p:sp>
          <p:sp>
            <p:nvSpPr>
              <p:cNvPr id="2" name="Oval Callout 1"/>
              <p:cNvSpPr/>
              <p:nvPr userDrawn="1"/>
            </p:nvSpPr>
            <p:spPr>
              <a:xfrm>
                <a:off x="4408634" y="2816251"/>
                <a:ext cx="330935" cy="231336"/>
              </a:xfrm>
              <a:prstGeom prst="wedgeEllipseCallout">
                <a:avLst>
                  <a:gd name="adj1" fmla="val -37264"/>
                  <a:gd name="adj2" fmla="val 55542"/>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dirty="0">
                  <a:latin typeface="Roboto Condensed" pitchFamily="2" charset="0"/>
                </a:endParaRPr>
              </a:p>
            </p:txBody>
          </p:sp>
        </p:grpSp>
      </p:grpSp>
      <p:sp>
        <p:nvSpPr>
          <p:cNvPr id="34" name="Rectangle 33">
            <a:extLst>
              <a:ext uri="{FF2B5EF4-FFF2-40B4-BE49-F238E27FC236}">
                <a16:creationId xmlns:a16="http://schemas.microsoft.com/office/drawing/2014/main" id="{51C262FE-2B35-40C2-9E59-B7F449550376}"/>
              </a:ext>
            </a:extLst>
          </p:cNvPr>
          <p:cNvSpPr/>
          <p:nvPr userDrawn="1"/>
        </p:nvSpPr>
        <p:spPr>
          <a:xfrm>
            <a:off x="1026920" y="5626455"/>
            <a:ext cx="2710095" cy="769634"/>
          </a:xfrm>
          <a:prstGeom prst="rect">
            <a:avLst/>
          </a:prstGeom>
        </p:spPr>
        <p:txBody>
          <a:bodyPr wrap="square">
            <a:spAutoFit/>
          </a:bodyPr>
          <a:lstStyle/>
          <a:p>
            <a:r>
              <a:rPr lang="en-US" sz="1467" b="1" u="none" kern="1200"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sagar.g@testyantra.com</a:t>
            </a:r>
          </a:p>
          <a:p>
            <a:r>
              <a:rPr lang="en-US" sz="1467" b="1" u="none"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gurupreetham.c@testyantra.com</a:t>
            </a:r>
          </a:p>
          <a:p>
            <a:r>
              <a:rPr lang="en-US" sz="1467" b="1" u="none"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praveen.d@testyantra.com</a:t>
            </a:r>
            <a:endPar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endParaRPr>
          </a:p>
        </p:txBody>
      </p:sp>
      <p:sp>
        <p:nvSpPr>
          <p:cNvPr id="38" name="Rectangle 37">
            <a:extLst>
              <a:ext uri="{FF2B5EF4-FFF2-40B4-BE49-F238E27FC236}">
                <a16:creationId xmlns:a16="http://schemas.microsoft.com/office/drawing/2014/main" id="{B16475CF-1BB0-4BF3-B63E-3730F03491F8}"/>
              </a:ext>
            </a:extLst>
          </p:cNvPr>
          <p:cNvSpPr/>
          <p:nvPr userDrawn="1"/>
        </p:nvSpPr>
        <p:spPr>
          <a:xfrm>
            <a:off x="4718863" y="5855709"/>
            <a:ext cx="2740572" cy="318100"/>
          </a:xfrm>
          <a:prstGeom prst="rect">
            <a:avLst/>
          </a:prstGeom>
        </p:spPr>
        <p:txBody>
          <a:bodyPr wrap="square">
            <a:spAutoFit/>
          </a:bodyPr>
          <a:lstStyle/>
          <a:p>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www.testyantra.com</a:t>
            </a:r>
          </a:p>
        </p:txBody>
      </p:sp>
      <p:pic>
        <p:nvPicPr>
          <p:cNvPr id="30" name="Picture 2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41139" y="-195"/>
            <a:ext cx="4840795" cy="1219062"/>
          </a:xfrm>
          <a:prstGeom prst="rect">
            <a:avLst/>
          </a:prstGeom>
        </p:spPr>
      </p:pic>
      <p:pic>
        <p:nvPicPr>
          <p:cNvPr id="37" name="Picture 3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240876" y="5500471"/>
            <a:ext cx="2807260" cy="691205"/>
          </a:xfrm>
          <a:prstGeom prst="rect">
            <a:avLst/>
          </a:prstGeom>
        </p:spPr>
      </p:pic>
    </p:spTree>
    <p:extLst>
      <p:ext uri="{BB962C8B-B14F-4D97-AF65-F5344CB8AC3E}">
        <p14:creationId xmlns:p14="http://schemas.microsoft.com/office/powerpoint/2010/main" val="47861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85700" y="523433"/>
            <a:ext cx="7011200" cy="10216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dirty="0"/>
          </a:p>
        </p:txBody>
      </p:sp>
      <p:sp>
        <p:nvSpPr>
          <p:cNvPr id="5"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latin typeface="Roboto Condensed" pitchFamily="2"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Tree>
    <p:extLst>
      <p:ext uri="{BB962C8B-B14F-4D97-AF65-F5344CB8AC3E}">
        <p14:creationId xmlns:p14="http://schemas.microsoft.com/office/powerpoint/2010/main" val="7948307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Lst>
  <p:transition>
    <p:fade thruBlk="1"/>
  </p:transition>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609570" marR="0" lvl="0" indent="-507974" algn="l" rtl="0" eaLnBrk="1" hangingPunct="1">
        <a:lnSpc>
          <a:spcPct val="100000"/>
        </a:lnSpc>
        <a:spcBef>
          <a:spcPts val="0"/>
        </a:spcBef>
        <a:spcAft>
          <a:spcPts val="0"/>
        </a:spcAft>
        <a:buClr>
          <a:srgbClr val="000000"/>
        </a:buClr>
        <a:buFont typeface="Wingdings" panose="05000000000000000000" pitchFamily="2" charset="2"/>
        <a:buChar char="§"/>
        <a:defRPr sz="1867" b="0" i="0" u="none" strike="noStrike" cap="none">
          <a:solidFill>
            <a:srgbClr val="000000"/>
          </a:solidFill>
          <a:latin typeface="Roboto Condensed" pitchFamily="2" charset="0"/>
          <a:ea typeface="Roboto Condensed" pitchFamily="2" charset="0"/>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github" TargetMode="Externa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4294967295"/>
          </p:nvPr>
        </p:nvSpPr>
        <p:spPr>
          <a:xfrm>
            <a:off x="11241511" y="6461580"/>
            <a:ext cx="806636" cy="415777"/>
          </a:xfrm>
        </p:spPr>
        <p:txBody>
          <a:bodyPr/>
          <a:lstStyle/>
          <a:p>
            <a:fld id="{A5FE59A5-F4B4-47F3-8C4B-BD6C0C97D865}" type="slidenum">
              <a:rPr lang="en-IN" smtClean="0"/>
              <a:t>0</a:t>
            </a:fld>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178" y="2337730"/>
            <a:ext cx="3895725" cy="1762125"/>
          </a:xfrm>
          <a:prstGeom prst="rect">
            <a:avLst/>
          </a:prstGeom>
        </p:spPr>
      </p:pic>
    </p:spTree>
    <p:extLst>
      <p:ext uri="{BB962C8B-B14F-4D97-AF65-F5344CB8AC3E}">
        <p14:creationId xmlns:p14="http://schemas.microsoft.com/office/powerpoint/2010/main" val="204195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9</a:t>
            </a:fld>
            <a:endParaRPr lang="en-IN" dirty="0"/>
          </a:p>
        </p:txBody>
      </p:sp>
      <p:sp>
        <p:nvSpPr>
          <p:cNvPr id="38" name="Title 1"/>
          <p:cNvSpPr>
            <a:spLocks noGrp="1"/>
          </p:cNvSpPr>
          <p:nvPr>
            <p:ph type="title"/>
          </p:nvPr>
        </p:nvSpPr>
        <p:spPr>
          <a:xfrm>
            <a:off x="0" y="-512764"/>
            <a:ext cx="6663560" cy="1723357"/>
          </a:xfrm>
          <a:noFill/>
          <a:ln>
            <a:noFill/>
          </a:ln>
        </p:spPr>
        <p:txBody>
          <a:bodyPr spcFirstLastPara="1" wrap="square" lIns="108000" tIns="0" rIns="0" bIns="0" anchor="ctr" anchorCtr="0">
            <a:spAutoFit/>
          </a:bodyPr>
          <a:lstStyle/>
          <a:p>
            <a:r>
              <a:rPr lang="en-IN" dirty="0" smtClean="0">
                <a:solidFill>
                  <a:schemeClr val="bg1"/>
                </a:solidFill>
              </a:rPr>
              <a:t/>
            </a:r>
            <a:br>
              <a:rPr lang="en-IN" dirty="0" smtClean="0">
                <a:solidFill>
                  <a:schemeClr val="bg1"/>
                </a:solidFill>
              </a:rPr>
            </a:br>
            <a:r>
              <a:rPr lang="en-IN" dirty="0" smtClean="0">
                <a:solidFill>
                  <a:schemeClr val="bg1"/>
                </a:solidFill>
              </a:rPr>
              <a:t>Create GitHub Repository</a:t>
            </a:r>
            <a:r>
              <a:rPr lang="en-IN" dirty="0">
                <a:solidFill>
                  <a:schemeClr val="bg1"/>
                </a:solidFill>
              </a:rPr>
              <a:t/>
            </a:r>
            <a:br>
              <a:rPr lang="en-IN" dirty="0">
                <a:solidFill>
                  <a:schemeClr val="bg1"/>
                </a:solidFill>
              </a:rPr>
            </a:br>
            <a:endParaRPr lang="en-IN" dirty="0">
              <a:solidFill>
                <a:schemeClr val="bg1"/>
              </a:solidFill>
            </a:endParaRPr>
          </a:p>
        </p:txBody>
      </p:sp>
      <p:sp>
        <p:nvSpPr>
          <p:cNvPr id="2" name="Rectangle 1"/>
          <p:cNvSpPr/>
          <p:nvPr/>
        </p:nvSpPr>
        <p:spPr>
          <a:xfrm>
            <a:off x="206442" y="841261"/>
            <a:ext cx="2698175" cy="369332"/>
          </a:xfrm>
          <a:prstGeom prst="rect">
            <a:avLst/>
          </a:prstGeom>
        </p:spPr>
        <p:txBody>
          <a:bodyPr wrap="none">
            <a:spAutoFit/>
          </a:bodyPr>
          <a:lstStyle/>
          <a:p>
            <a:r>
              <a:rPr lang="en-IN" dirty="0">
                <a:hlinkClick r:id="rId2"/>
              </a:rPr>
              <a:t>https://github.com/github</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4890"/>
            <a:ext cx="6010275" cy="4267200"/>
          </a:xfrm>
          <a:prstGeom prst="rect">
            <a:avLst/>
          </a:prstGeom>
        </p:spPr>
      </p:pic>
      <p:pic>
        <p:nvPicPr>
          <p:cNvPr id="1026" name="Picture 2" descr="Image result for create github p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0274" y="1373224"/>
            <a:ext cx="6103735" cy="4050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781124"/>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10</a:t>
            </a:fld>
            <a:endParaRPr lang="en-IN" dirty="0"/>
          </a:p>
        </p:txBody>
      </p:sp>
    </p:spTree>
    <p:extLst>
      <p:ext uri="{BB962C8B-B14F-4D97-AF65-F5344CB8AC3E}">
        <p14:creationId xmlns:p14="http://schemas.microsoft.com/office/powerpoint/2010/main" val="380761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1</a:t>
            </a:fld>
            <a:endParaRPr lang="en-IN" dirty="0"/>
          </a:p>
        </p:txBody>
      </p:sp>
      <p:sp>
        <p:nvSpPr>
          <p:cNvPr id="38" name="Title 1"/>
          <p:cNvSpPr>
            <a:spLocks noGrp="1"/>
          </p:cNvSpPr>
          <p:nvPr>
            <p:ph type="title"/>
          </p:nvPr>
        </p:nvSpPr>
        <p:spPr>
          <a:xfrm>
            <a:off x="0" y="-512764"/>
            <a:ext cx="6663560" cy="1723357"/>
          </a:xfrm>
          <a:noFill/>
          <a:ln>
            <a:noFill/>
          </a:ln>
        </p:spPr>
        <p:txBody>
          <a:bodyPr spcFirstLastPara="1" wrap="square" lIns="108000" tIns="0" rIns="0" bIns="0" anchor="ctr" anchorCtr="0">
            <a:spAutoFit/>
          </a:bodyPr>
          <a:lstStyle/>
          <a:p>
            <a:r>
              <a:rPr lang="en-IN" dirty="0" smtClean="0">
                <a:solidFill>
                  <a:schemeClr val="bg1"/>
                </a:solidFill>
              </a:rPr>
              <a:t/>
            </a:r>
            <a:br>
              <a:rPr lang="en-IN" dirty="0" smtClean="0">
                <a:solidFill>
                  <a:schemeClr val="bg1"/>
                </a:solidFill>
              </a:rPr>
            </a:br>
            <a:r>
              <a:rPr lang="en-IN" dirty="0" smtClean="0"/>
              <a:t>Content</a:t>
            </a:r>
            <a:r>
              <a:rPr lang="en-IN" dirty="0">
                <a:solidFill>
                  <a:schemeClr val="bg1"/>
                </a:solidFill>
              </a:rPr>
              <a:t/>
            </a:r>
            <a:br>
              <a:rPr lang="en-IN" dirty="0">
                <a:solidFill>
                  <a:schemeClr val="bg1"/>
                </a:solidFill>
              </a:rPr>
            </a:br>
            <a:endParaRPr lang="en-IN" dirty="0">
              <a:solidFill>
                <a:schemeClr val="bg1"/>
              </a:solidFill>
            </a:endParaRPr>
          </a:p>
        </p:txBody>
      </p:sp>
      <p:sp>
        <p:nvSpPr>
          <p:cNvPr id="2" name="Rectangle 1"/>
          <p:cNvSpPr/>
          <p:nvPr/>
        </p:nvSpPr>
        <p:spPr>
          <a:xfrm>
            <a:off x="126124" y="586938"/>
            <a:ext cx="11624441" cy="6073458"/>
          </a:xfrm>
          <a:prstGeom prst="rect">
            <a:avLst/>
          </a:prstGeom>
        </p:spPr>
        <p:txBody>
          <a:bodyPr wrap="square">
            <a:spAutoFit/>
          </a:bodyPr>
          <a:lstStyle/>
          <a:p>
            <a:pPr marL="342900" marR="30480" lvl="0" indent="-342900" algn="just">
              <a:lnSpc>
                <a:spcPct val="200000"/>
              </a:lnSpc>
              <a:spcAft>
                <a:spcPts val="720"/>
              </a:spcAft>
              <a:buSzPts val="1000"/>
              <a:buFont typeface="Symbol" panose="05050102010706020507" pitchFamily="18" charset="2"/>
              <a:buChar char=""/>
              <a:tabLst>
                <a:tab pos="457200" algn="l"/>
              </a:tabLst>
            </a:pP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What is Git?</a:t>
            </a:r>
          </a:p>
          <a:p>
            <a:pPr marL="342900" marR="30480" lvl="0" indent="-342900" algn="just">
              <a:lnSpc>
                <a:spcPct val="200000"/>
              </a:lnSpc>
              <a:spcAft>
                <a:spcPts val="720"/>
              </a:spcAft>
              <a:buSzPts val="1000"/>
              <a:buFont typeface="Symbol" panose="05050102010706020507" pitchFamily="18" charset="2"/>
              <a:buChar char=""/>
              <a:tabLst>
                <a:tab pos="457200" algn="l"/>
              </a:tabLst>
            </a:pP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Version Control System</a:t>
            </a:r>
          </a:p>
          <a:p>
            <a:pPr marL="342900" marR="30480" lvl="0" indent="-342900" algn="just">
              <a:lnSpc>
                <a:spcPct val="200000"/>
              </a:lnSpc>
              <a:spcAft>
                <a:spcPts val="720"/>
              </a:spcAft>
              <a:buSzPts val="1000"/>
              <a:buFont typeface="Symbol" panose="05050102010706020507" pitchFamily="18" charset="2"/>
              <a:buChar char=""/>
              <a:tabLst>
                <a:tab pos="457200" algn="l"/>
              </a:tabLst>
            </a:pP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Version </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ontrol </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ypes</a:t>
            </a:r>
          </a:p>
          <a:p>
            <a:pPr marL="342900" marR="30480" lvl="0" indent="-342900" algn="just">
              <a:lnSpc>
                <a:spcPct val="200000"/>
              </a:lnSpc>
              <a:spcAft>
                <a:spcPts val="720"/>
              </a:spcAft>
              <a:buSzPts val="1000"/>
              <a:buFont typeface="Symbol" panose="05050102010706020507" pitchFamily="18" charset="2"/>
              <a:buChar char=""/>
              <a:tabLst>
                <a:tab pos="457200" algn="l"/>
              </a:tabLst>
            </a:pP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Git Work Flow</a:t>
            </a:r>
          </a:p>
          <a:p>
            <a:pPr marL="342900" marR="30480" lvl="0" indent="-342900" algn="just">
              <a:lnSpc>
                <a:spcPct val="200000"/>
              </a:lnSpc>
              <a:spcAft>
                <a:spcPts val="720"/>
              </a:spcAft>
              <a:buSzPts val="1000"/>
              <a:buFont typeface="Symbol" panose="05050102010706020507" pitchFamily="18" charset="2"/>
              <a:buChar char=""/>
              <a:tabLst>
                <a:tab pos="457200" algn="l"/>
              </a:tabLst>
            </a:pP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Role of Git in your projects</a:t>
            </a:r>
          </a:p>
          <a:p>
            <a:pPr marL="342900" marR="30480" lvl="0" indent="-342900" algn="just">
              <a:lnSpc>
                <a:spcPct val="200000"/>
              </a:lnSpc>
              <a:spcAft>
                <a:spcPts val="720"/>
              </a:spcAft>
              <a:buSzPts val="1000"/>
              <a:buFont typeface="Symbol" panose="05050102010706020507" pitchFamily="18" charset="2"/>
              <a:buChar char=""/>
              <a:tabLst>
                <a:tab pos="457200" algn="l"/>
              </a:tabLst>
            </a:pP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Git Operations and Commands</a:t>
            </a:r>
          </a:p>
          <a:p>
            <a:pPr marL="342900" marR="30480" lvl="0" indent="-342900" algn="just">
              <a:lnSpc>
                <a:spcPct val="200000"/>
              </a:lnSpc>
              <a:spcAft>
                <a:spcPts val="720"/>
              </a:spcAft>
              <a:buSzPts val="1000"/>
              <a:buFont typeface="Symbol" panose="05050102010706020507" pitchFamily="18" charset="2"/>
              <a:buChar char=""/>
              <a:tabLst>
                <a:tab pos="457200" algn="l"/>
              </a:tabLst>
            </a:pP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Create a GitHub Repository</a:t>
            </a:r>
          </a:p>
          <a:p>
            <a:pPr marL="342900" marR="30480" indent="-342900" algn="just">
              <a:lnSpc>
                <a:spcPct val="200000"/>
              </a:lnSpc>
              <a:spcAft>
                <a:spcPts val="720"/>
              </a:spcAft>
              <a:buSzPts val="1000"/>
              <a:buFont typeface="Symbol" panose="05050102010706020507" pitchFamily="18" charset="2"/>
              <a:buChar char=""/>
              <a:tabLst>
                <a:tab pos="457200" algn="l"/>
              </a:tabLs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Hands on </a:t>
            </a: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Working</a:t>
            </a:r>
          </a:p>
          <a:p>
            <a:pPr marR="30480" lvl="0" algn="just">
              <a:lnSpc>
                <a:spcPct val="150000"/>
              </a:lnSpc>
              <a:spcAft>
                <a:spcPts val="720"/>
              </a:spcAft>
              <a:buSzPts val="1000"/>
              <a:tabLst>
                <a:tab pos="457200" algn="l"/>
              </a:tabLst>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4463618"/>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2</a:t>
            </a:fld>
            <a:endParaRPr lang="en-IN" dirty="0"/>
          </a:p>
        </p:txBody>
      </p:sp>
      <p:sp>
        <p:nvSpPr>
          <p:cNvPr id="38" name="Title 1"/>
          <p:cNvSpPr>
            <a:spLocks noGrp="1"/>
          </p:cNvSpPr>
          <p:nvPr>
            <p:ph type="title"/>
          </p:nvPr>
        </p:nvSpPr>
        <p:spPr>
          <a:xfrm>
            <a:off x="-52551" y="-512764"/>
            <a:ext cx="6663560" cy="1723357"/>
          </a:xfrm>
          <a:noFill/>
          <a:ln>
            <a:noFill/>
          </a:ln>
        </p:spPr>
        <p:txBody>
          <a:bodyPr spcFirstLastPara="1" wrap="square" lIns="108000" tIns="0" rIns="0" bIns="0" anchor="ctr" anchorCtr="0">
            <a:spAutoFit/>
          </a:bodyPr>
          <a:lstStyle/>
          <a:p>
            <a:r>
              <a:rPr lang="en-IN" dirty="0" smtClean="0">
                <a:solidFill>
                  <a:schemeClr val="bg1"/>
                </a:solidFill>
              </a:rPr>
              <a:t/>
            </a:r>
            <a:br>
              <a:rPr lang="en-IN" dirty="0" smtClean="0">
                <a:solidFill>
                  <a:schemeClr val="bg1"/>
                </a:solidFill>
              </a:rPr>
            </a:br>
            <a:r>
              <a:rPr lang="en-IN" dirty="0" smtClean="0">
                <a:solidFill>
                  <a:schemeClr val="bg1"/>
                </a:solidFill>
              </a:rPr>
              <a:t>What is Git?</a:t>
            </a:r>
            <a:r>
              <a:rPr lang="en-IN" dirty="0">
                <a:solidFill>
                  <a:schemeClr val="bg1"/>
                </a:solidFill>
              </a:rPr>
              <a:t/>
            </a:r>
            <a:br>
              <a:rPr lang="en-IN" dirty="0">
                <a:solidFill>
                  <a:schemeClr val="bg1"/>
                </a:solidFill>
              </a:rPr>
            </a:br>
            <a:endParaRPr lang="en-IN" dirty="0">
              <a:solidFill>
                <a:schemeClr val="bg1"/>
              </a:solidFill>
            </a:endParaRPr>
          </a:p>
        </p:txBody>
      </p:sp>
      <p:sp>
        <p:nvSpPr>
          <p:cNvPr id="5" name="Rectangle 4"/>
          <p:cNvSpPr/>
          <p:nvPr/>
        </p:nvSpPr>
        <p:spPr>
          <a:xfrm>
            <a:off x="1" y="691049"/>
            <a:ext cx="10332720" cy="6370975"/>
          </a:xfrm>
          <a:prstGeom prst="rect">
            <a:avLst/>
          </a:prstGeom>
        </p:spPr>
        <p:txBody>
          <a:bodyPr wrap="square">
            <a:spAutoFit/>
          </a:bodyPr>
          <a:lstStyle/>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GIT means Global Information tracker</a:t>
            </a:r>
            <a:r>
              <a:rPr lang="en-US" dirty="0">
                <a:latin typeface="Times New Roman" panose="02020603050405020304" pitchFamily="18" charset="0"/>
                <a:cs typeface="Times New Roman" panose="02020603050405020304" pitchFamily="18" charset="0"/>
              </a:rPr>
              <a:t>. It is free and open source tool</a:t>
            </a:r>
            <a:endParaRPr lang="en-US" dirty="0" smtClean="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Git is a </a:t>
            </a:r>
            <a:r>
              <a:rPr lang="en-US" dirty="0" smtClean="0">
                <a:latin typeface="Times New Roman" panose="02020603050405020304" pitchFamily="18" charset="0"/>
                <a:cs typeface="Times New Roman" panose="02020603050405020304" pitchFamily="18" charset="0"/>
              </a:rPr>
              <a:t>SCM(Source </a:t>
            </a:r>
            <a:r>
              <a:rPr lang="en-US" dirty="0">
                <a:latin typeface="Times New Roman" panose="02020603050405020304" pitchFamily="18" charset="0"/>
                <a:cs typeface="Times New Roman" panose="02020603050405020304" pitchFamily="18" charset="0"/>
              </a:rPr>
              <a:t>Code Management</a:t>
            </a:r>
            <a:r>
              <a:rPr lang="en-US" dirty="0" smtClean="0">
                <a:latin typeface="Times New Roman" panose="02020603050405020304" pitchFamily="18" charset="0"/>
                <a:cs typeface="Times New Roman" panose="02020603050405020304" pitchFamily="18" charset="0"/>
              </a:rPr>
              <a:t>), where it stores all files in repository(local/server)</a:t>
            </a:r>
          </a:p>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Git is a version control system for tracking changes in computer files and created in 2005 by Linus Torvalds creator of Linux </a:t>
            </a:r>
            <a:r>
              <a:rPr lang="en-US" dirty="0">
                <a:latin typeface="Times New Roman" panose="02020603050405020304" pitchFamily="18" charset="0"/>
                <a:cs typeface="Times New Roman" panose="02020603050405020304" pitchFamily="18" charset="0"/>
              </a:rPr>
              <a:t>kernel</a:t>
            </a:r>
            <a:r>
              <a:rPr lang="en-US" dirty="0" smtClean="0">
                <a:latin typeface="Times New Roman" panose="02020603050405020304" pitchFamily="18" charset="0"/>
                <a:cs typeface="Times New Roman" panose="02020603050405020304" pitchFamily="18" charset="0"/>
              </a:rPr>
              <a:t>.</a:t>
            </a:r>
            <a:r>
              <a:rPr lang="en-US" dirty="0">
                <a:latin typeface="Calibri"/>
                <a:ea typeface="Calibri"/>
                <a:cs typeface="Calibri"/>
                <a:sym typeface="Calibri"/>
              </a:rPr>
              <a:t> </a:t>
            </a:r>
            <a:r>
              <a:rPr lang="en-US" dirty="0">
                <a:latin typeface="Times New Roman" panose="02020603050405020304" pitchFamily="18" charset="0"/>
                <a:ea typeface="Calibri"/>
                <a:cs typeface="Times New Roman" panose="02020603050405020304" pitchFamily="18" charset="0"/>
                <a:sym typeface="Calibri"/>
              </a:rPr>
              <a:t>N</a:t>
            </a:r>
            <a:r>
              <a:rPr lang="en-US" dirty="0">
                <a:solidFill>
                  <a:srgbClr val="000000"/>
                </a:solidFill>
                <a:latin typeface="Times New Roman" panose="02020603050405020304" pitchFamily="18" charset="0"/>
                <a:ea typeface="Calibri"/>
                <a:cs typeface="Times New Roman" panose="02020603050405020304" pitchFamily="18" charset="0"/>
                <a:sym typeface="Calibri"/>
              </a:rPr>
              <a:t>ow it is maintained by Junio Hamano.</a:t>
            </a:r>
            <a:endParaRPr lang="en-US" dirty="0">
              <a:latin typeface="Times New Roman" panose="02020603050405020304" pitchFamily="18" charset="0"/>
              <a:cs typeface="Times New Roman" panose="02020603050405020304" pitchFamily="18" charset="0"/>
            </a:endParaRPr>
          </a:p>
          <a:p>
            <a:pPr marL="285750" lvl="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Git </a:t>
            </a:r>
            <a:r>
              <a:rPr lang="en-US" dirty="0">
                <a:latin typeface="Times New Roman" panose="02020603050405020304" pitchFamily="18" charset="0"/>
                <a:cs typeface="Times New Roman" panose="02020603050405020304" pitchFamily="18" charset="0"/>
              </a:rPr>
              <a:t>is a Distributed Version Control </a:t>
            </a:r>
            <a:r>
              <a:rPr lang="en-US" dirty="0" smtClean="0">
                <a:latin typeface="Times New Roman" panose="02020603050405020304" pitchFamily="18" charset="0"/>
                <a:cs typeface="Times New Roman" panose="02020603050405020304" pitchFamily="18" charset="0"/>
              </a:rPr>
              <a:t>System that work on a single project without having to be in a same network. </a:t>
            </a:r>
            <a:r>
              <a:rPr lang="en-US" dirty="0">
                <a:latin typeface="Times New Roman" panose="02020603050405020304" pitchFamily="18" charset="0"/>
                <a:ea typeface="Calibri"/>
                <a:cs typeface="Times New Roman" panose="02020603050405020304" pitchFamily="18" charset="0"/>
                <a:sym typeface="Calibri"/>
              </a:rPr>
              <a:t>It is not dependent on network access or a central server</a:t>
            </a:r>
            <a:r>
              <a:rPr lang="en-US" dirty="0" smtClean="0">
                <a:latin typeface="Times New Roman" panose="02020603050405020304" pitchFamily="18" charset="0"/>
                <a:ea typeface="Calibri"/>
                <a:cs typeface="Times New Roman" panose="02020603050405020304" pitchFamily="18" charset="0"/>
                <a:sym typeface="Calibri"/>
              </a:rPr>
              <a:t>.</a:t>
            </a:r>
            <a:endParaRPr lang="en-US" dirty="0" smtClean="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Git Co-ordinates work between multiples of developers and tracks every single version, changes and history that made on the system files/projects.</a:t>
            </a:r>
            <a:endParaRPr lang="en-US"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Git can be revert back to any specific version of any file at any time as long as it is stored in repository.</a:t>
            </a:r>
          </a:p>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Using Git you will have Repository in local machine, where you will do changes and commit, the push that file to Remote Repository like Git Hub or Bit Bucket.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9024" y="1040499"/>
            <a:ext cx="2064304" cy="3819775"/>
          </a:xfrm>
          <a:prstGeom prst="rect">
            <a:avLst/>
          </a:prstGeom>
        </p:spPr>
      </p:pic>
    </p:spTree>
    <p:extLst>
      <p:ext uri="{BB962C8B-B14F-4D97-AF65-F5344CB8AC3E}">
        <p14:creationId xmlns:p14="http://schemas.microsoft.com/office/powerpoint/2010/main" val="4174996090"/>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78726"/>
            <a:ext cx="6730423" cy="492443"/>
          </a:xfrm>
        </p:spPr>
        <p:txBody>
          <a:bodyPr/>
          <a:lstStyle/>
          <a:p>
            <a:r>
              <a:rPr lang="en-US" sz="3200" dirty="0" smtClean="0">
                <a:latin typeface="Times New Roman" panose="02020603050405020304" pitchFamily="18" charset="0"/>
                <a:cs typeface="Times New Roman" panose="02020603050405020304" pitchFamily="18" charset="0"/>
              </a:rPr>
              <a:t>VERSION CONTROL SYSTEM</a:t>
            </a:r>
            <a:endParaRPr lang="en-IN" sz="32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4"/>
          </p:nvPr>
        </p:nvSpPr>
        <p:spPr/>
        <p:txBody>
          <a:bodyPr/>
          <a:lstStyle/>
          <a:p>
            <a:fld id="{A5FE59A5-F4B4-47F3-8C4B-BD6C0C97D865}" type="slidenum">
              <a:rPr lang="en-IN" smtClean="0"/>
              <a:t>3</a:t>
            </a:fld>
            <a:endParaRPr lang="en-IN" dirty="0"/>
          </a:p>
        </p:txBody>
      </p:sp>
      <p:sp>
        <p:nvSpPr>
          <p:cNvPr id="4" name="Text Placeholder 3"/>
          <p:cNvSpPr>
            <a:spLocks noGrp="1"/>
          </p:cNvSpPr>
          <p:nvPr>
            <p:ph type="body" sz="quarter" idx="10"/>
          </p:nvPr>
        </p:nvSpPr>
        <p:spPr>
          <a:xfrm>
            <a:off x="167216" y="804333"/>
            <a:ext cx="11646411" cy="5796164"/>
          </a:xfrm>
        </p:spPr>
        <p:txBody>
          <a:bodyPr/>
          <a:lstStyle/>
          <a:p>
            <a:pPr marL="101596" indent="0">
              <a:buNone/>
            </a:pPr>
            <a:r>
              <a:rPr lang="en-IN" sz="1800" dirty="0" smtClean="0">
                <a:latin typeface="Times New Roman" panose="02020603050405020304" pitchFamily="18" charset="0"/>
                <a:cs typeface="Times New Roman" panose="02020603050405020304" pitchFamily="18" charset="0"/>
              </a:rPr>
              <a:t>Version </a:t>
            </a:r>
            <a:r>
              <a:rPr lang="en-IN" sz="1800" dirty="0">
                <a:latin typeface="Times New Roman" panose="02020603050405020304" pitchFamily="18" charset="0"/>
                <a:cs typeface="Times New Roman" panose="02020603050405020304" pitchFamily="18" charset="0"/>
              </a:rPr>
              <a:t>Control System (VCS) is a software that helps software developers to work together and maintain a complete history of their work</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101596" indent="0">
              <a:buNone/>
            </a:pPr>
            <a:r>
              <a:rPr lang="en-IN" sz="1800" dirty="0">
                <a:latin typeface="Times New Roman" panose="02020603050405020304" pitchFamily="18" charset="0"/>
                <a:cs typeface="Times New Roman" panose="02020603050405020304" pitchFamily="18" charset="0"/>
              </a:rPr>
              <a:t>Some of the feature of VCS as follows:</a:t>
            </a:r>
          </a:p>
          <a:p>
            <a:pPr lvl="0"/>
            <a:r>
              <a:rPr lang="en-IN" sz="1800" dirty="0">
                <a:latin typeface="Times New Roman" panose="02020603050405020304" pitchFamily="18" charset="0"/>
                <a:cs typeface="Times New Roman" panose="02020603050405020304" pitchFamily="18" charset="0"/>
              </a:rPr>
              <a:t>Allow developers to wok simultaneously</a:t>
            </a:r>
          </a:p>
          <a:p>
            <a:pPr lvl="0"/>
            <a:r>
              <a:rPr lang="en-IN" sz="1800" dirty="0">
                <a:latin typeface="Times New Roman" panose="02020603050405020304" pitchFamily="18" charset="0"/>
                <a:cs typeface="Times New Roman" panose="02020603050405020304" pitchFamily="18" charset="0"/>
              </a:rPr>
              <a:t>Does not allow overwriting on each other changes.</a:t>
            </a:r>
          </a:p>
          <a:p>
            <a:pPr lvl="0"/>
            <a:r>
              <a:rPr lang="en-IN" sz="1800" dirty="0">
                <a:latin typeface="Times New Roman" panose="02020603050405020304" pitchFamily="18" charset="0"/>
                <a:cs typeface="Times New Roman" panose="02020603050405020304" pitchFamily="18" charset="0"/>
              </a:rPr>
              <a:t>Maintain the history of every version</a:t>
            </a:r>
            <a:r>
              <a:rPr lang="en-IN" sz="1800" dirty="0" smtClean="0">
                <a:latin typeface="Times New Roman" panose="02020603050405020304" pitchFamily="18" charset="0"/>
                <a:cs typeface="Times New Roman" panose="02020603050405020304" pitchFamily="18" charset="0"/>
              </a:rPr>
              <a:t>.</a:t>
            </a:r>
          </a:p>
          <a:p>
            <a:pPr marL="101596" lvl="0" indent="0">
              <a:buNone/>
            </a:pPr>
            <a:endParaRPr lang="en-IN" sz="1800" dirty="0">
              <a:latin typeface="Times New Roman" panose="02020603050405020304" pitchFamily="18" charset="0"/>
              <a:cs typeface="Times New Roman" panose="02020603050405020304" pitchFamily="18" charset="0"/>
            </a:endParaRPr>
          </a:p>
          <a:p>
            <a:pPr marL="101596" indent="0">
              <a:buNone/>
            </a:pPr>
            <a:endParaRPr lang="en-IN" sz="1800" dirty="0" smtClean="0">
              <a:latin typeface="Times New Roman" panose="02020603050405020304" pitchFamily="18" charset="0"/>
              <a:cs typeface="Times New Roman" panose="02020603050405020304" pitchFamily="18" charset="0"/>
            </a:endParaRPr>
          </a:p>
          <a:p>
            <a:pPr marL="101596" lvl="0" indent="0">
              <a:buNone/>
            </a:pPr>
            <a:endParaRPr lang="en-IN" sz="1800" dirty="0">
              <a:latin typeface="Times New Roman" panose="02020603050405020304" pitchFamily="18" charset="0"/>
              <a:cs typeface="Times New Roman" panose="02020603050405020304" pitchFamily="18" charset="0"/>
            </a:endParaRPr>
          </a:p>
          <a:p>
            <a:pPr marL="101596" lvl="0" indent="0">
              <a:buNone/>
            </a:pPr>
            <a:endParaRPr lang="en-IN" sz="1800" dirty="0">
              <a:latin typeface="Times New Roman" panose="02020603050405020304" pitchFamily="18" charset="0"/>
              <a:cs typeface="Times New Roman" panose="02020603050405020304" pitchFamily="18" charset="0"/>
            </a:endParaRPr>
          </a:p>
          <a:p>
            <a:pPr marL="101596"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773" y="2496791"/>
            <a:ext cx="9418218" cy="3964789"/>
          </a:xfrm>
          <a:prstGeom prst="rect">
            <a:avLst/>
          </a:prstGeom>
        </p:spPr>
      </p:pic>
    </p:spTree>
    <p:extLst>
      <p:ext uri="{BB962C8B-B14F-4D97-AF65-F5344CB8AC3E}">
        <p14:creationId xmlns:p14="http://schemas.microsoft.com/office/powerpoint/2010/main" val="3064214382"/>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4</a:t>
            </a:fld>
            <a:endParaRPr lang="en-IN" dirty="0"/>
          </a:p>
        </p:txBody>
      </p:sp>
      <p:sp>
        <p:nvSpPr>
          <p:cNvPr id="38" name="Title 1"/>
          <p:cNvSpPr>
            <a:spLocks noGrp="1"/>
          </p:cNvSpPr>
          <p:nvPr>
            <p:ph type="title"/>
          </p:nvPr>
        </p:nvSpPr>
        <p:spPr>
          <a:xfrm>
            <a:off x="0" y="-578802"/>
            <a:ext cx="6663560" cy="2338910"/>
          </a:xfrm>
          <a:noFill/>
          <a:ln>
            <a:noFill/>
          </a:ln>
        </p:spPr>
        <p:txBody>
          <a:bodyPr spcFirstLastPara="1" wrap="square" lIns="108000" tIns="0" rIns="0" bIns="0" anchor="ctr" anchorCtr="0">
            <a:spAutoFit/>
          </a:bodyPr>
          <a:lstStyle/>
          <a:p>
            <a:pPr lvl="0"/>
            <a:r>
              <a:rPr lang="en-IN" dirty="0" smtClean="0">
                <a:solidFill>
                  <a:schemeClr val="bg1"/>
                </a:solidFill>
              </a:rPr>
              <a:t/>
            </a:r>
            <a:br>
              <a:rPr lang="en-IN" dirty="0" smtClean="0">
                <a:solidFill>
                  <a:schemeClr val="bg1"/>
                </a:solidFill>
              </a:rPr>
            </a:br>
            <a:r>
              <a:rPr lang="en-US" sz="4000" dirty="0">
                <a:latin typeface="Times New Roman" panose="02020603050405020304" pitchFamily="18" charset="0"/>
                <a:ea typeface="Calibri" panose="020F0502020204030204" pitchFamily="34" charset="0"/>
                <a:cs typeface="Times New Roman" panose="02020603050405020304" pitchFamily="18" charset="0"/>
              </a:rPr>
              <a:t>Version Control Types</a:t>
            </a:r>
            <a:r>
              <a:rPr lang="en-US"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r>
            <a:br>
              <a:rPr lang="en-US"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IN" dirty="0">
                <a:solidFill>
                  <a:schemeClr val="bg1"/>
                </a:solidFill>
              </a:rPr>
              <a:t/>
            </a:r>
            <a:br>
              <a:rPr lang="en-IN" dirty="0">
                <a:solidFill>
                  <a:schemeClr val="bg1"/>
                </a:solidFill>
              </a:rPr>
            </a:br>
            <a:endParaRPr lang="en-IN" dirty="0">
              <a:solidFill>
                <a:schemeClr val="bg1"/>
              </a:solidFill>
            </a:endParaRPr>
          </a:p>
        </p:txBody>
      </p:sp>
      <p:sp>
        <p:nvSpPr>
          <p:cNvPr id="2" name="Rectangle 1"/>
          <p:cNvSpPr/>
          <p:nvPr/>
        </p:nvSpPr>
        <p:spPr>
          <a:xfrm>
            <a:off x="-71928" y="783826"/>
            <a:ext cx="12048147" cy="861774"/>
          </a:xfrm>
          <a:prstGeom prst="rect">
            <a:avLst/>
          </a:prstGeom>
        </p:spPr>
        <p:txBody>
          <a:bodyPr wrap="square">
            <a:spAutoFit/>
          </a:bodyPr>
          <a:lstStyle/>
          <a:p>
            <a:pPr marL="101596" indent="0">
              <a:buNone/>
            </a:pPr>
            <a:r>
              <a:rPr lang="en-IN" b="1" u="sng" dirty="0">
                <a:latin typeface="Times New Roman" panose="02020603050405020304" pitchFamily="18" charset="0"/>
                <a:cs typeface="Times New Roman" panose="02020603050405020304" pitchFamily="18" charset="0"/>
              </a:rPr>
              <a:t>There are two types of Version Control </a:t>
            </a:r>
            <a:r>
              <a:rPr lang="en-IN" b="1" u="sng" dirty="0" smtClean="0">
                <a:latin typeface="Times New Roman" panose="02020603050405020304" pitchFamily="18" charset="0"/>
                <a:cs typeface="Times New Roman" panose="02020603050405020304" pitchFamily="18" charset="0"/>
              </a:rPr>
              <a:t>Systems:</a:t>
            </a:r>
          </a:p>
          <a:p>
            <a:pPr marL="101596" indent="0">
              <a:buNone/>
            </a:pPr>
            <a:r>
              <a:rPr lang="en-IN" sz="1600" u="sng" dirty="0">
                <a:latin typeface="Times New Roman" panose="02020603050405020304" pitchFamily="18" charset="0"/>
                <a:cs typeface="Times New Roman" panose="02020603050405020304" pitchFamily="18" charset="0"/>
              </a:rPr>
              <a:t>Distributed/Decentralized Version Control </a:t>
            </a:r>
            <a:r>
              <a:rPr lang="en-IN" sz="1600" u="sng" dirty="0" smtClean="0">
                <a:latin typeface="Times New Roman" panose="02020603050405020304" pitchFamily="18" charset="0"/>
                <a:cs typeface="Times New Roman" panose="02020603050405020304" pitchFamily="18" charset="0"/>
              </a:rPr>
              <a:t>System</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Ex: Git, Bitbucket </a:t>
            </a:r>
            <a:r>
              <a:rPr lang="en-IN" sz="1600" dirty="0" smtClean="0">
                <a:latin typeface="Times New Roman" panose="02020603050405020304" pitchFamily="18" charset="0"/>
                <a:cs typeface="Times New Roman" panose="02020603050405020304" pitchFamily="18" charset="0"/>
              </a:rPr>
              <a:t>                               </a:t>
            </a:r>
            <a:r>
              <a:rPr lang="en-IN" sz="1600" u="sng" dirty="0" smtClean="0">
                <a:latin typeface="Times New Roman" panose="02020603050405020304" pitchFamily="18" charset="0"/>
                <a:cs typeface="Times New Roman" panose="02020603050405020304" pitchFamily="18" charset="0"/>
              </a:rPr>
              <a:t>Central Version Control System</a:t>
            </a:r>
            <a:r>
              <a:rPr lang="en-IN" sz="1600" dirty="0" smtClean="0">
                <a:latin typeface="Times New Roman" panose="02020603050405020304" pitchFamily="18" charset="0"/>
                <a:cs typeface="Times New Roman" panose="02020603050405020304" pitchFamily="18" charset="0"/>
              </a:rPr>
              <a:t> Ex: SVN</a:t>
            </a:r>
          </a:p>
          <a:p>
            <a:pPr lvl="0"/>
            <a:endParaRPr lang="en-IN" sz="1600" dirty="0">
              <a:latin typeface="Times New Roman" panose="02020603050405020304" pitchFamily="18" charset="0"/>
              <a:cs typeface="Times New Roman" panose="02020603050405020304" pitchFamily="18" charset="0"/>
            </a:endParaRPr>
          </a:p>
        </p:txBody>
      </p:sp>
      <p:pic>
        <p:nvPicPr>
          <p:cNvPr id="1026" name="Picture 2" descr="Centralized Version Control System Workflow - What Is Git - Edure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9425" y="1494674"/>
            <a:ext cx="5360833" cy="23678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734856" y="4045951"/>
            <a:ext cx="4909973" cy="122970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Centralized version control system (CVCS) uses a central server to store all files and enables team collaboration. It works on a single repository to which users can directly access a central server.</a:t>
            </a:r>
            <a:endParaRPr lang="en-IN" dirty="0">
              <a:latin typeface="Times New Roman" panose="02020603050405020304" pitchFamily="18" charset="0"/>
              <a:cs typeface="Times New Roman" panose="02020603050405020304" pitchFamily="18" charset="0"/>
            </a:endParaRPr>
          </a:p>
        </p:txBody>
      </p:sp>
      <p:pic>
        <p:nvPicPr>
          <p:cNvPr id="8" name="Picture 4" descr="Distributed Version Control System Workflow - What Is Git - Edurek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660" y="1355805"/>
            <a:ext cx="4996995" cy="330484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22520" y="4563983"/>
            <a:ext cx="5328745" cy="2339102"/>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In Distributed VCS, every contributor has a local copy or “clone” of the main repository i.e. everyone maintains a local repository of their own which contains all the files and metadata present in the main repository</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They can update their local repositories with new data from the central server by an operation called “</a:t>
            </a:r>
            <a:r>
              <a:rPr lang="en-US" sz="1600" b="1" dirty="0">
                <a:latin typeface="Times New Roman" panose="02020603050405020304" pitchFamily="18" charset="0"/>
                <a:cs typeface="Times New Roman" panose="02020603050405020304" pitchFamily="18" charset="0"/>
              </a:rPr>
              <a:t>pull</a:t>
            </a:r>
            <a:r>
              <a:rPr lang="en-US" sz="1600" dirty="0">
                <a:latin typeface="Times New Roman" panose="02020603050405020304" pitchFamily="18" charset="0"/>
                <a:cs typeface="Times New Roman" panose="02020603050405020304" pitchFamily="18" charset="0"/>
              </a:rPr>
              <a:t>” and affect changes to the main repository by an operation called “</a:t>
            </a:r>
            <a:r>
              <a:rPr lang="en-US" sz="1600" b="1" dirty="0">
                <a:latin typeface="Times New Roman" panose="02020603050405020304" pitchFamily="18" charset="0"/>
                <a:cs typeface="Times New Roman" panose="02020603050405020304" pitchFamily="18" charset="0"/>
              </a:rPr>
              <a:t>push</a:t>
            </a:r>
            <a:r>
              <a:rPr lang="en-US" sz="1600" dirty="0">
                <a:latin typeface="Times New Roman" panose="02020603050405020304" pitchFamily="18" charset="0"/>
                <a:cs typeface="Times New Roman" panose="02020603050405020304" pitchFamily="18" charset="0"/>
              </a:rPr>
              <a:t>” from their local repository.</a:t>
            </a:r>
            <a:endParaRPr lang="en-IN" sz="1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964263"/>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5</a:t>
            </a:fld>
            <a:endParaRPr lang="en-IN" dirty="0"/>
          </a:p>
        </p:txBody>
      </p:sp>
      <p:sp>
        <p:nvSpPr>
          <p:cNvPr id="38" name="Title 1"/>
          <p:cNvSpPr>
            <a:spLocks noGrp="1"/>
          </p:cNvSpPr>
          <p:nvPr>
            <p:ph type="title"/>
          </p:nvPr>
        </p:nvSpPr>
        <p:spPr>
          <a:xfrm>
            <a:off x="178676" y="-539603"/>
            <a:ext cx="5244662" cy="2297809"/>
          </a:xfrm>
          <a:noFill/>
          <a:ln>
            <a:noFill/>
          </a:ln>
        </p:spPr>
        <p:txBody>
          <a:bodyPr spcFirstLastPara="1" wrap="square" lIns="108000" tIns="0" rIns="0" bIns="0" anchor="ctr" anchorCtr="0">
            <a:spAutoFit/>
          </a:bodyPr>
          <a:lstStyle/>
          <a:p>
            <a:r>
              <a:rPr lang="en-IN" dirty="0" smtClean="0">
                <a:solidFill>
                  <a:schemeClr val="bg1"/>
                </a:solidFill>
              </a:rPr>
              <a:t/>
            </a:r>
            <a:br>
              <a:rPr lang="en-IN" dirty="0" smtClean="0">
                <a:solidFill>
                  <a:schemeClr val="bg1"/>
                </a:solidFill>
              </a:rPr>
            </a:br>
            <a:r>
              <a:rPr lang="en-IN" dirty="0"/>
              <a:t>Git </a:t>
            </a:r>
            <a:r>
              <a:rPr lang="en-IN" dirty="0" smtClean="0"/>
              <a:t>– Work flow</a:t>
            </a:r>
            <a:r>
              <a:rPr lang="en-IN" dirty="0"/>
              <a:t/>
            </a:r>
            <a:br>
              <a:rPr lang="en-IN" dirty="0"/>
            </a:br>
            <a:r>
              <a:rPr lang="en-IN" dirty="0">
                <a:solidFill>
                  <a:schemeClr val="bg1"/>
                </a:solidFill>
              </a:rPr>
              <a:t/>
            </a:r>
            <a:br>
              <a:rPr lang="en-IN" dirty="0">
                <a:solidFill>
                  <a:schemeClr val="bg1"/>
                </a:solidFill>
              </a:rPr>
            </a:br>
            <a:endParaRPr lang="en-IN" dirty="0">
              <a:solidFill>
                <a:schemeClr val="bg1"/>
              </a:solidFill>
            </a:endParaRPr>
          </a:p>
        </p:txBody>
      </p:sp>
      <p:pic>
        <p:nvPicPr>
          <p:cNvPr id="4" name="Picture 3" descr="Git Tutorial"/>
          <p:cNvPicPr/>
          <p:nvPr/>
        </p:nvPicPr>
        <p:blipFill>
          <a:blip r:embed="rId2">
            <a:extLst>
              <a:ext uri="{28A0092B-C50C-407E-A947-70E740481C1C}">
                <a14:useLocalDpi xmlns:a14="http://schemas.microsoft.com/office/drawing/2010/main" val="0"/>
              </a:ext>
            </a:extLst>
          </a:blip>
          <a:srcRect/>
          <a:stretch>
            <a:fillRect/>
          </a:stretch>
        </p:blipFill>
        <p:spPr bwMode="auto">
          <a:xfrm>
            <a:off x="7539554" y="1399638"/>
            <a:ext cx="4105275" cy="3512185"/>
          </a:xfrm>
          <a:prstGeom prst="rect">
            <a:avLst/>
          </a:prstGeom>
          <a:noFill/>
          <a:ln>
            <a:noFill/>
          </a:ln>
        </p:spPr>
      </p:pic>
      <p:sp>
        <p:nvSpPr>
          <p:cNvPr id="2" name="Rectangle 1"/>
          <p:cNvSpPr/>
          <p:nvPr/>
        </p:nvSpPr>
        <p:spPr>
          <a:xfrm>
            <a:off x="178675" y="1147694"/>
            <a:ext cx="7714593" cy="1746632"/>
          </a:xfrm>
          <a:prstGeom prst="rect">
            <a:avLst/>
          </a:prstGeom>
        </p:spPr>
        <p:txBody>
          <a:bodyPr wrap="square">
            <a:spAutoFit/>
          </a:bodyPr>
          <a:lstStyle/>
          <a:p>
            <a:pPr marL="30480" marR="30480" algn="just">
              <a:lnSpc>
                <a:spcPts val="1800"/>
              </a:lnSpc>
              <a:spcAft>
                <a:spcPts val="720"/>
              </a:spcAf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a:t>
            </a:r>
            <a:r>
              <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workflow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 Git.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0480" marR="30480" algn="just">
              <a:lnSpc>
                <a:spcPts val="1800"/>
              </a:lnSpc>
              <a:spcAft>
                <a:spcPts val="720"/>
              </a:spcAft>
            </a:pP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Step 1</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You modify a file from the working directory.</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0480" marR="30480" algn="just">
              <a:lnSpc>
                <a:spcPts val="1800"/>
              </a:lnSpc>
              <a:spcAft>
                <a:spcPts val="720"/>
              </a:spcAft>
            </a:pP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Step 2</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You add these files to the staging area.</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0480" marR="30480" algn="just">
              <a:lnSpc>
                <a:spcPts val="1800"/>
              </a:lnSpc>
              <a:spcAft>
                <a:spcPts val="720"/>
              </a:spcAft>
            </a:pP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Step 3</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You perform commit operation that moves the files from the staging area. After push operation, it stores the changes permanently to the Git repository.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3"/>
          <a:stretch>
            <a:fillRect/>
          </a:stretch>
        </p:blipFill>
        <p:spPr>
          <a:xfrm>
            <a:off x="325821" y="2894325"/>
            <a:ext cx="7441324" cy="3567255"/>
          </a:xfrm>
          <a:prstGeom prst="rect">
            <a:avLst/>
          </a:prstGeom>
        </p:spPr>
      </p:pic>
    </p:spTree>
    <p:extLst>
      <p:ext uri="{BB962C8B-B14F-4D97-AF65-F5344CB8AC3E}">
        <p14:creationId xmlns:p14="http://schemas.microsoft.com/office/powerpoint/2010/main" val="1571441123"/>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6</a:t>
            </a:fld>
            <a:endParaRPr lang="en-IN" dirty="0"/>
          </a:p>
        </p:txBody>
      </p:sp>
      <p:sp>
        <p:nvSpPr>
          <p:cNvPr id="38" name="Title 1"/>
          <p:cNvSpPr>
            <a:spLocks noGrp="1"/>
          </p:cNvSpPr>
          <p:nvPr>
            <p:ph type="title"/>
          </p:nvPr>
        </p:nvSpPr>
        <p:spPr>
          <a:xfrm>
            <a:off x="0" y="-512764"/>
            <a:ext cx="6663560" cy="1723357"/>
          </a:xfrm>
          <a:noFill/>
          <a:ln>
            <a:noFill/>
          </a:ln>
        </p:spPr>
        <p:txBody>
          <a:bodyPr spcFirstLastPara="1" wrap="square" lIns="108000" tIns="0" rIns="0" bIns="0" anchor="ctr" anchorCtr="0">
            <a:spAutoFit/>
          </a:bodyPr>
          <a:lstStyle/>
          <a:p>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endParaRPr lang="en-IN" dirty="0">
              <a:solidFill>
                <a:schemeClr val="bg1"/>
              </a:solidFill>
            </a:endParaRPr>
          </a:p>
        </p:txBody>
      </p:sp>
      <p:sp>
        <p:nvSpPr>
          <p:cNvPr id="4" name="Rectangle 3"/>
          <p:cNvSpPr/>
          <p:nvPr/>
        </p:nvSpPr>
        <p:spPr>
          <a:xfrm>
            <a:off x="262759" y="0"/>
            <a:ext cx="5381295" cy="707886"/>
          </a:xfrm>
          <a:prstGeom prst="rect">
            <a:avLst/>
          </a:prstGeom>
        </p:spPr>
        <p:txBody>
          <a:bodyPr wrap="square">
            <a:spAutoFit/>
          </a:bodyPr>
          <a:lstStyle/>
          <a:p>
            <a:pPr algn="just"/>
            <a:r>
              <a:rPr lang="en-US" sz="4000" b="1" dirty="0">
                <a:solidFill>
                  <a:schemeClr val="bg1"/>
                </a:solidFill>
                <a:latin typeface="Times New Roman" panose="02020603050405020304" pitchFamily="18" charset="0"/>
                <a:cs typeface="Times New Roman" panose="02020603050405020304" pitchFamily="18" charset="0"/>
              </a:rPr>
              <a:t>Role Of Git In </a:t>
            </a:r>
            <a:r>
              <a:rPr lang="en-US" sz="4000" b="1" dirty="0" smtClean="0">
                <a:solidFill>
                  <a:schemeClr val="bg1"/>
                </a:solidFill>
                <a:latin typeface="Times New Roman" panose="02020603050405020304" pitchFamily="18" charset="0"/>
                <a:cs typeface="Times New Roman" panose="02020603050405020304" pitchFamily="18" charset="0"/>
              </a:rPr>
              <a:t>Projects</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21020" y="4449406"/>
            <a:ext cx="12027127" cy="1477328"/>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Tools </a:t>
            </a:r>
            <a:r>
              <a:rPr lang="en-US" dirty="0">
                <a:latin typeface="Times New Roman" panose="02020603050405020304" pitchFamily="18" charset="0"/>
                <a:cs typeface="Times New Roman" panose="02020603050405020304" pitchFamily="18" charset="0"/>
              </a:rPr>
              <a:t>like Git enable communication between the development and the operations team. When you are developing a large project with a huge number of collaborators, it is very important to have communication between the collaborators while making changes in the project. Commit messages in Git play a very important role in communicating among the team. The bits and pieces that we all deploy lies in the Version Control system like Git. To succeed in DevOps, you need to have all of the communication in Version Control. Hence, Git plays a vital role in succeeding at DevOps.</a:t>
            </a:r>
            <a:endParaRPr lang="en-IN" dirty="0">
              <a:latin typeface="Times New Roman" panose="02020603050405020304" pitchFamily="18" charset="0"/>
              <a:cs typeface="Times New Roman" panose="02020603050405020304" pitchFamily="18" charset="0"/>
            </a:endParaRPr>
          </a:p>
        </p:txBody>
      </p:sp>
      <p:sp>
        <p:nvSpPr>
          <p:cNvPr id="7" name="Rectangle 6"/>
          <p:cNvSpPr/>
          <p:nvPr/>
        </p:nvSpPr>
        <p:spPr>
          <a:xfrm>
            <a:off x="1090448" y="1271694"/>
            <a:ext cx="1160952" cy="718583"/>
          </a:xfrm>
          <a:prstGeom prst="rect">
            <a:avLst/>
          </a:prstGeom>
          <a:solidFill>
            <a:schemeClr val="accent3"/>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8" name="Rectangle 7"/>
          <p:cNvSpPr/>
          <p:nvPr/>
        </p:nvSpPr>
        <p:spPr>
          <a:xfrm>
            <a:off x="3226722" y="1271023"/>
            <a:ext cx="1360449" cy="719254"/>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5266578" y="1271023"/>
            <a:ext cx="1416207" cy="719254"/>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7407612" y="1271023"/>
            <a:ext cx="1427358" cy="719254"/>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021978" y="2360563"/>
            <a:ext cx="1304693" cy="613317"/>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1953105" y="3395330"/>
            <a:ext cx="1505415" cy="747132"/>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4123177" y="3395329"/>
            <a:ext cx="1678661" cy="747133"/>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6292492" y="3395329"/>
            <a:ext cx="1572322" cy="747132"/>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7641789" y="2520180"/>
            <a:ext cx="1605776" cy="613317"/>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1350939" y="1442824"/>
            <a:ext cx="664572" cy="369332"/>
          </a:xfrm>
          <a:prstGeom prst="rect">
            <a:avLst/>
          </a:prstGeom>
          <a:noFill/>
        </p:spPr>
        <p:txBody>
          <a:bodyPr wrap="square" rtlCol="0">
            <a:spAutoFit/>
          </a:bodyPr>
          <a:lstStyle/>
          <a:p>
            <a:r>
              <a:rPr lang="en-US" dirty="0" smtClean="0"/>
              <a:t>Plan</a:t>
            </a:r>
            <a:endParaRPr lang="en-IN" dirty="0"/>
          </a:p>
        </p:txBody>
      </p:sp>
      <p:sp>
        <p:nvSpPr>
          <p:cNvPr id="17" name="TextBox 16"/>
          <p:cNvSpPr txBox="1"/>
          <p:nvPr/>
        </p:nvSpPr>
        <p:spPr>
          <a:xfrm>
            <a:off x="3559689" y="1429890"/>
            <a:ext cx="791593" cy="382266"/>
          </a:xfrm>
          <a:prstGeom prst="rect">
            <a:avLst/>
          </a:prstGeom>
          <a:noFill/>
        </p:spPr>
        <p:txBody>
          <a:bodyPr wrap="square" rtlCol="0">
            <a:spAutoFit/>
          </a:bodyPr>
          <a:lstStyle/>
          <a:p>
            <a:r>
              <a:rPr lang="en-US" dirty="0" smtClean="0"/>
              <a:t>Code</a:t>
            </a:r>
            <a:endParaRPr lang="en-IN" dirty="0"/>
          </a:p>
        </p:txBody>
      </p:sp>
      <p:sp>
        <p:nvSpPr>
          <p:cNvPr id="18" name="TextBox 17"/>
          <p:cNvSpPr txBox="1"/>
          <p:nvPr/>
        </p:nvSpPr>
        <p:spPr>
          <a:xfrm>
            <a:off x="5355787" y="1355998"/>
            <a:ext cx="1326998" cy="646331"/>
          </a:xfrm>
          <a:prstGeom prst="rect">
            <a:avLst/>
          </a:prstGeom>
          <a:noFill/>
        </p:spPr>
        <p:txBody>
          <a:bodyPr wrap="square" rtlCol="0">
            <a:spAutoFit/>
          </a:bodyPr>
          <a:lstStyle/>
          <a:p>
            <a:r>
              <a:rPr lang="en-US" dirty="0" smtClean="0"/>
              <a:t>   Shared Repository</a:t>
            </a:r>
            <a:endParaRPr lang="en-IN" dirty="0"/>
          </a:p>
        </p:txBody>
      </p:sp>
      <p:sp>
        <p:nvSpPr>
          <p:cNvPr id="19" name="TextBox 18"/>
          <p:cNvSpPr txBox="1"/>
          <p:nvPr/>
        </p:nvSpPr>
        <p:spPr>
          <a:xfrm>
            <a:off x="7496004" y="1321984"/>
            <a:ext cx="1401922" cy="646331"/>
          </a:xfrm>
          <a:prstGeom prst="rect">
            <a:avLst/>
          </a:prstGeom>
          <a:noFill/>
        </p:spPr>
        <p:txBody>
          <a:bodyPr wrap="square" rtlCol="0">
            <a:spAutoFit/>
          </a:bodyPr>
          <a:lstStyle/>
          <a:p>
            <a:r>
              <a:rPr lang="en-US" dirty="0" smtClean="0"/>
              <a:t>Continuous Integration</a:t>
            </a:r>
            <a:endParaRPr lang="en-IN" dirty="0"/>
          </a:p>
        </p:txBody>
      </p:sp>
      <p:sp>
        <p:nvSpPr>
          <p:cNvPr id="20" name="TextBox 19"/>
          <p:cNvSpPr txBox="1"/>
          <p:nvPr/>
        </p:nvSpPr>
        <p:spPr>
          <a:xfrm>
            <a:off x="8110140" y="2666551"/>
            <a:ext cx="1215483" cy="369332"/>
          </a:xfrm>
          <a:prstGeom prst="rect">
            <a:avLst/>
          </a:prstGeom>
          <a:noFill/>
        </p:spPr>
        <p:txBody>
          <a:bodyPr wrap="square" rtlCol="0">
            <a:spAutoFit/>
          </a:bodyPr>
          <a:lstStyle/>
          <a:p>
            <a:r>
              <a:rPr lang="en-US" dirty="0" smtClean="0"/>
              <a:t>Build</a:t>
            </a:r>
            <a:endParaRPr lang="en-IN" dirty="0"/>
          </a:p>
        </p:txBody>
      </p:sp>
      <p:sp>
        <p:nvSpPr>
          <p:cNvPr id="21" name="TextBox 20"/>
          <p:cNvSpPr txBox="1"/>
          <p:nvPr/>
        </p:nvSpPr>
        <p:spPr>
          <a:xfrm>
            <a:off x="6819386" y="3584900"/>
            <a:ext cx="1176452" cy="367990"/>
          </a:xfrm>
          <a:prstGeom prst="rect">
            <a:avLst/>
          </a:prstGeom>
          <a:noFill/>
        </p:spPr>
        <p:txBody>
          <a:bodyPr wrap="square" rtlCol="0">
            <a:spAutoFit/>
          </a:bodyPr>
          <a:lstStyle/>
          <a:p>
            <a:r>
              <a:rPr lang="en-US" dirty="0" smtClean="0"/>
              <a:t>Test</a:t>
            </a:r>
            <a:endParaRPr lang="en-IN" dirty="0"/>
          </a:p>
        </p:txBody>
      </p:sp>
      <p:sp>
        <p:nvSpPr>
          <p:cNvPr id="22" name="TextBox 21"/>
          <p:cNvSpPr txBox="1"/>
          <p:nvPr/>
        </p:nvSpPr>
        <p:spPr>
          <a:xfrm>
            <a:off x="4188400" y="3445729"/>
            <a:ext cx="1621101" cy="646331"/>
          </a:xfrm>
          <a:prstGeom prst="rect">
            <a:avLst/>
          </a:prstGeom>
          <a:noFill/>
        </p:spPr>
        <p:txBody>
          <a:bodyPr wrap="square" rtlCol="0">
            <a:spAutoFit/>
          </a:bodyPr>
          <a:lstStyle/>
          <a:p>
            <a:r>
              <a:rPr lang="en-US" dirty="0" smtClean="0"/>
              <a:t>Configuration Management</a:t>
            </a:r>
            <a:endParaRPr lang="en-IN" dirty="0"/>
          </a:p>
        </p:txBody>
      </p:sp>
      <p:sp>
        <p:nvSpPr>
          <p:cNvPr id="23" name="TextBox 22"/>
          <p:cNvSpPr txBox="1"/>
          <p:nvPr/>
        </p:nvSpPr>
        <p:spPr>
          <a:xfrm>
            <a:off x="2251400" y="3584900"/>
            <a:ext cx="1149391" cy="369332"/>
          </a:xfrm>
          <a:prstGeom prst="rect">
            <a:avLst/>
          </a:prstGeom>
          <a:noFill/>
        </p:spPr>
        <p:txBody>
          <a:bodyPr wrap="square" rtlCol="0">
            <a:spAutoFit/>
          </a:bodyPr>
          <a:lstStyle/>
          <a:p>
            <a:r>
              <a:rPr lang="en-US" dirty="0" smtClean="0"/>
              <a:t>Deploy</a:t>
            </a:r>
            <a:endParaRPr lang="en-IN" dirty="0"/>
          </a:p>
        </p:txBody>
      </p:sp>
      <p:sp>
        <p:nvSpPr>
          <p:cNvPr id="24" name="TextBox 23"/>
          <p:cNvSpPr txBox="1"/>
          <p:nvPr/>
        </p:nvSpPr>
        <p:spPr>
          <a:xfrm>
            <a:off x="1174082" y="2520180"/>
            <a:ext cx="970156" cy="369332"/>
          </a:xfrm>
          <a:prstGeom prst="rect">
            <a:avLst/>
          </a:prstGeom>
          <a:noFill/>
        </p:spPr>
        <p:txBody>
          <a:bodyPr wrap="square" rtlCol="0">
            <a:spAutoFit/>
          </a:bodyPr>
          <a:lstStyle/>
          <a:p>
            <a:r>
              <a:rPr lang="en-US" dirty="0" smtClean="0"/>
              <a:t>Monitor</a:t>
            </a:r>
            <a:endParaRPr lang="en-IN" dirty="0"/>
          </a:p>
        </p:txBody>
      </p:sp>
      <p:cxnSp>
        <p:nvCxnSpPr>
          <p:cNvPr id="25" name="Straight Arrow Connector 24"/>
          <p:cNvCxnSpPr>
            <a:stCxn id="7" idx="3"/>
            <a:endCxn id="8" idx="1"/>
          </p:cNvCxnSpPr>
          <p:nvPr/>
        </p:nvCxnSpPr>
        <p:spPr>
          <a:xfrm flipV="1">
            <a:off x="2251400" y="1630650"/>
            <a:ext cx="975322" cy="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3"/>
            <a:endCxn id="9" idx="1"/>
          </p:cNvCxnSpPr>
          <p:nvPr/>
        </p:nvCxnSpPr>
        <p:spPr>
          <a:xfrm>
            <a:off x="4587171" y="1630650"/>
            <a:ext cx="679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0" idx="1"/>
          </p:cNvCxnSpPr>
          <p:nvPr/>
        </p:nvCxnSpPr>
        <p:spPr>
          <a:xfrm>
            <a:off x="6682785" y="1630650"/>
            <a:ext cx="7248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1"/>
            <a:endCxn id="13" idx="3"/>
          </p:cNvCxnSpPr>
          <p:nvPr/>
        </p:nvCxnSpPr>
        <p:spPr>
          <a:xfrm flipH="1">
            <a:off x="5801838" y="3768895"/>
            <a:ext cx="4906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1"/>
            <a:endCxn id="12" idx="3"/>
          </p:cNvCxnSpPr>
          <p:nvPr/>
        </p:nvCxnSpPr>
        <p:spPr>
          <a:xfrm flipH="1">
            <a:off x="3458520" y="3768896"/>
            <a:ext cx="664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0"/>
            <a:endCxn id="7" idx="2"/>
          </p:cNvCxnSpPr>
          <p:nvPr/>
        </p:nvCxnSpPr>
        <p:spPr>
          <a:xfrm flipH="1" flipV="1">
            <a:off x="1670924" y="1990277"/>
            <a:ext cx="3401" cy="370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077404" y="1153936"/>
            <a:ext cx="3739193" cy="98130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Connector 32"/>
          <p:cNvCxnSpPr>
            <a:stCxn id="15" idx="2"/>
          </p:cNvCxnSpPr>
          <p:nvPr/>
        </p:nvCxnSpPr>
        <p:spPr>
          <a:xfrm>
            <a:off x="8444677" y="3133497"/>
            <a:ext cx="0" cy="635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7864814" y="3768895"/>
            <a:ext cx="579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3177" y="2520179"/>
            <a:ext cx="1756586" cy="597479"/>
          </a:xfrm>
          <a:prstGeom prst="rect">
            <a:avLst/>
          </a:prstGeom>
        </p:spPr>
      </p:pic>
      <p:sp>
        <p:nvSpPr>
          <p:cNvPr id="39" name="Down Arrow 38"/>
          <p:cNvSpPr/>
          <p:nvPr/>
        </p:nvSpPr>
        <p:spPr>
          <a:xfrm>
            <a:off x="5343860" y="2001342"/>
            <a:ext cx="356839" cy="579951"/>
          </a:xfrm>
          <a:prstGeom prst="downArrow">
            <a:avLst/>
          </a:prstGeom>
          <a:solidFill>
            <a:schemeClr val="accent2"/>
          </a:solidFill>
          <a:ln>
            <a:solidFill>
              <a:srgbClr val="D053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p:cNvSpPr/>
          <p:nvPr/>
        </p:nvSpPr>
        <p:spPr>
          <a:xfrm>
            <a:off x="764369" y="914469"/>
            <a:ext cx="8597590" cy="35349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Arrow Connector 40"/>
          <p:cNvCxnSpPr>
            <a:endCxn id="15" idx="0"/>
          </p:cNvCxnSpPr>
          <p:nvPr/>
        </p:nvCxnSpPr>
        <p:spPr>
          <a:xfrm>
            <a:off x="8444677" y="1990277"/>
            <a:ext cx="0" cy="529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2" idx="1"/>
          </p:cNvCxnSpPr>
          <p:nvPr/>
        </p:nvCxnSpPr>
        <p:spPr>
          <a:xfrm flipH="1" flipV="1">
            <a:off x="1659160" y="3768894"/>
            <a:ext cx="293945"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1" idx="2"/>
          </p:cNvCxnSpPr>
          <p:nvPr/>
        </p:nvCxnSpPr>
        <p:spPr>
          <a:xfrm flipV="1">
            <a:off x="1659160" y="2973880"/>
            <a:ext cx="15165" cy="795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520775"/>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 in GIT</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7</a:t>
            </a:fld>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983" y="1311252"/>
            <a:ext cx="1833320" cy="1833320"/>
          </a:xfrm>
          <a:prstGeom prst="rect">
            <a:avLst/>
          </a:prstGeom>
        </p:spPr>
      </p:pic>
      <p:sp>
        <p:nvSpPr>
          <p:cNvPr id="6" name="TextBox 5"/>
          <p:cNvSpPr txBox="1"/>
          <p:nvPr/>
        </p:nvSpPr>
        <p:spPr>
          <a:xfrm>
            <a:off x="3" y="923187"/>
            <a:ext cx="3929281" cy="369332"/>
          </a:xfrm>
          <a:prstGeom prst="rect">
            <a:avLst/>
          </a:prstGeom>
          <a:noFill/>
        </p:spPr>
        <p:txBody>
          <a:bodyPr wrap="none" rtlCol="0">
            <a:spAutoFit/>
          </a:bodyPr>
          <a:lstStyle/>
          <a:p>
            <a:r>
              <a:rPr lang="en-US" b="1" dirty="0" smtClean="0"/>
              <a:t>1)</a:t>
            </a:r>
            <a:r>
              <a:rPr lang="en-US" b="1" u="sng" dirty="0" smtClean="0"/>
              <a:t>Git Bash with Command Prompt</a:t>
            </a:r>
            <a:endParaRPr lang="en-IN" b="1" u="sng"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36" y="3249993"/>
            <a:ext cx="6219825" cy="3419475"/>
          </a:xfrm>
          <a:prstGeom prst="rect">
            <a:avLst/>
          </a:prstGeom>
        </p:spPr>
      </p:pic>
      <p:sp>
        <p:nvSpPr>
          <p:cNvPr id="8" name="TextBox 7"/>
          <p:cNvSpPr txBox="1"/>
          <p:nvPr/>
        </p:nvSpPr>
        <p:spPr>
          <a:xfrm>
            <a:off x="7462344" y="925166"/>
            <a:ext cx="1667957" cy="369332"/>
          </a:xfrm>
          <a:prstGeom prst="rect">
            <a:avLst/>
          </a:prstGeom>
          <a:noFill/>
        </p:spPr>
        <p:txBody>
          <a:bodyPr wrap="none" rtlCol="0">
            <a:spAutoFit/>
          </a:bodyPr>
          <a:lstStyle/>
          <a:p>
            <a:r>
              <a:rPr lang="en-US" dirty="0" smtClean="0"/>
              <a:t>2)</a:t>
            </a:r>
            <a:r>
              <a:rPr lang="en-US" b="1" u="sng" dirty="0" smtClean="0"/>
              <a:t>Tortoise Git</a:t>
            </a:r>
            <a:endParaRPr lang="en-IN" b="1" u="sng"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5110" y="1616870"/>
            <a:ext cx="2492999" cy="137857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8626" y="4300863"/>
            <a:ext cx="4848225" cy="196215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8348" y="1311252"/>
            <a:ext cx="1811953" cy="2827622"/>
          </a:xfrm>
          <a:prstGeom prst="rect">
            <a:avLst/>
          </a:prstGeom>
        </p:spPr>
      </p:pic>
    </p:spTree>
    <p:extLst>
      <p:ext uri="{BB962C8B-B14F-4D97-AF65-F5344CB8AC3E}">
        <p14:creationId xmlns:p14="http://schemas.microsoft.com/office/powerpoint/2010/main" val="3675092636"/>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8</a:t>
            </a:fld>
            <a:endParaRPr lang="en-IN" dirty="0"/>
          </a:p>
        </p:txBody>
      </p:sp>
      <p:sp>
        <p:nvSpPr>
          <p:cNvPr id="38" name="Title 1"/>
          <p:cNvSpPr>
            <a:spLocks noGrp="1"/>
          </p:cNvSpPr>
          <p:nvPr>
            <p:ph type="title"/>
          </p:nvPr>
        </p:nvSpPr>
        <p:spPr>
          <a:xfrm>
            <a:off x="0" y="-589783"/>
            <a:ext cx="6663560" cy="2297809"/>
          </a:xfrm>
          <a:noFill/>
          <a:ln>
            <a:noFill/>
          </a:ln>
        </p:spPr>
        <p:txBody>
          <a:bodyPr spcFirstLastPara="1" wrap="square" lIns="108000" tIns="0" rIns="0" bIns="0" anchor="ctr" anchorCtr="0">
            <a:spAutoFit/>
          </a:bodyPr>
          <a:lstStyle/>
          <a:p>
            <a:r>
              <a:rPr lang="en-IN" dirty="0" smtClean="0">
                <a:solidFill>
                  <a:schemeClr val="bg1"/>
                </a:solidFill>
              </a:rPr>
              <a:t/>
            </a:r>
            <a:br>
              <a:rPr lang="en-IN" dirty="0" smtClean="0">
                <a:solidFill>
                  <a:schemeClr val="bg1"/>
                </a:solidFill>
              </a:rPr>
            </a:br>
            <a:r>
              <a:rPr lang="en-IN" dirty="0" smtClean="0"/>
              <a:t>GIT common Commands</a:t>
            </a:r>
            <a:br>
              <a:rPr lang="en-IN" dirty="0" smtClean="0"/>
            </a:br>
            <a:r>
              <a:rPr lang="en-IN" dirty="0">
                <a:solidFill>
                  <a:schemeClr val="bg1"/>
                </a:solidFill>
              </a:rPr>
              <a:t/>
            </a:r>
            <a:br>
              <a:rPr lang="en-IN" dirty="0">
                <a:solidFill>
                  <a:schemeClr val="bg1"/>
                </a:solidFill>
              </a:rPr>
            </a:br>
            <a:endParaRPr lang="en-IN" dirty="0">
              <a:solidFill>
                <a:schemeClr val="bg1"/>
              </a:solidFill>
            </a:endParaRPr>
          </a:p>
        </p:txBody>
      </p:sp>
      <p:sp>
        <p:nvSpPr>
          <p:cNvPr id="2" name="Rectangle 1"/>
          <p:cNvSpPr/>
          <p:nvPr/>
        </p:nvSpPr>
        <p:spPr>
          <a:xfrm>
            <a:off x="0" y="698522"/>
            <a:ext cx="12149959" cy="7491794"/>
          </a:xfrm>
          <a:prstGeom prst="rect">
            <a:avLst/>
          </a:prstGeom>
        </p:spPr>
        <p:txBody>
          <a:bodyPr wrap="square">
            <a:spAutoFit/>
          </a:bodyPr>
          <a:lstStyle/>
          <a:p>
            <a:pPr marL="30480" marR="30480">
              <a:lnSpc>
                <a:spcPct val="150000"/>
              </a:lnSpc>
              <a:spcAft>
                <a:spcPts val="720"/>
              </a:spcAft>
            </a:pPr>
            <a:r>
              <a:rPr lang="en-IN" sz="2400" u="sng" dirty="0" smtClean="0">
                <a:latin typeface="Verdana" panose="020B0604030504040204" pitchFamily="34" charset="0"/>
                <a:ea typeface="Times New Roman" panose="02020603050405020304" pitchFamily="18" charset="0"/>
                <a:cs typeface="Times New Roman" panose="02020603050405020304" pitchFamily="18" charset="0"/>
              </a:rPr>
              <a:t>Commands:</a:t>
            </a:r>
            <a:r>
              <a:rPr lang="en-IN" sz="2400" dirty="0" smtClean="0">
                <a:latin typeface="Verdana" panose="020B0604030504040204" pitchFamily="34" charset="0"/>
                <a:ea typeface="Times New Roman" panose="02020603050405020304" pitchFamily="18" charset="0"/>
                <a:cs typeface="Times New Roman" panose="02020603050405020304" pitchFamily="18" charset="0"/>
              </a:rPr>
              <a:t> −</a:t>
            </a:r>
          </a:p>
          <a:p>
            <a:pPr marL="30480" marR="30480">
              <a:lnSpc>
                <a:spcPct val="150000"/>
              </a:lnSpc>
              <a:spcAft>
                <a:spcPts val="72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$git init -&gt; Create an empty Git repository</a:t>
            </a:r>
          </a:p>
          <a:p>
            <a:pPr marL="30480" marR="30480">
              <a:lnSpc>
                <a:spcPct val="150000"/>
              </a:lnSpc>
              <a:spcAft>
                <a:spcPts val="72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$git config –global user.name “name”-&gt;</a:t>
            </a:r>
          </a:p>
          <a:p>
            <a:pPr marL="30480" marR="30480">
              <a:lnSpc>
                <a:spcPct val="150000"/>
              </a:lnSpc>
              <a:spcAft>
                <a:spcPts val="72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$git config –global user.email “email”-&gt;</a:t>
            </a:r>
          </a:p>
          <a:p>
            <a:pPr marL="30480" marR="30480">
              <a:lnSpc>
                <a:spcPct val="150000"/>
              </a:lnSpc>
              <a:spcAft>
                <a:spcPts val="72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$git add “file name”-&gt; add file to your staging area.</a:t>
            </a:r>
          </a:p>
          <a:p>
            <a:pPr marL="30480" marR="30480">
              <a:lnSpc>
                <a:spcPct val="150000"/>
              </a:lnSpc>
              <a:spcAft>
                <a:spcPts val="72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$git commit –m ”1</a:t>
            </a:r>
            <a:r>
              <a:rPr lang="en-US" baseline="30000" dirty="0" smtClean="0">
                <a:latin typeface="Times New Roman" panose="02020603050405020304" pitchFamily="18" charset="0"/>
                <a:ea typeface="Calibri" panose="020F0502020204030204" pitchFamily="34" charset="0"/>
                <a:cs typeface="Times New Roman" panose="02020603050405020304" pitchFamily="18" charset="0"/>
              </a:rPr>
              <a:t>st</a:t>
            </a:r>
            <a:r>
              <a:rPr lang="en-US" dirty="0" smtClean="0">
                <a:latin typeface="Times New Roman" panose="02020603050405020304" pitchFamily="18" charset="0"/>
                <a:ea typeface="Calibri" panose="020F0502020204030204" pitchFamily="34" charset="0"/>
                <a:cs typeface="Times New Roman" panose="02020603050405020304" pitchFamily="18" charset="0"/>
              </a:rPr>
              <a:t> message”-&gt; Commit a stage file.</a:t>
            </a:r>
          </a:p>
          <a:p>
            <a:pPr marL="30480" marR="30480">
              <a:lnSpc>
                <a:spcPct val="150000"/>
              </a:lnSpc>
              <a:spcAft>
                <a:spcPts val="72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$git status -&gt; to see the state of your files(add, modified, remote).</a:t>
            </a:r>
          </a:p>
          <a:p>
            <a:pPr marL="30480" marR="30480">
              <a:lnSpc>
                <a:spcPct val="150000"/>
              </a:lnSpc>
              <a:spcAft>
                <a:spcPts val="72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$git log-&gt;to get history of your commits or commits made by someone else.</a:t>
            </a:r>
          </a:p>
          <a:p>
            <a:pPr marL="30480" marR="30480">
              <a:lnSpc>
                <a:spcPct val="150000"/>
              </a:lnSpc>
              <a:spcAft>
                <a:spcPts val="72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$git remote add origin”link”-&gt;Add the URL link from GitHub.</a:t>
            </a:r>
          </a:p>
          <a:p>
            <a:pPr marL="30480" marR="30480">
              <a:lnSpc>
                <a:spcPct val="150000"/>
              </a:lnSpc>
              <a:spcAft>
                <a:spcPts val="72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$git push origin master-&gt;pushes the file from local repo to Git hub(server).</a:t>
            </a:r>
          </a:p>
          <a:p>
            <a:pPr marL="30480" marR="30480">
              <a:lnSpc>
                <a:spcPct val="150000"/>
              </a:lnSpc>
              <a:spcAft>
                <a:spcPts val="72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$git pull origin master-&gt;pulls the files from Git hub to local area repo.</a:t>
            </a:r>
          </a:p>
          <a:p>
            <a:pPr marL="30480" marR="30480">
              <a:lnSpc>
                <a:spcPct val="150000"/>
              </a:lnSpc>
              <a:spcAft>
                <a:spcPts val="72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$git push –f -u origin master-&gt; pushes the updated &amp; force file from local repo to Git hub server.</a:t>
            </a:r>
          </a:p>
          <a:p>
            <a:pPr marL="30480" marR="30480" algn="just">
              <a:lnSpc>
                <a:spcPct val="150000"/>
              </a:lnSpc>
              <a:spcAft>
                <a:spcPts val="720"/>
              </a:spcAft>
            </a:pPr>
            <a:endParaRPr lang="en-US" sz="2400" dirty="0" smtClean="0">
              <a:solidFill>
                <a:srgbClr val="000000"/>
              </a:solidFill>
              <a:latin typeface="Verdana" panose="020B0604030504040204" pitchFamily="34" charset="0"/>
              <a:ea typeface="Calibri" panose="020F0502020204030204" pitchFamily="34" charset="0"/>
              <a:cs typeface="Times New Roman" panose="02020603050405020304" pitchFamily="18" charset="0"/>
            </a:endParaRPr>
          </a:p>
          <a:p>
            <a:pPr marL="30480" marR="30480" algn="just">
              <a:lnSpc>
                <a:spcPct val="150000"/>
              </a:lnSpc>
              <a:spcAft>
                <a:spcPts val="720"/>
              </a:spcAft>
            </a:pPr>
            <a:r>
              <a:rPr lang="en-US" sz="2400" dirty="0" smtClean="0">
                <a:solidFill>
                  <a:srgbClr val="000000"/>
                </a:solidFill>
                <a:latin typeface="Verdana" panose="020B060403050404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280482444"/>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YSS_2019">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A692904-7DD0-4B3D-BF46-9B766DB95F27}" vid="{D00B10FD-57D4-47B0-A782-19711B327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TYSS_2019</Template>
  <TotalTime>10356</TotalTime>
  <Words>628</Words>
  <Application>Microsoft Office PowerPoint</Application>
  <PresentationFormat>Widescreen</PresentationFormat>
  <Paragraphs>81</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Arvo</vt:lpstr>
      <vt:lpstr>Calibri</vt:lpstr>
      <vt:lpstr>Roboto Condensed</vt:lpstr>
      <vt:lpstr>Symbol</vt:lpstr>
      <vt:lpstr>Times New Roman</vt:lpstr>
      <vt:lpstr>Verdana</vt:lpstr>
      <vt:lpstr>Wingdings</vt:lpstr>
      <vt:lpstr>TYSS_2019</vt:lpstr>
      <vt:lpstr>PowerPoint Presentation</vt:lpstr>
      <vt:lpstr> Content </vt:lpstr>
      <vt:lpstr> What is Git? </vt:lpstr>
      <vt:lpstr>VERSION CONTROL SYSTEM</vt:lpstr>
      <vt:lpstr> Version Control Types  </vt:lpstr>
      <vt:lpstr> Git – Work flow  </vt:lpstr>
      <vt:lpstr>  </vt:lpstr>
      <vt:lpstr>Tools Used in GIT</vt:lpstr>
      <vt:lpstr> GIT common Commands  </vt:lpstr>
      <vt:lpstr> Create GitHub Repository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dc:creator>
  <cp:lastModifiedBy>Sanjay</cp:lastModifiedBy>
  <cp:revision>801</cp:revision>
  <cp:lastPrinted>2019-04-15T13:18:47Z</cp:lastPrinted>
  <dcterms:created xsi:type="dcterms:W3CDTF">2019-02-12T10:18:40Z</dcterms:created>
  <dcterms:modified xsi:type="dcterms:W3CDTF">2019-08-28T07:08:55Z</dcterms:modified>
</cp:coreProperties>
</file>