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EADE1C4E-240B-448D-9FE8-C2D7FAB15194}">
          <p14:sldIdLst>
            <p14:sldId id="256"/>
            <p14:sldId id="257"/>
            <p14:sldId id="258"/>
            <p14:sldId id="259"/>
            <p14:sldId id="260"/>
            <p14:sldId id="261"/>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2EBBC9-8125-43F1-AF28-70494A73EECE}" type="datetimeFigureOut">
              <a:rPr lang="en-US" smtClean="0"/>
              <a:t>15-Apr-19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F00E78-8F3A-4AEB-97B2-930D534E5761}" type="slidenum">
              <a:rPr lang="en-US" smtClean="0"/>
              <a:t>‹#›</a:t>
            </a:fld>
            <a:endParaRPr lang="en-US"/>
          </a:p>
        </p:txBody>
      </p:sp>
    </p:spTree>
    <p:extLst>
      <p:ext uri="{BB962C8B-B14F-4D97-AF65-F5344CB8AC3E}">
        <p14:creationId xmlns:p14="http://schemas.microsoft.com/office/powerpoint/2010/main" val="2651437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2EBBC9-8125-43F1-AF28-70494A73EECE}" type="datetimeFigureOut">
              <a:rPr lang="en-US" smtClean="0"/>
              <a:t>15-Apr-19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F00E78-8F3A-4AEB-97B2-930D534E5761}" type="slidenum">
              <a:rPr lang="en-US" smtClean="0"/>
              <a:t>‹#›</a:t>
            </a:fld>
            <a:endParaRPr lang="en-US"/>
          </a:p>
        </p:txBody>
      </p:sp>
    </p:spTree>
    <p:extLst>
      <p:ext uri="{BB962C8B-B14F-4D97-AF65-F5344CB8AC3E}">
        <p14:creationId xmlns:p14="http://schemas.microsoft.com/office/powerpoint/2010/main" val="3718399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2EBBC9-8125-43F1-AF28-70494A73EECE}" type="datetimeFigureOut">
              <a:rPr lang="en-US" smtClean="0"/>
              <a:t>15-Apr-19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F00E78-8F3A-4AEB-97B2-930D534E5761}" type="slidenum">
              <a:rPr lang="en-US" smtClean="0"/>
              <a:t>‹#›</a:t>
            </a:fld>
            <a:endParaRPr lang="en-US"/>
          </a:p>
        </p:txBody>
      </p:sp>
    </p:spTree>
    <p:extLst>
      <p:ext uri="{BB962C8B-B14F-4D97-AF65-F5344CB8AC3E}">
        <p14:creationId xmlns:p14="http://schemas.microsoft.com/office/powerpoint/2010/main" val="87813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2EBBC9-8125-43F1-AF28-70494A73EECE}" type="datetimeFigureOut">
              <a:rPr lang="en-US" smtClean="0"/>
              <a:t>15-Apr-19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F00E78-8F3A-4AEB-97B2-930D534E5761}" type="slidenum">
              <a:rPr lang="en-US" smtClean="0"/>
              <a:t>‹#›</a:t>
            </a:fld>
            <a:endParaRPr lang="en-US"/>
          </a:p>
        </p:txBody>
      </p:sp>
    </p:spTree>
    <p:extLst>
      <p:ext uri="{BB962C8B-B14F-4D97-AF65-F5344CB8AC3E}">
        <p14:creationId xmlns:p14="http://schemas.microsoft.com/office/powerpoint/2010/main" val="2791421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2EBBC9-8125-43F1-AF28-70494A73EECE}" type="datetimeFigureOut">
              <a:rPr lang="en-US" smtClean="0"/>
              <a:t>15-Apr-19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F00E78-8F3A-4AEB-97B2-930D534E5761}" type="slidenum">
              <a:rPr lang="en-US" smtClean="0"/>
              <a:t>‹#›</a:t>
            </a:fld>
            <a:endParaRPr lang="en-US"/>
          </a:p>
        </p:txBody>
      </p:sp>
    </p:spTree>
    <p:extLst>
      <p:ext uri="{BB962C8B-B14F-4D97-AF65-F5344CB8AC3E}">
        <p14:creationId xmlns:p14="http://schemas.microsoft.com/office/powerpoint/2010/main" val="2112921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2EBBC9-8125-43F1-AF28-70494A73EECE}" type="datetimeFigureOut">
              <a:rPr lang="en-US" smtClean="0"/>
              <a:t>15-Apr-19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F00E78-8F3A-4AEB-97B2-930D534E5761}" type="slidenum">
              <a:rPr lang="en-US" smtClean="0"/>
              <a:t>‹#›</a:t>
            </a:fld>
            <a:endParaRPr lang="en-US"/>
          </a:p>
        </p:txBody>
      </p:sp>
    </p:spTree>
    <p:extLst>
      <p:ext uri="{BB962C8B-B14F-4D97-AF65-F5344CB8AC3E}">
        <p14:creationId xmlns:p14="http://schemas.microsoft.com/office/powerpoint/2010/main" val="3751492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2EBBC9-8125-43F1-AF28-70494A73EECE}" type="datetimeFigureOut">
              <a:rPr lang="en-US" smtClean="0"/>
              <a:t>15-Apr-19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F00E78-8F3A-4AEB-97B2-930D534E5761}" type="slidenum">
              <a:rPr lang="en-US" smtClean="0"/>
              <a:t>‹#›</a:t>
            </a:fld>
            <a:endParaRPr lang="en-US"/>
          </a:p>
        </p:txBody>
      </p:sp>
    </p:spTree>
    <p:extLst>
      <p:ext uri="{BB962C8B-B14F-4D97-AF65-F5344CB8AC3E}">
        <p14:creationId xmlns:p14="http://schemas.microsoft.com/office/powerpoint/2010/main" val="2318313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2EBBC9-8125-43F1-AF28-70494A73EECE}" type="datetimeFigureOut">
              <a:rPr lang="en-US" smtClean="0"/>
              <a:t>15-Apr-19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F00E78-8F3A-4AEB-97B2-930D534E5761}" type="slidenum">
              <a:rPr lang="en-US" smtClean="0"/>
              <a:t>‹#›</a:t>
            </a:fld>
            <a:endParaRPr lang="en-US"/>
          </a:p>
        </p:txBody>
      </p:sp>
    </p:spTree>
    <p:extLst>
      <p:ext uri="{BB962C8B-B14F-4D97-AF65-F5344CB8AC3E}">
        <p14:creationId xmlns:p14="http://schemas.microsoft.com/office/powerpoint/2010/main" val="935968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2EBBC9-8125-43F1-AF28-70494A73EECE}" type="datetimeFigureOut">
              <a:rPr lang="en-US" smtClean="0"/>
              <a:t>15-Apr-19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F00E78-8F3A-4AEB-97B2-930D534E5761}" type="slidenum">
              <a:rPr lang="en-US" smtClean="0"/>
              <a:t>‹#›</a:t>
            </a:fld>
            <a:endParaRPr lang="en-US"/>
          </a:p>
        </p:txBody>
      </p:sp>
    </p:spTree>
    <p:extLst>
      <p:ext uri="{BB962C8B-B14F-4D97-AF65-F5344CB8AC3E}">
        <p14:creationId xmlns:p14="http://schemas.microsoft.com/office/powerpoint/2010/main" val="3243873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2EBBC9-8125-43F1-AF28-70494A73EECE}" type="datetimeFigureOut">
              <a:rPr lang="en-US" smtClean="0"/>
              <a:t>15-Apr-19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F00E78-8F3A-4AEB-97B2-930D534E5761}" type="slidenum">
              <a:rPr lang="en-US" smtClean="0"/>
              <a:t>‹#›</a:t>
            </a:fld>
            <a:endParaRPr lang="en-US"/>
          </a:p>
        </p:txBody>
      </p:sp>
    </p:spTree>
    <p:extLst>
      <p:ext uri="{BB962C8B-B14F-4D97-AF65-F5344CB8AC3E}">
        <p14:creationId xmlns:p14="http://schemas.microsoft.com/office/powerpoint/2010/main" val="3127698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2EBBC9-8125-43F1-AF28-70494A73EECE}" type="datetimeFigureOut">
              <a:rPr lang="en-US" smtClean="0"/>
              <a:t>15-Apr-19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F00E78-8F3A-4AEB-97B2-930D534E5761}" type="slidenum">
              <a:rPr lang="en-US" smtClean="0"/>
              <a:t>‹#›</a:t>
            </a:fld>
            <a:endParaRPr lang="en-US"/>
          </a:p>
        </p:txBody>
      </p:sp>
    </p:spTree>
    <p:extLst>
      <p:ext uri="{BB962C8B-B14F-4D97-AF65-F5344CB8AC3E}">
        <p14:creationId xmlns:p14="http://schemas.microsoft.com/office/powerpoint/2010/main" val="165624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2EBBC9-8125-43F1-AF28-70494A73EECE}" type="datetimeFigureOut">
              <a:rPr lang="en-US" smtClean="0"/>
              <a:t>15-Apr-19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F00E78-8F3A-4AEB-97B2-930D534E5761}" type="slidenum">
              <a:rPr lang="en-US" smtClean="0"/>
              <a:t>‹#›</a:t>
            </a:fld>
            <a:endParaRPr lang="en-US"/>
          </a:p>
        </p:txBody>
      </p:sp>
    </p:spTree>
    <p:extLst>
      <p:ext uri="{BB962C8B-B14F-4D97-AF65-F5344CB8AC3E}">
        <p14:creationId xmlns:p14="http://schemas.microsoft.com/office/powerpoint/2010/main" val="1749650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02276"/>
            <a:ext cx="9144000" cy="3007687"/>
          </a:xfrm>
        </p:spPr>
        <p:txBody>
          <a:bodyPr>
            <a:normAutofit/>
          </a:bodyPr>
          <a:lstStyle/>
          <a:p>
            <a:r>
              <a:rPr lang="en-US" sz="11500" b="1" dirty="0" smtClean="0">
                <a:solidFill>
                  <a:schemeClr val="accent5">
                    <a:lumMod val="75000"/>
                  </a:schemeClr>
                </a:solidFill>
                <a:latin typeface="Angsana New" panose="02020603050405020304" pitchFamily="18" charset="-34"/>
                <a:cs typeface="Angsana New" panose="02020603050405020304" pitchFamily="18" charset="-34"/>
              </a:rPr>
              <a:t>RPA</a:t>
            </a:r>
            <a:endParaRPr lang="en-US" sz="11500" b="1" dirty="0">
              <a:solidFill>
                <a:schemeClr val="accent5">
                  <a:lumMod val="75000"/>
                </a:schemeClr>
              </a:solidFill>
              <a:latin typeface="Angsana New" panose="02020603050405020304" pitchFamily="18" charset="-34"/>
              <a:cs typeface="Angsana New" panose="02020603050405020304" pitchFamily="18" charset="-34"/>
            </a:endParaRPr>
          </a:p>
        </p:txBody>
      </p:sp>
      <p:sp>
        <p:nvSpPr>
          <p:cNvPr id="3" name="Subtitle 2"/>
          <p:cNvSpPr>
            <a:spLocks noGrp="1"/>
          </p:cNvSpPr>
          <p:nvPr>
            <p:ph type="subTitle" idx="1"/>
          </p:nvPr>
        </p:nvSpPr>
        <p:spPr/>
        <p:txBody>
          <a:bodyPr/>
          <a:lstStyle/>
          <a:p>
            <a:r>
              <a:rPr lang="en-US" dirty="0" smtClean="0"/>
              <a:t>ROBOTIC PROCESS AUTOMATION</a:t>
            </a:r>
            <a:endParaRPr lang="en-US" dirty="0"/>
          </a:p>
        </p:txBody>
      </p:sp>
    </p:spTree>
    <p:extLst>
      <p:ext uri="{BB962C8B-B14F-4D97-AF65-F5344CB8AC3E}">
        <p14:creationId xmlns:p14="http://schemas.microsoft.com/office/powerpoint/2010/main" val="42015052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kern="0" dirty="0" smtClean="0">
                <a:solidFill>
                  <a:schemeClr val="accent5">
                    <a:lumMod val="75000"/>
                  </a:schemeClr>
                </a:solidFill>
                <a:latin typeface="Candara" panose="020E0502030303020204" pitchFamily="34" charset="0"/>
              </a:rPr>
              <a:t>What is RPA?</a:t>
            </a:r>
            <a:r>
              <a:rPr lang="en-US" b="0" kern="0" dirty="0" smtClean="0">
                <a:solidFill>
                  <a:srgbClr val="998C85">
                    <a:lumMod val="50000"/>
                  </a:srgbClr>
                </a:solidFill>
                <a:latin typeface="Candara" panose="020E0502030303020204" pitchFamily="34" charset="0"/>
              </a:rPr>
              <a:t/>
            </a:r>
            <a:br>
              <a:rPr lang="en-US" b="0" kern="0" dirty="0" smtClean="0">
                <a:solidFill>
                  <a:srgbClr val="998C85">
                    <a:lumMod val="50000"/>
                  </a:srgbClr>
                </a:solidFill>
                <a:latin typeface="Candara" panose="020E0502030303020204" pitchFamily="34" charset="0"/>
              </a:rPr>
            </a:br>
            <a:endParaRPr lang="en-US" dirty="0"/>
          </a:p>
        </p:txBody>
      </p:sp>
      <p:sp>
        <p:nvSpPr>
          <p:cNvPr id="3" name="Content Placeholder 2"/>
          <p:cNvSpPr>
            <a:spLocks noGrp="1"/>
          </p:cNvSpPr>
          <p:nvPr>
            <p:ph idx="1"/>
          </p:nvPr>
        </p:nvSpPr>
        <p:spPr/>
        <p:txBody>
          <a:bodyPr>
            <a:normAutofit/>
          </a:bodyPr>
          <a:lstStyle/>
          <a:p>
            <a:r>
              <a:rPr lang="en-US" sz="2400" kern="0" dirty="0" smtClean="0">
                <a:latin typeface="Candara" panose="020E0502030303020204" pitchFamily="34" charset="0"/>
                <a:ea typeface="Arial"/>
                <a:cs typeface="Arial"/>
                <a:sym typeface="Arial"/>
              </a:rPr>
              <a:t>Robotic process automation (RPA) is the application of technology that automates workflow processes, primarily for administrative work. RPA software can help automate large volumes of digital manual-processing work.</a:t>
            </a:r>
          </a:p>
          <a:p>
            <a:pPr marL="0" lvl="0" indent="0" algn="just" defTabSz="914342">
              <a:spcAft>
                <a:spcPts val="600"/>
              </a:spcAft>
              <a:buClr>
                <a:srgbClr val="0098C7"/>
              </a:buClr>
              <a:buNone/>
              <a:defRPr/>
            </a:pPr>
            <a:endParaRPr lang="en-US" sz="2400" kern="0" dirty="0" smtClean="0">
              <a:latin typeface="Candara" panose="020E0502030303020204" pitchFamily="34" charset="0"/>
              <a:cs typeface="Arial"/>
              <a:sym typeface="Arial"/>
            </a:endParaRPr>
          </a:p>
          <a:p>
            <a:pPr marL="0" lvl="0" indent="0" algn="just" defTabSz="914342">
              <a:spcAft>
                <a:spcPts val="600"/>
              </a:spcAft>
              <a:buClr>
                <a:srgbClr val="0098C7"/>
              </a:buClr>
              <a:buNone/>
              <a:defRPr/>
            </a:pPr>
            <a:r>
              <a:rPr lang="en-GB" sz="2400" b="1" kern="0" dirty="0" smtClean="0">
                <a:solidFill>
                  <a:schemeClr val="accent5">
                    <a:lumMod val="75000"/>
                  </a:schemeClr>
                </a:solidFill>
                <a:latin typeface="Candara" panose="020E0502030303020204" pitchFamily="34" charset="0"/>
                <a:ea typeface="Calibri"/>
                <a:cs typeface="Times New Roman"/>
              </a:rPr>
              <a:t>Key </a:t>
            </a:r>
            <a:r>
              <a:rPr lang="en-GB" sz="2400" b="1" kern="0" dirty="0">
                <a:solidFill>
                  <a:schemeClr val="accent5">
                    <a:lumMod val="75000"/>
                  </a:schemeClr>
                </a:solidFill>
                <a:latin typeface="Candara" panose="020E0502030303020204" pitchFamily="34" charset="0"/>
                <a:ea typeface="Calibri"/>
                <a:cs typeface="Times New Roman"/>
              </a:rPr>
              <a:t>functionality</a:t>
            </a:r>
            <a:r>
              <a:rPr lang="en-GB" sz="2400" kern="0" dirty="0">
                <a:solidFill>
                  <a:schemeClr val="accent5">
                    <a:lumMod val="75000"/>
                  </a:schemeClr>
                </a:solidFill>
                <a:latin typeface="Candara" panose="020E0502030303020204" pitchFamily="34" charset="0"/>
                <a:ea typeface="Calibri"/>
                <a:cs typeface="Times New Roman"/>
              </a:rPr>
              <a:t>:</a:t>
            </a:r>
          </a:p>
          <a:p>
            <a:pPr marL="433388" lvl="1" indent="-171450" algn="just" defTabSz="914342">
              <a:spcAft>
                <a:spcPts val="600"/>
              </a:spcAft>
              <a:buClr>
                <a:schemeClr val="tx2"/>
              </a:buClr>
              <a:buSzPct val="100000"/>
              <a:buFont typeface="Wingdings" panose="05000000000000000000" pitchFamily="2" charset="2"/>
              <a:buChar char="§"/>
              <a:defRPr/>
            </a:pPr>
            <a:r>
              <a:rPr lang="en-GB" sz="2000" b="1" kern="0" dirty="0">
                <a:latin typeface="Candara" panose="020E0502030303020204" pitchFamily="34" charset="0"/>
                <a:ea typeface="Calibri"/>
                <a:cs typeface="Times New Roman"/>
              </a:rPr>
              <a:t>Data aggregation </a:t>
            </a:r>
            <a:r>
              <a:rPr lang="en-GB" sz="2000" kern="0" dirty="0">
                <a:latin typeface="Candara" panose="020E0502030303020204" pitchFamily="34" charset="0"/>
                <a:ea typeface="Calibri"/>
                <a:cs typeface="Times New Roman"/>
              </a:rPr>
              <a:t>that presents consolidated view from different back-end systems.</a:t>
            </a:r>
          </a:p>
          <a:p>
            <a:pPr marL="433388" lvl="1" indent="-171450" algn="just" defTabSz="914342">
              <a:spcAft>
                <a:spcPts val="600"/>
              </a:spcAft>
              <a:buClr>
                <a:schemeClr val="tx2"/>
              </a:buClr>
              <a:buSzPct val="100000"/>
              <a:buFont typeface="Wingdings" panose="05000000000000000000" pitchFamily="2" charset="2"/>
              <a:buChar char="§"/>
              <a:defRPr/>
            </a:pPr>
            <a:r>
              <a:rPr lang="en-GB" sz="2000" b="1" kern="0" dirty="0">
                <a:latin typeface="Candara" panose="020E0502030303020204" pitchFamily="34" charset="0"/>
                <a:ea typeface="Calibri"/>
                <a:cs typeface="Times New Roman"/>
              </a:rPr>
              <a:t>Business rule execution</a:t>
            </a:r>
            <a:r>
              <a:rPr lang="en-GB" sz="2000" kern="0" dirty="0">
                <a:latin typeface="Candara" panose="020E0502030303020204" pitchFamily="34" charset="0"/>
                <a:ea typeface="Calibri"/>
                <a:cs typeface="Times New Roman"/>
              </a:rPr>
              <a:t> based on defined logic or self-learning. </a:t>
            </a:r>
          </a:p>
          <a:p>
            <a:pPr marL="433388" lvl="1" indent="-171450" algn="just" defTabSz="914342">
              <a:spcAft>
                <a:spcPts val="600"/>
              </a:spcAft>
              <a:buClr>
                <a:schemeClr val="tx2"/>
              </a:buClr>
              <a:buSzPct val="100000"/>
              <a:buFont typeface="Wingdings" panose="05000000000000000000" pitchFamily="2" charset="2"/>
              <a:buChar char="§"/>
              <a:defRPr/>
            </a:pPr>
            <a:r>
              <a:rPr lang="en-GB" sz="2000" b="1" kern="0" dirty="0">
                <a:latin typeface="Candara" panose="020E0502030303020204" pitchFamily="34" charset="0"/>
                <a:ea typeface="Calibri"/>
                <a:cs typeface="Times New Roman"/>
              </a:rPr>
              <a:t>Work item and exception queuing</a:t>
            </a:r>
            <a:r>
              <a:rPr lang="en-GB" sz="2000" kern="0" dirty="0">
                <a:latin typeface="Candara" panose="020E0502030303020204" pitchFamily="34" charset="0"/>
                <a:ea typeface="Calibri"/>
                <a:cs typeface="Times New Roman"/>
              </a:rPr>
              <a:t> to be processed by a robot or adviser. </a:t>
            </a:r>
          </a:p>
          <a:p>
            <a:pPr marL="433388" lvl="1" indent="-171450" algn="just" defTabSz="914342">
              <a:spcAft>
                <a:spcPts val="600"/>
              </a:spcAft>
              <a:buClr>
                <a:schemeClr val="tx2"/>
              </a:buClr>
              <a:buSzPct val="100000"/>
              <a:buFont typeface="Wingdings" panose="05000000000000000000" pitchFamily="2" charset="2"/>
              <a:buChar char="§"/>
              <a:defRPr/>
            </a:pPr>
            <a:r>
              <a:rPr lang="en-GB" sz="2000" b="1" kern="0" dirty="0">
                <a:latin typeface="Candara" panose="020E0502030303020204" pitchFamily="34" charset="0"/>
                <a:ea typeface="Calibri"/>
                <a:cs typeface="Times New Roman"/>
              </a:rPr>
              <a:t>Activity monitoring</a:t>
            </a:r>
            <a:r>
              <a:rPr lang="en-GB" sz="2000" kern="0" dirty="0">
                <a:latin typeface="Candara" panose="020E0502030303020204" pitchFamily="34" charset="0"/>
                <a:ea typeface="Calibri"/>
                <a:cs typeface="Times New Roman"/>
              </a:rPr>
              <a:t> that captures and analyse data on an adviser’s desktop application usage</a:t>
            </a:r>
            <a:endParaRPr lang="en-US" sz="2000" dirty="0">
              <a:latin typeface="Candara" panose="020E0502030303020204" pitchFamily="34" charset="0"/>
            </a:endParaRPr>
          </a:p>
          <a:p>
            <a:pPr marL="0" indent="0">
              <a:buNone/>
            </a:pPr>
            <a:endParaRPr lang="en-US" sz="2400" dirty="0"/>
          </a:p>
        </p:txBody>
      </p:sp>
    </p:spTree>
    <p:extLst>
      <p:ext uri="{BB962C8B-B14F-4D97-AF65-F5344CB8AC3E}">
        <p14:creationId xmlns:p14="http://schemas.microsoft.com/office/powerpoint/2010/main" val="21243900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smtClean="0">
                <a:solidFill>
                  <a:schemeClr val="accent5">
                    <a:lumMod val="75000"/>
                  </a:schemeClr>
                </a:solidFill>
                <a:latin typeface="Angsana New" panose="02020603050405020304" pitchFamily="18" charset="-34"/>
                <a:cs typeface="Angsana New" panose="02020603050405020304" pitchFamily="18" charset="-34"/>
              </a:rPr>
              <a:t>LIFE CYCLE OF RPA</a:t>
            </a:r>
            <a:endParaRPr lang="en-US" sz="5400" b="1" dirty="0">
              <a:solidFill>
                <a:schemeClr val="accent5">
                  <a:lumMod val="75000"/>
                </a:schemeClr>
              </a:solidFill>
              <a:latin typeface="Angsana New" panose="02020603050405020304" pitchFamily="18" charset="-34"/>
              <a:cs typeface="Angsana New" panose="02020603050405020304" pitchFamily="18" charset="-34"/>
            </a:endParaRPr>
          </a:p>
        </p:txBody>
      </p:sp>
      <p:sp>
        <p:nvSpPr>
          <p:cNvPr id="3" name="Content Placeholder 2"/>
          <p:cNvSpPr>
            <a:spLocks noGrp="1"/>
          </p:cNvSpPr>
          <p:nvPr>
            <p:ph idx="1"/>
          </p:nvPr>
        </p:nvSpPr>
        <p:spPr/>
        <p:txBody>
          <a:bodyPr>
            <a:normAutofit/>
          </a:bodyPr>
          <a:lstStyle/>
          <a:p>
            <a:pPr marL="285750" indent="-285750" algn="just"/>
            <a:endParaRPr lang="en-IN" sz="2400" b="1" dirty="0" smtClean="0">
              <a:solidFill>
                <a:schemeClr val="accent5">
                  <a:lumMod val="75000"/>
                </a:schemeClr>
              </a:solidFill>
              <a:latin typeface="Candara" panose="020E0502030303020204" pitchFamily="34" charset="0"/>
              <a:cs typeface="Calibri" panose="020F0502020204030204" pitchFamily="34" charset="0"/>
            </a:endParaRPr>
          </a:p>
          <a:p>
            <a:pPr marL="285750" indent="-285750" algn="just"/>
            <a:endParaRPr lang="en-IN" sz="2400" b="1" dirty="0">
              <a:solidFill>
                <a:schemeClr val="accent5">
                  <a:lumMod val="75000"/>
                </a:schemeClr>
              </a:solidFill>
              <a:latin typeface="Candara" panose="020E0502030303020204" pitchFamily="34" charset="0"/>
              <a:cs typeface="Calibri" panose="020F0502020204030204" pitchFamily="34" charset="0"/>
            </a:endParaRPr>
          </a:p>
          <a:p>
            <a:pPr marL="285750" indent="-285750" algn="just"/>
            <a:r>
              <a:rPr lang="en-IN" sz="2400" b="1" dirty="0" smtClean="0">
                <a:solidFill>
                  <a:schemeClr val="accent5">
                    <a:lumMod val="75000"/>
                  </a:schemeClr>
                </a:solidFill>
                <a:latin typeface="Candara" panose="020E0502030303020204" pitchFamily="34" charset="0"/>
                <a:cs typeface="Calibri" panose="020F0502020204030204" pitchFamily="34" charset="0"/>
              </a:rPr>
              <a:t>Life cycle</a:t>
            </a:r>
            <a:r>
              <a:rPr lang="en-IN" sz="2400" dirty="0" smtClean="0">
                <a:latin typeface="Candara" panose="020E0502030303020204" pitchFamily="34" charset="0"/>
                <a:cs typeface="Calibri" panose="020F0502020204030204" pitchFamily="34" charset="0"/>
              </a:rPr>
              <a:t> in </a:t>
            </a:r>
            <a:r>
              <a:rPr lang="en-IN" sz="2400" b="1" dirty="0" smtClean="0">
                <a:solidFill>
                  <a:schemeClr val="accent5">
                    <a:lumMod val="75000"/>
                  </a:schemeClr>
                </a:solidFill>
                <a:latin typeface="Candara" panose="020E0502030303020204" pitchFamily="34" charset="0"/>
                <a:cs typeface="Calibri" panose="020F0502020204030204" pitchFamily="34" charset="0"/>
              </a:rPr>
              <a:t>RPA</a:t>
            </a:r>
            <a:r>
              <a:rPr lang="en-IN" sz="2400" dirty="0" smtClean="0">
                <a:latin typeface="Candara" panose="020E0502030303020204" pitchFamily="34" charset="0"/>
                <a:cs typeface="Calibri" panose="020F0502020204030204" pitchFamily="34" charset="0"/>
              </a:rPr>
              <a:t> begins with analysis phase.</a:t>
            </a:r>
          </a:p>
          <a:p>
            <a:pPr marL="285750" indent="-285750" algn="just"/>
            <a:r>
              <a:rPr lang="en-IN" sz="2400" dirty="0" smtClean="0">
                <a:latin typeface="Candara" panose="020E0502030303020204" pitchFamily="34" charset="0"/>
                <a:cs typeface="Calibri" panose="020F0502020204030204" pitchFamily="34" charset="0"/>
              </a:rPr>
              <a:t>Business team and </a:t>
            </a:r>
            <a:r>
              <a:rPr lang="en-IN" sz="2400" b="1" dirty="0" smtClean="0">
                <a:solidFill>
                  <a:schemeClr val="accent5">
                    <a:lumMod val="75000"/>
                  </a:schemeClr>
                </a:solidFill>
                <a:latin typeface="Candara" panose="020E0502030303020204" pitchFamily="34" charset="0"/>
                <a:cs typeface="Calibri" panose="020F0502020204030204" pitchFamily="34" charset="0"/>
              </a:rPr>
              <a:t>RPA</a:t>
            </a:r>
            <a:r>
              <a:rPr lang="en-IN" sz="2400" b="1" dirty="0" smtClean="0">
                <a:latin typeface="Candara" panose="020E0502030303020204" pitchFamily="34" charset="0"/>
                <a:cs typeface="Calibri" panose="020F0502020204030204" pitchFamily="34" charset="0"/>
              </a:rPr>
              <a:t> </a:t>
            </a:r>
            <a:r>
              <a:rPr lang="en-IN" sz="2400" dirty="0" smtClean="0">
                <a:latin typeface="Candara" panose="020E0502030303020204" pitchFamily="34" charset="0"/>
                <a:cs typeface="Calibri" panose="020F0502020204030204" pitchFamily="34" charset="0"/>
              </a:rPr>
              <a:t>strategist/ Architect work together to identify a business process for </a:t>
            </a:r>
            <a:r>
              <a:rPr lang="en-IN" sz="2400" b="1" dirty="0" smtClean="0">
                <a:solidFill>
                  <a:schemeClr val="accent5">
                    <a:lumMod val="75000"/>
                  </a:schemeClr>
                </a:solidFill>
                <a:latin typeface="Candara" panose="020E0502030303020204" pitchFamily="34" charset="0"/>
                <a:cs typeface="Calibri" panose="020F0502020204030204" pitchFamily="34" charset="0"/>
              </a:rPr>
              <a:t>RPA</a:t>
            </a:r>
            <a:r>
              <a:rPr lang="en-IN" sz="2400" b="1" dirty="0" smtClean="0">
                <a:latin typeface="Candara" panose="020E0502030303020204" pitchFamily="34" charset="0"/>
                <a:cs typeface="Calibri" panose="020F0502020204030204" pitchFamily="34" charset="0"/>
              </a:rPr>
              <a:t> </a:t>
            </a:r>
            <a:r>
              <a:rPr lang="en-IN" sz="2400" dirty="0" smtClean="0">
                <a:latin typeface="Candara" panose="020E0502030303020204" pitchFamily="34" charset="0"/>
                <a:cs typeface="Calibri" panose="020F0502020204030204" pitchFamily="34" charset="0"/>
              </a:rPr>
              <a:t>development. </a:t>
            </a:r>
          </a:p>
          <a:p>
            <a:pPr marL="285750" indent="-285750" algn="just"/>
            <a:r>
              <a:rPr lang="en-IN" sz="2400" dirty="0" smtClean="0">
                <a:latin typeface="Candara" panose="020E0502030303020204" pitchFamily="34" charset="0"/>
                <a:cs typeface="Calibri" panose="020F0502020204030204" pitchFamily="34" charset="0"/>
              </a:rPr>
              <a:t>Once after finalizing the process, planning of work that includes resources and time identification is being formulated with the help of an</a:t>
            </a:r>
            <a:r>
              <a:rPr lang="en-IN" sz="2400" dirty="0" smtClean="0">
                <a:solidFill>
                  <a:schemeClr val="accent5">
                    <a:lumMod val="75000"/>
                  </a:schemeClr>
                </a:solidFill>
                <a:latin typeface="Candara" panose="020E0502030303020204" pitchFamily="34" charset="0"/>
                <a:cs typeface="Calibri" panose="020F0502020204030204" pitchFamily="34" charset="0"/>
              </a:rPr>
              <a:t> </a:t>
            </a:r>
            <a:r>
              <a:rPr lang="en-IN" sz="2400" b="1" dirty="0" smtClean="0">
                <a:solidFill>
                  <a:schemeClr val="accent5">
                    <a:lumMod val="75000"/>
                  </a:schemeClr>
                </a:solidFill>
                <a:latin typeface="Candara" panose="020E0502030303020204" pitchFamily="34" charset="0"/>
                <a:cs typeface="Calibri" panose="020F0502020204030204" pitchFamily="34" charset="0"/>
              </a:rPr>
              <a:t>RPA</a:t>
            </a:r>
            <a:r>
              <a:rPr lang="en-IN" sz="2400" dirty="0" smtClean="0">
                <a:latin typeface="Candara" panose="020E0502030303020204" pitchFamily="34" charset="0"/>
                <a:cs typeface="Calibri" panose="020F0502020204030204" pitchFamily="34" charset="0"/>
              </a:rPr>
              <a:t> lead.</a:t>
            </a:r>
          </a:p>
          <a:p>
            <a:endParaRPr lang="en-US" sz="2400" dirty="0"/>
          </a:p>
        </p:txBody>
      </p:sp>
    </p:spTree>
    <p:extLst>
      <p:ext uri="{BB962C8B-B14F-4D97-AF65-F5344CB8AC3E}">
        <p14:creationId xmlns:p14="http://schemas.microsoft.com/office/powerpoint/2010/main" val="1723731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smtClean="0">
                <a:solidFill>
                  <a:schemeClr val="accent5">
                    <a:lumMod val="75000"/>
                  </a:schemeClr>
                </a:solidFill>
                <a:latin typeface="Angsana New" panose="02020603050405020304" pitchFamily="18" charset="-34"/>
                <a:cs typeface="Angsana New" panose="02020603050405020304" pitchFamily="18" charset="-34"/>
              </a:rPr>
              <a:t>DIFFERENT TOOLS USED IN RPA</a:t>
            </a:r>
            <a:endParaRPr lang="en-US" sz="5400" b="1" dirty="0">
              <a:solidFill>
                <a:schemeClr val="accent5">
                  <a:lumMod val="75000"/>
                </a:schemeClr>
              </a:solidFill>
              <a:latin typeface="Angsana New" panose="02020603050405020304" pitchFamily="18" charset="-34"/>
              <a:cs typeface="Angsana New" panose="02020603050405020304" pitchFamily="18" charset="-34"/>
            </a:endParaRPr>
          </a:p>
        </p:txBody>
      </p:sp>
      <p:sp>
        <p:nvSpPr>
          <p:cNvPr id="3" name="Content Placeholder 2"/>
          <p:cNvSpPr>
            <a:spLocks noGrp="1"/>
          </p:cNvSpPr>
          <p:nvPr>
            <p:ph idx="1"/>
          </p:nvPr>
        </p:nvSpPr>
        <p:spPr/>
        <p:txBody>
          <a:bodyPr/>
          <a:lstStyle/>
          <a:p>
            <a:r>
              <a:rPr lang="en-US" dirty="0" smtClean="0"/>
              <a:t>UI PATH</a:t>
            </a:r>
          </a:p>
          <a:p>
            <a:endParaRPr lang="en-US" dirty="0"/>
          </a:p>
          <a:p>
            <a:endParaRPr lang="en-US" dirty="0" smtClean="0"/>
          </a:p>
          <a:p>
            <a:r>
              <a:rPr lang="en-US" dirty="0" smtClean="0"/>
              <a:t>BLUE PRISM</a:t>
            </a:r>
          </a:p>
          <a:p>
            <a:endParaRPr lang="en-US" dirty="0"/>
          </a:p>
          <a:p>
            <a:endParaRPr lang="en-US" dirty="0" smtClean="0"/>
          </a:p>
          <a:p>
            <a:r>
              <a:rPr lang="en-US" dirty="0" smtClean="0"/>
              <a:t>AUTOMATION ANYWHERE</a:t>
            </a:r>
            <a:endParaRPr lang="en-US" dirty="0"/>
          </a:p>
        </p:txBody>
      </p:sp>
    </p:spTree>
    <p:extLst>
      <p:ext uri="{BB962C8B-B14F-4D97-AF65-F5344CB8AC3E}">
        <p14:creationId xmlns:p14="http://schemas.microsoft.com/office/powerpoint/2010/main" val="244435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8000" b="1" dirty="0" smtClean="0">
                <a:solidFill>
                  <a:schemeClr val="accent5">
                    <a:lumMod val="75000"/>
                  </a:schemeClr>
                </a:solidFill>
                <a:latin typeface="Angsana New" panose="02020603050405020304" pitchFamily="18" charset="-34"/>
                <a:cs typeface="Angsana New" panose="02020603050405020304" pitchFamily="18" charset="-34"/>
              </a:rPr>
              <a:t>UI PATH</a:t>
            </a:r>
            <a:endParaRPr lang="en-US" sz="8000" b="1" dirty="0">
              <a:solidFill>
                <a:schemeClr val="accent5">
                  <a:lumMod val="75000"/>
                </a:schemeClr>
              </a:solidFill>
              <a:latin typeface="Angsana New" panose="02020603050405020304" pitchFamily="18" charset="-34"/>
              <a:cs typeface="Angsana New" panose="02020603050405020304" pitchFamily="18" charset="-34"/>
            </a:endParaRPr>
          </a:p>
        </p:txBody>
      </p:sp>
      <p:sp>
        <p:nvSpPr>
          <p:cNvPr id="3" name="Content Placeholder 2"/>
          <p:cNvSpPr>
            <a:spLocks noGrp="1"/>
          </p:cNvSpPr>
          <p:nvPr>
            <p:ph idx="1"/>
          </p:nvPr>
        </p:nvSpPr>
        <p:spPr/>
        <p:txBody>
          <a:bodyPr>
            <a:normAutofit/>
          </a:bodyPr>
          <a:lstStyle/>
          <a:p>
            <a:pPr marL="0" indent="0">
              <a:buNone/>
            </a:pPr>
            <a:endParaRPr kumimoji="0" lang="en-US" sz="2400" b="0" i="0" u="none" strike="noStrike" kern="0" cap="none" spc="0" normalizeH="0" baseline="0" noProof="0" dirty="0" smtClean="0">
              <a:ln>
                <a:noFill/>
              </a:ln>
              <a:solidFill>
                <a:srgbClr val="263147"/>
              </a:solidFill>
              <a:effectLst/>
              <a:uLnTx/>
              <a:uFillTx/>
              <a:latin typeface="Candara" panose="020E0502030303020204" pitchFamily="34" charset="0"/>
              <a:cs typeface="Arial" panose="020B0604020202020204" pitchFamily="34" charset="0"/>
            </a:endParaRPr>
          </a:p>
          <a:p>
            <a:pPr marL="0" indent="0">
              <a:buNone/>
            </a:pPr>
            <a:r>
              <a:rPr kumimoji="0" lang="en-US" sz="2400" b="0" i="0" u="none" strike="noStrike" kern="0" cap="none" spc="0" normalizeH="0" baseline="0" noProof="0" dirty="0" err="1" smtClean="0">
                <a:ln>
                  <a:noFill/>
                </a:ln>
                <a:solidFill>
                  <a:srgbClr val="263147"/>
                </a:solidFill>
                <a:effectLst/>
                <a:uLnTx/>
                <a:uFillTx/>
                <a:latin typeface="Candara" panose="020E0502030303020204" pitchFamily="34" charset="0"/>
                <a:cs typeface="Arial" panose="020B0604020202020204" pitchFamily="34" charset="0"/>
              </a:rPr>
              <a:t>UiPath</a:t>
            </a:r>
            <a:r>
              <a:rPr kumimoji="0" lang="en-US" sz="2400" b="0" i="0" u="none" strike="noStrike" kern="0" cap="none" spc="0" normalizeH="0" baseline="0" noProof="0" dirty="0" smtClean="0">
                <a:ln>
                  <a:noFill/>
                </a:ln>
                <a:solidFill>
                  <a:srgbClr val="263147"/>
                </a:solidFill>
                <a:effectLst/>
                <a:uLnTx/>
                <a:uFillTx/>
                <a:latin typeface="Candara" panose="020E0502030303020204" pitchFamily="34" charset="0"/>
                <a:cs typeface="Arial" panose="020B0604020202020204" pitchFamily="34" charset="0"/>
              </a:rPr>
              <a:t> provides an open platform well suited for complex automation. Its success is based on appeal to integration partners and end users who like to extend robotic automation using standard scripting and programming environments.</a:t>
            </a:r>
          </a:p>
          <a:p>
            <a:pPr marL="0" indent="0">
              <a:buNone/>
            </a:pPr>
            <a:r>
              <a:rPr lang="en-US" sz="2400" kern="0" dirty="0">
                <a:solidFill>
                  <a:srgbClr val="263147"/>
                </a:solidFill>
                <a:latin typeface="Candara" panose="020E0502030303020204" pitchFamily="34" charset="0"/>
                <a:cs typeface="Arial" panose="020B0604020202020204" pitchFamily="34" charset="0"/>
              </a:rPr>
              <a:t>	</a:t>
            </a:r>
            <a:r>
              <a:rPr lang="en-US" sz="2400" kern="0" dirty="0" smtClean="0">
                <a:solidFill>
                  <a:srgbClr val="263147"/>
                </a:solidFill>
                <a:latin typeface="Candara" panose="020E0502030303020204" pitchFamily="34" charset="0"/>
                <a:cs typeface="Arial" panose="020B0604020202020204" pitchFamily="34" charset="0"/>
              </a:rPr>
              <a:t>	</a:t>
            </a:r>
          </a:p>
          <a:p>
            <a:pPr marL="0" indent="0">
              <a:buNone/>
            </a:pPr>
            <a:r>
              <a:rPr lang="en-US" sz="2400" kern="0" dirty="0">
                <a:solidFill>
                  <a:srgbClr val="263147"/>
                </a:solidFill>
                <a:latin typeface="Candara" panose="020E0502030303020204" pitchFamily="34" charset="0"/>
                <a:cs typeface="Arial" panose="020B0604020202020204" pitchFamily="34" charset="0"/>
              </a:rPr>
              <a:t>	</a:t>
            </a:r>
            <a:r>
              <a:rPr lang="en-US" sz="2400" kern="0" dirty="0" smtClean="0">
                <a:solidFill>
                  <a:srgbClr val="263147"/>
                </a:solidFill>
                <a:latin typeface="Candara" panose="020E0502030303020204" pitchFamily="34" charset="0"/>
                <a:cs typeface="Arial" panose="020B0604020202020204" pitchFamily="34" charset="0"/>
              </a:rPr>
              <a:t>	No programing skills are required. Simple drag and drop of flow charts will drive the automation requirements even business analyst with no coding skills can work on automation with domain knowledge.</a:t>
            </a:r>
            <a:endParaRPr kumimoji="0" lang="en-US" sz="2400" b="0" i="0" u="none" strike="noStrike" kern="0" cap="none" spc="0" normalizeH="0" baseline="0" noProof="0" dirty="0" smtClean="0">
              <a:ln>
                <a:noFill/>
              </a:ln>
              <a:solidFill>
                <a:srgbClr val="263147"/>
              </a:solidFill>
              <a:effectLst/>
              <a:uLnTx/>
              <a:uFillTx/>
              <a:latin typeface="Candara" panose="020E0502030303020204" pitchFamily="34" charset="0"/>
              <a:cs typeface="Arial" panose="020B0604020202020204" pitchFamily="34" charset="0"/>
            </a:endParaRPr>
          </a:p>
          <a:p>
            <a:endParaRPr kumimoji="0" lang="en-US" sz="2400" b="0" i="0" u="none" strike="noStrike" kern="0" cap="none" spc="0" normalizeH="0" baseline="0" noProof="0" dirty="0" smtClean="0">
              <a:ln>
                <a:noFill/>
              </a:ln>
              <a:solidFill>
                <a:srgbClr val="263147"/>
              </a:solidFill>
              <a:effectLst/>
              <a:uLnTx/>
              <a:uFillTx/>
              <a:latin typeface="Candara" panose="020E0502030303020204" pitchFamily="34" charset="0"/>
              <a:cs typeface="Arial" panose="020B0604020202020204" pitchFamily="34" charset="0"/>
            </a:endParaRPr>
          </a:p>
          <a:p>
            <a:endParaRPr lang="en-US" sz="2400" dirty="0"/>
          </a:p>
        </p:txBody>
      </p:sp>
    </p:spTree>
    <p:extLst>
      <p:ext uri="{BB962C8B-B14F-4D97-AF65-F5344CB8AC3E}">
        <p14:creationId xmlns:p14="http://schemas.microsoft.com/office/powerpoint/2010/main" val="1983770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solidFill>
                  <a:schemeClr val="accent5">
                    <a:lumMod val="75000"/>
                  </a:schemeClr>
                </a:solidFill>
              </a:rPr>
              <a:t>DIFFERENT KIND OF ACTIVITIES IN UI PATH</a:t>
            </a:r>
            <a:endParaRPr lang="en-US" sz="4800" b="1" dirty="0">
              <a:solidFill>
                <a:schemeClr val="accent5">
                  <a:lumMod val="75000"/>
                </a:schemeClr>
              </a:solidFill>
            </a:endParaRPr>
          </a:p>
        </p:txBody>
      </p:sp>
      <p:sp>
        <p:nvSpPr>
          <p:cNvPr id="3" name="Content Placeholder 2"/>
          <p:cNvSpPr>
            <a:spLocks noGrp="1"/>
          </p:cNvSpPr>
          <p:nvPr>
            <p:ph idx="1"/>
          </p:nvPr>
        </p:nvSpPr>
        <p:spPr/>
        <p:txBody>
          <a:bodyPr/>
          <a:lstStyle/>
          <a:p>
            <a:r>
              <a:rPr lang="en-US" dirty="0" smtClean="0"/>
              <a:t>IF ACTIVITY</a:t>
            </a:r>
          </a:p>
          <a:p>
            <a:r>
              <a:rPr lang="en-US" dirty="0" smtClean="0"/>
              <a:t>SWITCH ACTIVITY</a:t>
            </a:r>
          </a:p>
          <a:p>
            <a:r>
              <a:rPr lang="en-US" dirty="0" smtClean="0"/>
              <a:t>WHILE ACTIVITY</a:t>
            </a:r>
          </a:p>
          <a:p>
            <a:r>
              <a:rPr lang="en-US" dirty="0" smtClean="0"/>
              <a:t>FOR EACH ACTIVITY</a:t>
            </a:r>
          </a:p>
          <a:p>
            <a:pPr marL="0" indent="0">
              <a:buNone/>
            </a:pPr>
            <a:endParaRPr lang="en-US" dirty="0" smtClean="0"/>
          </a:p>
          <a:p>
            <a:pPr marL="0" indent="0">
              <a:buNone/>
            </a:pPr>
            <a:r>
              <a:rPr lang="en-US" dirty="0" smtClean="0"/>
              <a:t>WE CAN ALSO AUTOMATE OUR EXCEL, MAIL, PDF THROUGH UI PATH</a:t>
            </a:r>
          </a:p>
        </p:txBody>
      </p:sp>
    </p:spTree>
    <p:extLst>
      <p:ext uri="{BB962C8B-B14F-4D97-AF65-F5344CB8AC3E}">
        <p14:creationId xmlns:p14="http://schemas.microsoft.com/office/powerpoint/2010/main" val="1464710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smtClean="0">
                <a:solidFill>
                  <a:schemeClr val="accent5">
                    <a:lumMod val="75000"/>
                  </a:schemeClr>
                </a:solidFill>
                <a:latin typeface="Angsana New" panose="02020603050405020304" pitchFamily="18" charset="-34"/>
                <a:cs typeface="Angsana New" panose="02020603050405020304" pitchFamily="18" charset="-34"/>
              </a:rPr>
              <a:t>RECORDER</a:t>
            </a:r>
            <a:endParaRPr lang="en-US" sz="5400" dirty="0">
              <a:solidFill>
                <a:schemeClr val="accent5">
                  <a:lumMod val="75000"/>
                </a:schemeClr>
              </a:solidFill>
              <a:latin typeface="Angsana New" panose="02020603050405020304" pitchFamily="18" charset="-34"/>
              <a:cs typeface="Angsana New" panose="02020603050405020304" pitchFamily="18" charset="-34"/>
            </a:endParaRPr>
          </a:p>
        </p:txBody>
      </p:sp>
      <p:sp>
        <p:nvSpPr>
          <p:cNvPr id="3" name="Content Placeholder 2"/>
          <p:cNvSpPr>
            <a:spLocks noGrp="1"/>
          </p:cNvSpPr>
          <p:nvPr>
            <p:ph idx="1"/>
          </p:nvPr>
        </p:nvSpPr>
        <p:spPr/>
        <p:txBody>
          <a:bodyPr/>
          <a:lstStyle/>
          <a:p>
            <a:pPr marL="0" indent="0">
              <a:buNone/>
            </a:pPr>
            <a:r>
              <a:rPr lang="en-US" dirty="0" smtClean="0"/>
              <a:t>We can use recording function in </a:t>
            </a:r>
            <a:r>
              <a:rPr lang="en-US" dirty="0" err="1" smtClean="0"/>
              <a:t>Ui</a:t>
            </a:r>
            <a:r>
              <a:rPr lang="en-US" dirty="0" smtClean="0"/>
              <a:t> Path just similar in selenium. This functionality enable us to capture user’s action on the screen and translate them into sequences.</a:t>
            </a:r>
          </a:p>
          <a:p>
            <a:pPr marL="0" indent="0">
              <a:buNone/>
            </a:pPr>
            <a:endParaRPr lang="en-US" dirty="0"/>
          </a:p>
          <a:p>
            <a:pPr marL="0" indent="0">
              <a:buNone/>
            </a:pPr>
            <a:r>
              <a:rPr lang="en-US" dirty="0" smtClean="0"/>
              <a:t>Two types of recording are there:-</a:t>
            </a:r>
          </a:p>
          <a:p>
            <a:pPr marL="0" indent="0">
              <a:buNone/>
            </a:pPr>
            <a:r>
              <a:rPr lang="en-US" dirty="0" smtClean="0"/>
              <a:t>1.Autmatic recording </a:t>
            </a:r>
          </a:p>
          <a:p>
            <a:pPr marL="0" indent="0">
              <a:buNone/>
            </a:pPr>
            <a:r>
              <a:rPr lang="en-US" dirty="0" smtClean="0"/>
              <a:t>2.Manual recording</a:t>
            </a:r>
          </a:p>
          <a:p>
            <a:pPr marL="0" indent="0">
              <a:buNone/>
            </a:pPr>
            <a:r>
              <a:rPr lang="en-US" dirty="0" smtClean="0"/>
              <a:t>With the help of recording we can also use scraping activity in UI Path </a:t>
            </a:r>
          </a:p>
          <a:p>
            <a:pPr marL="0" indent="0">
              <a:buNone/>
            </a:pPr>
            <a:r>
              <a:rPr lang="en-US" dirty="0" smtClean="0"/>
              <a:t>Like data scraping, screen scraping.</a:t>
            </a:r>
            <a:endParaRPr lang="en-US" dirty="0"/>
          </a:p>
        </p:txBody>
      </p:sp>
    </p:spTree>
    <p:extLst>
      <p:ext uri="{BB962C8B-B14F-4D97-AF65-F5344CB8AC3E}">
        <p14:creationId xmlns:p14="http://schemas.microsoft.com/office/powerpoint/2010/main" val="495892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239</Words>
  <Application>Microsoft Office PowerPoint</Application>
  <PresentationFormat>Widescreen</PresentationFormat>
  <Paragraphs>44</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Angsana New</vt:lpstr>
      <vt:lpstr>Arial</vt:lpstr>
      <vt:lpstr>Calibri</vt:lpstr>
      <vt:lpstr>Calibri Light</vt:lpstr>
      <vt:lpstr>Candara</vt:lpstr>
      <vt:lpstr>Times New Roman</vt:lpstr>
      <vt:lpstr>Wingdings</vt:lpstr>
      <vt:lpstr>Office Theme</vt:lpstr>
      <vt:lpstr>RPA</vt:lpstr>
      <vt:lpstr>What is RPA? </vt:lpstr>
      <vt:lpstr>LIFE CYCLE OF RPA</vt:lpstr>
      <vt:lpstr>DIFFERENT TOOLS USED IN RPA</vt:lpstr>
      <vt:lpstr>UI PATH</vt:lpstr>
      <vt:lpstr>DIFFERENT KIND OF ACTIVITIES IN UI PATH</vt:lpstr>
      <vt:lpstr>RECORDER</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RPA</dc:title>
  <dc:creator>Sreya Jaiswal</dc:creator>
  <cp:lastModifiedBy>Sreya Jaiswal</cp:lastModifiedBy>
  <cp:revision>5</cp:revision>
  <dcterms:created xsi:type="dcterms:W3CDTF">2019-04-14T20:22:32Z</dcterms:created>
  <dcterms:modified xsi:type="dcterms:W3CDTF">2019-04-14T20:52:12Z</dcterms:modified>
</cp:coreProperties>
</file>