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0" r:id="rId7"/>
    <p:sldId id="261"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6976" y="2464526"/>
            <a:ext cx="11141549" cy="2447108"/>
          </a:xfrm>
        </p:spPr>
        <p:txBody>
          <a:bodyPr/>
          <a:lstStyle/>
          <a:p>
            <a:r>
              <a:rPr lang="en-IN" sz="5400" dirty="0" smtClean="0"/>
              <a:t>FLIGHT TICKET</a:t>
            </a:r>
            <a:r>
              <a:rPr lang="en-IN" sz="5400" dirty="0" smtClean="0"/>
              <a:t> </a:t>
            </a:r>
            <a:r>
              <a:rPr lang="en-IN" sz="5400" dirty="0"/>
              <a:t>PRICE PREDICTION</a:t>
            </a:r>
            <a:r>
              <a:rPr lang="en-IN" dirty="0"/>
              <a:t/>
            </a:r>
            <a:br>
              <a:rPr lang="en-IN" dirty="0"/>
            </a:br>
            <a:endParaRPr lang="en-IN" dirty="0"/>
          </a:p>
        </p:txBody>
      </p:sp>
      <p:sp>
        <p:nvSpPr>
          <p:cNvPr id="4" name="TextBox 3"/>
          <p:cNvSpPr txBox="1"/>
          <p:nvPr/>
        </p:nvSpPr>
        <p:spPr>
          <a:xfrm>
            <a:off x="8186057" y="5277395"/>
            <a:ext cx="3936274" cy="1077218"/>
          </a:xfrm>
          <a:prstGeom prst="rect">
            <a:avLst/>
          </a:prstGeom>
          <a:noFill/>
        </p:spPr>
        <p:txBody>
          <a:bodyPr wrap="square" rtlCol="0">
            <a:spAutoFit/>
          </a:bodyPr>
          <a:lstStyle/>
          <a:p>
            <a:r>
              <a:rPr lang="en-US" sz="3200" dirty="0" smtClean="0"/>
              <a:t>               BY</a:t>
            </a:r>
          </a:p>
          <a:p>
            <a:r>
              <a:rPr lang="en-US" sz="3200" dirty="0" smtClean="0"/>
              <a:t>V TARAK RAM SAI</a:t>
            </a:r>
            <a:endParaRPr lang="en-IN" sz="3200" dirty="0"/>
          </a:p>
        </p:txBody>
      </p:sp>
    </p:spTree>
    <p:extLst>
      <p:ext uri="{BB962C8B-B14F-4D97-AF65-F5344CB8AC3E}">
        <p14:creationId xmlns:p14="http://schemas.microsoft.com/office/powerpoint/2010/main" val="10927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Feature scaling is </a:t>
            </a:r>
            <a:r>
              <a:rPr lang="en-IN" b="1" dirty="0"/>
              <a:t>a method used to normalize the range of independent variables or features of data</a:t>
            </a:r>
            <a:r>
              <a:rPr lang="en-IN" dirty="0"/>
              <a:t>. To convert data into a distribution with a mean of 0 and standard deviation of 1, we will use a standard scalar.</a:t>
            </a:r>
          </a:p>
          <a:p>
            <a:endParaRPr lang="en-IN" dirty="0"/>
          </a:p>
        </p:txBody>
      </p:sp>
      <p:sp>
        <p:nvSpPr>
          <p:cNvPr id="4" name="Title 1"/>
          <p:cNvSpPr>
            <a:spLocks noGrp="1"/>
          </p:cNvSpPr>
          <p:nvPr>
            <p:ph type="title"/>
          </p:nvPr>
        </p:nvSpPr>
        <p:spPr>
          <a:xfrm>
            <a:off x="646111" y="452718"/>
            <a:ext cx="9404723" cy="966779"/>
          </a:xfrm>
        </p:spPr>
        <p:txBody>
          <a:bodyPr/>
          <a:lstStyle/>
          <a:p>
            <a:r>
              <a:rPr lang="en-US" dirty="0" smtClean="0"/>
              <a:t>Scaling</a:t>
            </a:r>
            <a:endParaRPr lang="en-IN" dirty="0"/>
          </a:p>
        </p:txBody>
      </p:sp>
      <p:pic>
        <p:nvPicPr>
          <p:cNvPr id="6" name="Picture 5"/>
          <p:cNvPicPr/>
          <p:nvPr/>
        </p:nvPicPr>
        <p:blipFill>
          <a:blip r:embed="rId2"/>
          <a:stretch>
            <a:fillRect/>
          </a:stretch>
        </p:blipFill>
        <p:spPr>
          <a:xfrm>
            <a:off x="1532072" y="3501934"/>
            <a:ext cx="6732361" cy="2132512"/>
          </a:xfrm>
          <a:prstGeom prst="rect">
            <a:avLst/>
          </a:prstGeom>
        </p:spPr>
      </p:pic>
    </p:spTree>
    <p:extLst>
      <p:ext uri="{BB962C8B-B14F-4D97-AF65-F5344CB8AC3E}">
        <p14:creationId xmlns:p14="http://schemas.microsoft.com/office/powerpoint/2010/main" val="342616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836355"/>
            <a:ext cx="8946541" cy="4195481"/>
          </a:xfrm>
        </p:spPr>
        <p:txBody>
          <a:bodyPr/>
          <a:lstStyle/>
          <a:p>
            <a:r>
              <a:rPr lang="en-IN" dirty="0"/>
              <a:t>Go First and </a:t>
            </a:r>
            <a:r>
              <a:rPr lang="en-IN" dirty="0" err="1"/>
              <a:t>Vistara</a:t>
            </a:r>
            <a:r>
              <a:rPr lang="en-IN" dirty="0"/>
              <a:t> are the costliest airlines compared to others</a:t>
            </a:r>
            <a:r>
              <a:rPr lang="en-IN" dirty="0" smtClean="0"/>
              <a:t>.</a:t>
            </a:r>
          </a:p>
          <a:p>
            <a:endParaRPr lang="en-IN" dirty="0"/>
          </a:p>
          <a:p>
            <a:endParaRPr lang="en-US" dirty="0" smtClean="0"/>
          </a:p>
          <a:p>
            <a:endParaRPr lang="en-US" dirty="0"/>
          </a:p>
          <a:p>
            <a:endParaRPr lang="en-US" dirty="0" smtClean="0"/>
          </a:p>
          <a:p>
            <a:r>
              <a:rPr lang="en-IN" dirty="0"/>
              <a:t>Number of Air India and </a:t>
            </a:r>
            <a:r>
              <a:rPr lang="en-IN" dirty="0" err="1"/>
              <a:t>IndiGo</a:t>
            </a:r>
            <a:r>
              <a:rPr lang="en-IN" dirty="0"/>
              <a:t> flights are more in the dataset</a:t>
            </a:r>
            <a:r>
              <a:rPr lang="en-IN" dirty="0" smtClean="0"/>
              <a:t>.</a:t>
            </a:r>
          </a:p>
          <a:p>
            <a:pPr marL="0" indent="0">
              <a:buNone/>
            </a:pPr>
            <a:endParaRPr lang="en-US" dirty="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7" name="Picture 6"/>
          <p:cNvPicPr/>
          <p:nvPr/>
        </p:nvPicPr>
        <p:blipFill>
          <a:blip r:embed="rId2"/>
          <a:stretch>
            <a:fillRect/>
          </a:stretch>
        </p:blipFill>
        <p:spPr>
          <a:xfrm>
            <a:off x="1087935" y="2261144"/>
            <a:ext cx="5731510" cy="1551940"/>
          </a:xfrm>
          <a:prstGeom prst="rect">
            <a:avLst/>
          </a:prstGeom>
        </p:spPr>
      </p:pic>
      <p:pic>
        <p:nvPicPr>
          <p:cNvPr id="8" name="Picture 7"/>
          <p:cNvPicPr/>
          <p:nvPr/>
        </p:nvPicPr>
        <p:blipFill>
          <a:blip r:embed="rId3"/>
          <a:stretch>
            <a:fillRect/>
          </a:stretch>
        </p:blipFill>
        <p:spPr>
          <a:xfrm>
            <a:off x="1087935" y="4414465"/>
            <a:ext cx="5852796" cy="1916666"/>
          </a:xfrm>
          <a:prstGeom prst="rect">
            <a:avLst/>
          </a:prstGeom>
        </p:spPr>
      </p:pic>
    </p:spTree>
    <p:extLst>
      <p:ext uri="{BB962C8B-B14F-4D97-AF65-F5344CB8AC3E}">
        <p14:creationId xmlns:p14="http://schemas.microsoft.com/office/powerpoint/2010/main" val="24674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803" y="1922290"/>
            <a:ext cx="8946541" cy="4195481"/>
          </a:xfrm>
        </p:spPr>
        <p:txBody>
          <a:bodyPr/>
          <a:lstStyle/>
          <a:p>
            <a:r>
              <a:rPr lang="en-IN" dirty="0"/>
              <a:t>The flights on March 22nd are cheaper than rates on March 15</a:t>
            </a:r>
            <a:r>
              <a:rPr lang="en-IN" baseline="30000" dirty="0"/>
              <a:t>th</a:t>
            </a:r>
            <a:r>
              <a:rPr lang="en-IN" dirty="0"/>
              <a:t>.</a:t>
            </a:r>
            <a:endParaRPr lang="en-IN" dirty="0" smtClean="0"/>
          </a:p>
          <a:p>
            <a:endParaRPr lang="en-US" dirty="0"/>
          </a:p>
          <a:p>
            <a:endParaRPr lang="en-US" dirty="0" smtClean="0"/>
          </a:p>
          <a:p>
            <a:endParaRPr lang="en-US" dirty="0"/>
          </a:p>
          <a:p>
            <a:pPr marL="0" indent="0">
              <a:buNone/>
            </a:pPr>
            <a:endParaRPr lang="en-US" dirty="0"/>
          </a:p>
          <a:p>
            <a:r>
              <a:rPr lang="en-IN" dirty="0"/>
              <a:t>Most of the Ticket prices are in the range of 4000 - 6000.</a:t>
            </a:r>
            <a:endParaRPr lang="en-IN" dirty="0"/>
          </a:p>
          <a:p>
            <a:endParaRPr lang="en-IN" dirty="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7" name="Picture 6"/>
          <p:cNvPicPr/>
          <p:nvPr/>
        </p:nvPicPr>
        <p:blipFill>
          <a:blip r:embed="rId2"/>
          <a:stretch>
            <a:fillRect/>
          </a:stretch>
        </p:blipFill>
        <p:spPr>
          <a:xfrm>
            <a:off x="1279526" y="2432958"/>
            <a:ext cx="4947104" cy="1572985"/>
          </a:xfrm>
          <a:prstGeom prst="rect">
            <a:avLst/>
          </a:prstGeom>
        </p:spPr>
      </p:pic>
      <p:pic>
        <p:nvPicPr>
          <p:cNvPr id="8" name="Picture 7"/>
          <p:cNvPicPr/>
          <p:nvPr/>
        </p:nvPicPr>
        <p:blipFill>
          <a:blip r:embed="rId3"/>
          <a:stretch>
            <a:fillRect/>
          </a:stretch>
        </p:blipFill>
        <p:spPr>
          <a:xfrm>
            <a:off x="5672605" y="4516612"/>
            <a:ext cx="5731510" cy="1901606"/>
          </a:xfrm>
          <a:prstGeom prst="rect">
            <a:avLst/>
          </a:prstGeom>
        </p:spPr>
      </p:pic>
    </p:spTree>
    <p:extLst>
      <p:ext uri="{BB962C8B-B14F-4D97-AF65-F5344CB8AC3E}">
        <p14:creationId xmlns:p14="http://schemas.microsoft.com/office/powerpoint/2010/main" val="139259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904873"/>
            <a:ext cx="8946541" cy="4195481"/>
          </a:xfrm>
        </p:spPr>
        <p:txBody>
          <a:bodyPr>
            <a:normAutofit/>
          </a:bodyPr>
          <a:lstStyle/>
          <a:p>
            <a:r>
              <a:rPr lang="en-IN" b="1" dirty="0"/>
              <a:t>There are more flights to Bangalore and Chennai from Delhi</a:t>
            </a:r>
            <a:r>
              <a:rPr lang="en-IN"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r>
              <a:rPr lang="en-IN" dirty="0"/>
              <a:t>There are more flights in Day Time.</a:t>
            </a:r>
            <a:endParaRPr lang="en-IN" b="1" dirty="0"/>
          </a:p>
          <a:p>
            <a:endParaRPr lang="en-IN" dirty="0" smtClean="0"/>
          </a:p>
          <a:p>
            <a:endParaRPr lang="en-US" dirty="0"/>
          </a:p>
          <a:p>
            <a:endParaRPr lang="en-US" dirty="0" smtClean="0"/>
          </a:p>
          <a:p>
            <a:endParaRPr lang="en-US" dirty="0"/>
          </a:p>
          <a:p>
            <a:endParaRPr lang="en-US" dirty="0" smtClean="0"/>
          </a:p>
          <a:p>
            <a:endParaRPr lang="en-US" dirty="0"/>
          </a:p>
          <a:p>
            <a:pPr marL="0" indent="0">
              <a:buNone/>
            </a:pPr>
            <a:endParaRPr lang="en-IN" dirty="0"/>
          </a:p>
          <a:p>
            <a:endParaRPr lang="en-IN" dirty="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7" name="Picture 6"/>
          <p:cNvPicPr/>
          <p:nvPr/>
        </p:nvPicPr>
        <p:blipFill>
          <a:blip r:embed="rId2"/>
          <a:stretch>
            <a:fillRect/>
          </a:stretch>
        </p:blipFill>
        <p:spPr>
          <a:xfrm>
            <a:off x="1103812" y="2356756"/>
            <a:ext cx="4602480" cy="2267495"/>
          </a:xfrm>
          <a:prstGeom prst="rect">
            <a:avLst/>
          </a:prstGeom>
        </p:spPr>
      </p:pic>
      <p:pic>
        <p:nvPicPr>
          <p:cNvPr id="8" name="Picture 7"/>
          <p:cNvPicPr/>
          <p:nvPr/>
        </p:nvPicPr>
        <p:blipFill>
          <a:blip r:embed="rId3"/>
          <a:stretch>
            <a:fillRect/>
          </a:stretch>
        </p:blipFill>
        <p:spPr>
          <a:xfrm>
            <a:off x="6451964" y="3857896"/>
            <a:ext cx="4373880" cy="2449160"/>
          </a:xfrm>
          <a:prstGeom prst="rect">
            <a:avLst/>
          </a:prstGeom>
        </p:spPr>
      </p:pic>
    </p:spTree>
    <p:extLst>
      <p:ext uri="{BB962C8B-B14F-4D97-AF65-F5344CB8AC3E}">
        <p14:creationId xmlns:p14="http://schemas.microsoft.com/office/powerpoint/2010/main" val="58652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969" y="1835204"/>
            <a:ext cx="8946541" cy="4195481"/>
          </a:xfrm>
        </p:spPr>
        <p:txBody>
          <a:bodyPr/>
          <a:lstStyle/>
          <a:p>
            <a:r>
              <a:rPr lang="en-IN" dirty="0"/>
              <a:t>The flight ticket prices at night time are cheaper</a:t>
            </a:r>
            <a:r>
              <a:rPr lang="en-IN" dirty="0" smtClean="0"/>
              <a:t>.</a:t>
            </a:r>
            <a:endParaRPr lang="en-US" b="1" dirty="0"/>
          </a:p>
          <a:p>
            <a:endParaRPr lang="en-US" b="1" dirty="0" smtClean="0"/>
          </a:p>
          <a:p>
            <a:endParaRPr lang="en-US" b="1" dirty="0"/>
          </a:p>
          <a:p>
            <a:endParaRPr lang="en-US" b="1" dirty="0" smtClean="0"/>
          </a:p>
          <a:p>
            <a:pPr marL="0" indent="0">
              <a:buNone/>
            </a:pPr>
            <a:endParaRPr lang="en-US" b="1" dirty="0"/>
          </a:p>
          <a:p>
            <a:endParaRPr lang="en-IN" b="1" dirty="0"/>
          </a:p>
          <a:p>
            <a:endParaRPr lang="en-IN" dirty="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7" name="Picture 6"/>
          <p:cNvPicPr/>
          <p:nvPr/>
        </p:nvPicPr>
        <p:blipFill>
          <a:blip r:embed="rId2"/>
          <a:stretch>
            <a:fillRect/>
          </a:stretch>
        </p:blipFill>
        <p:spPr>
          <a:xfrm>
            <a:off x="1323702" y="2454664"/>
            <a:ext cx="4998720" cy="2956560"/>
          </a:xfrm>
          <a:prstGeom prst="rect">
            <a:avLst/>
          </a:prstGeom>
        </p:spPr>
      </p:pic>
    </p:spTree>
    <p:extLst>
      <p:ext uri="{BB962C8B-B14F-4D97-AF65-F5344CB8AC3E}">
        <p14:creationId xmlns:p14="http://schemas.microsoft.com/office/powerpoint/2010/main" val="1782801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870038"/>
            <a:ext cx="8946541" cy="4195481"/>
          </a:xfrm>
        </p:spPr>
        <p:txBody>
          <a:bodyPr/>
          <a:lstStyle/>
          <a:p>
            <a:r>
              <a:rPr lang="en-US" b="1" dirty="0"/>
              <a:t>Price is mostly depends on Airline, Number of stops and Duration.</a:t>
            </a:r>
          </a:p>
          <a:p>
            <a:endParaRPr lang="en-IN" b="1" dirty="0"/>
          </a:p>
          <a:p>
            <a:endParaRPr lang="en-IN" dirty="0"/>
          </a:p>
        </p:txBody>
      </p:sp>
      <p:sp>
        <p:nvSpPr>
          <p:cNvPr id="4" name="Title 1"/>
          <p:cNvSpPr>
            <a:spLocks noGrp="1"/>
          </p:cNvSpPr>
          <p:nvPr>
            <p:ph type="title"/>
          </p:nvPr>
        </p:nvSpPr>
        <p:spPr>
          <a:xfrm>
            <a:off x="646111" y="452718"/>
            <a:ext cx="9404723" cy="1245453"/>
          </a:xfrm>
        </p:spPr>
        <p:txBody>
          <a:bodyPr/>
          <a:lstStyle/>
          <a:p>
            <a:r>
              <a:rPr lang="en-IN" dirty="0"/>
              <a:t>Data Inputs- Logic- Output Visualization</a:t>
            </a:r>
          </a:p>
        </p:txBody>
      </p:sp>
      <p:pic>
        <p:nvPicPr>
          <p:cNvPr id="2" name="Picture 1"/>
          <p:cNvPicPr>
            <a:picLocks noChangeAspect="1"/>
          </p:cNvPicPr>
          <p:nvPr/>
        </p:nvPicPr>
        <p:blipFill>
          <a:blip r:embed="rId2"/>
          <a:stretch>
            <a:fillRect/>
          </a:stretch>
        </p:blipFill>
        <p:spPr>
          <a:xfrm>
            <a:off x="1532709" y="2428330"/>
            <a:ext cx="6409508" cy="3637189"/>
          </a:xfrm>
          <a:prstGeom prst="rect">
            <a:avLst/>
          </a:prstGeom>
        </p:spPr>
      </p:pic>
    </p:spTree>
    <p:extLst>
      <p:ext uri="{BB962C8B-B14F-4D97-AF65-F5344CB8AC3E}">
        <p14:creationId xmlns:p14="http://schemas.microsoft.com/office/powerpoint/2010/main" val="240005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386" y="1983250"/>
            <a:ext cx="8946541" cy="4195481"/>
          </a:xfrm>
        </p:spPr>
        <p:txBody>
          <a:bodyPr/>
          <a:lstStyle/>
          <a:p>
            <a:r>
              <a:rPr lang="en-IN" dirty="0"/>
              <a:t>The independent variables are declared in x and the dependent variable i.e. </a:t>
            </a:r>
            <a:r>
              <a:rPr lang="en-IN" dirty="0" smtClean="0"/>
              <a:t>‘</a:t>
            </a:r>
            <a:r>
              <a:rPr lang="en-IN" dirty="0"/>
              <a:t>P</a:t>
            </a:r>
            <a:r>
              <a:rPr lang="en-IN" dirty="0" smtClean="0"/>
              <a:t>rice</a:t>
            </a:r>
            <a:r>
              <a:rPr lang="en-IN" dirty="0"/>
              <a:t>’ is declared in y as </a:t>
            </a:r>
            <a:r>
              <a:rPr lang="en-IN" dirty="0" smtClean="0"/>
              <a:t>follows-</a:t>
            </a:r>
          </a:p>
          <a:p>
            <a:endParaRPr lang="en-US" dirty="0"/>
          </a:p>
          <a:p>
            <a:endParaRPr lang="en-US" dirty="0" smtClean="0"/>
          </a:p>
          <a:p>
            <a:r>
              <a:rPr lang="en-IN" dirty="0"/>
              <a:t>The below code is done for </a:t>
            </a:r>
            <a:r>
              <a:rPr lang="en-IN" dirty="0" smtClean="0"/>
              <a:t>choosing</a:t>
            </a:r>
          </a:p>
          <a:p>
            <a:pPr marL="0" indent="0">
              <a:buNone/>
            </a:pPr>
            <a:r>
              <a:rPr lang="en-IN" dirty="0" smtClean="0"/>
              <a:t> </a:t>
            </a:r>
            <a:r>
              <a:rPr lang="en-IN" dirty="0"/>
              <a:t>the Random state variable. We should </a:t>
            </a:r>
            <a:r>
              <a:rPr lang="en-IN" dirty="0" smtClean="0"/>
              <a:t>do</a:t>
            </a:r>
          </a:p>
          <a:p>
            <a:pPr marL="0" indent="0">
              <a:buNone/>
            </a:pPr>
            <a:r>
              <a:rPr lang="en-IN" dirty="0" smtClean="0"/>
              <a:t> </a:t>
            </a:r>
            <a:r>
              <a:rPr lang="en-IN" dirty="0"/>
              <a:t>testing by using any of the three regression </a:t>
            </a:r>
            <a:endParaRPr lang="en-IN" dirty="0" smtClean="0"/>
          </a:p>
          <a:p>
            <a:pPr marL="0" indent="0">
              <a:buNone/>
            </a:pPr>
            <a:r>
              <a:rPr lang="en-IN" dirty="0" smtClean="0"/>
              <a:t>algorithms</a:t>
            </a:r>
            <a:r>
              <a:rPr lang="en-IN" dirty="0"/>
              <a:t>.</a:t>
            </a:r>
            <a:endParaRPr lang="en-IN" dirty="0"/>
          </a:p>
          <a:p>
            <a:endParaRPr lang="en-IN" dirty="0"/>
          </a:p>
        </p:txBody>
      </p:sp>
      <p:sp>
        <p:nvSpPr>
          <p:cNvPr id="4" name="Title 1"/>
          <p:cNvSpPr>
            <a:spLocks noGrp="1"/>
          </p:cNvSpPr>
          <p:nvPr>
            <p:ph type="title"/>
          </p:nvPr>
        </p:nvSpPr>
        <p:spPr>
          <a:xfrm>
            <a:off x="646111" y="452718"/>
            <a:ext cx="9404723" cy="1400530"/>
          </a:xfrm>
        </p:spPr>
        <p:txBody>
          <a:bodyPr/>
          <a:lstStyle/>
          <a:p>
            <a:r>
              <a:rPr lang="en-IN" b="1" dirty="0"/>
              <a:t>Model/s Development and Evaluation </a:t>
            </a:r>
            <a:endParaRPr lang="en-IN" dirty="0"/>
          </a:p>
        </p:txBody>
      </p:sp>
      <p:pic>
        <p:nvPicPr>
          <p:cNvPr id="2" name="Picture 1"/>
          <p:cNvPicPr>
            <a:picLocks noChangeAspect="1"/>
          </p:cNvPicPr>
          <p:nvPr/>
        </p:nvPicPr>
        <p:blipFill>
          <a:blip r:embed="rId2"/>
          <a:stretch>
            <a:fillRect/>
          </a:stretch>
        </p:blipFill>
        <p:spPr>
          <a:xfrm>
            <a:off x="1235528" y="2860628"/>
            <a:ext cx="3728357" cy="561975"/>
          </a:xfrm>
          <a:prstGeom prst="rect">
            <a:avLst/>
          </a:prstGeom>
        </p:spPr>
      </p:pic>
      <p:pic>
        <p:nvPicPr>
          <p:cNvPr id="8" name="Picture 7"/>
          <p:cNvPicPr>
            <a:picLocks noChangeAspect="1"/>
          </p:cNvPicPr>
          <p:nvPr/>
        </p:nvPicPr>
        <p:blipFill>
          <a:blip r:embed="rId3"/>
          <a:stretch>
            <a:fillRect/>
          </a:stretch>
        </p:blipFill>
        <p:spPr>
          <a:xfrm>
            <a:off x="6211117" y="2939959"/>
            <a:ext cx="5623832" cy="3486150"/>
          </a:xfrm>
          <a:prstGeom prst="rect">
            <a:avLst/>
          </a:prstGeom>
        </p:spPr>
      </p:pic>
    </p:spTree>
    <p:extLst>
      <p:ext uri="{BB962C8B-B14F-4D97-AF65-F5344CB8AC3E}">
        <p14:creationId xmlns:p14="http://schemas.microsoft.com/office/powerpoint/2010/main" val="208217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203283" cy="1053865"/>
          </a:xfrm>
        </p:spPr>
        <p:txBody>
          <a:bodyPr/>
          <a:lstStyle/>
          <a:p>
            <a:r>
              <a:rPr lang="en-IN" b="1" dirty="0"/>
              <a:t>Hyper Parameter Tuning</a:t>
            </a:r>
            <a:r>
              <a:rPr lang="en-IN" dirty="0"/>
              <a:t/>
            </a:r>
            <a:br>
              <a:rPr lang="en-IN" dirty="0"/>
            </a:br>
            <a:endParaRPr lang="en-IN" dirty="0"/>
          </a:p>
        </p:txBody>
      </p:sp>
      <p:sp>
        <p:nvSpPr>
          <p:cNvPr id="3" name="Content Placeholder 2"/>
          <p:cNvSpPr>
            <a:spLocks noGrp="1"/>
          </p:cNvSpPr>
          <p:nvPr>
            <p:ph idx="1"/>
          </p:nvPr>
        </p:nvSpPr>
        <p:spPr>
          <a:xfrm>
            <a:off x="774481" y="1994263"/>
            <a:ext cx="8946541" cy="4195481"/>
          </a:xfrm>
        </p:spPr>
        <p:txBody>
          <a:bodyPr/>
          <a:lstStyle/>
          <a:p>
            <a:r>
              <a:rPr lang="en-IN" dirty="0"/>
              <a:t>In machine learning, hyper parameter optimization or tuning is </a:t>
            </a:r>
            <a:r>
              <a:rPr lang="en-IN" b="1" dirty="0"/>
              <a:t>the problem of choosing a set of optimal hyper parameters for a learning algorithm</a:t>
            </a:r>
            <a:r>
              <a:rPr lang="en-IN" dirty="0"/>
              <a:t>. A hyper parameter is a parameter whose value is used to control the learning process. By contrast, the values of other parameters (typically node weights) are learned.</a:t>
            </a:r>
          </a:p>
          <a:p>
            <a:r>
              <a:rPr lang="en-US" dirty="0" err="1"/>
              <a:t>Hyperparameter</a:t>
            </a:r>
            <a:r>
              <a:rPr lang="en-US" dirty="0"/>
              <a:t> tuning is choosing a set of optimal </a:t>
            </a:r>
            <a:r>
              <a:rPr lang="en-US" dirty="0" err="1"/>
              <a:t>hyperparameters</a:t>
            </a:r>
            <a:r>
              <a:rPr lang="en-US" dirty="0"/>
              <a:t> for a learning algorithm. A </a:t>
            </a:r>
            <a:r>
              <a:rPr lang="en-US" dirty="0" err="1"/>
              <a:t>hyperparameter</a:t>
            </a:r>
            <a:r>
              <a:rPr lang="en-US" dirty="0"/>
              <a:t> is a model argument whose value is set before the learning process begins. The key to machine learning algorithms is </a:t>
            </a:r>
            <a:r>
              <a:rPr lang="en-US" dirty="0" err="1"/>
              <a:t>hyperparameter</a:t>
            </a:r>
            <a:r>
              <a:rPr lang="en-US" dirty="0"/>
              <a:t> tuning.</a:t>
            </a:r>
            <a:endParaRPr lang="en-IN" dirty="0"/>
          </a:p>
        </p:txBody>
      </p:sp>
    </p:spTree>
    <p:extLst>
      <p:ext uri="{BB962C8B-B14F-4D97-AF65-F5344CB8AC3E}">
        <p14:creationId xmlns:p14="http://schemas.microsoft.com/office/powerpoint/2010/main" val="243131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4528"/>
          </a:xfrm>
        </p:spPr>
        <p:txBody>
          <a:bodyPr/>
          <a:lstStyle/>
          <a:p>
            <a:r>
              <a:rPr lang="en-IN" b="1" dirty="0"/>
              <a:t>Lasso Regression</a:t>
            </a:r>
            <a:r>
              <a:rPr lang="en-IN" dirty="0"/>
              <a:t/>
            </a:r>
            <a:br>
              <a:rPr lang="en-IN" dirty="0"/>
            </a:br>
            <a:endParaRPr lang="en-IN" dirty="0"/>
          </a:p>
        </p:txBody>
      </p:sp>
      <p:sp>
        <p:nvSpPr>
          <p:cNvPr id="3" name="Content Placeholder 2"/>
          <p:cNvSpPr>
            <a:spLocks noGrp="1"/>
          </p:cNvSpPr>
          <p:nvPr>
            <p:ph idx="1"/>
          </p:nvPr>
        </p:nvSpPr>
        <p:spPr>
          <a:xfrm>
            <a:off x="772386" y="1367246"/>
            <a:ext cx="8946541" cy="4195481"/>
          </a:xfrm>
        </p:spPr>
        <p:txBody>
          <a:bodyPr/>
          <a:lstStyle/>
          <a:p>
            <a:r>
              <a:rPr lang="en-IN" dirty="0"/>
              <a:t>The “LASSO” stands for Least Absolute Shrinkage and Selection Operator. Lasso regression is a regularization technique. It is used over regression methods for a more accurate prediction</a:t>
            </a:r>
            <a:r>
              <a:rPr lang="en-IN" dirty="0" smtClean="0"/>
              <a:t>.</a:t>
            </a:r>
          </a:p>
          <a:p>
            <a:r>
              <a:rPr lang="en-IN" dirty="0"/>
              <a:t>This model uses shrinkage. Shrinkage is where data values are shrunk towards a central point as the mean. The lasso procedure encourages simple, sparse models (i.e. models with fewer parameters).</a:t>
            </a:r>
          </a:p>
        </p:txBody>
      </p:sp>
      <p:pic>
        <p:nvPicPr>
          <p:cNvPr id="5" name="Picture 4"/>
          <p:cNvPicPr/>
          <p:nvPr/>
        </p:nvPicPr>
        <p:blipFill>
          <a:blip r:embed="rId2"/>
          <a:stretch>
            <a:fillRect/>
          </a:stretch>
        </p:blipFill>
        <p:spPr>
          <a:xfrm>
            <a:off x="2942862" y="3464986"/>
            <a:ext cx="6227264" cy="2840020"/>
          </a:xfrm>
          <a:prstGeom prst="rect">
            <a:avLst/>
          </a:prstGeom>
        </p:spPr>
      </p:pic>
    </p:spTree>
    <p:extLst>
      <p:ext uri="{BB962C8B-B14F-4D97-AF65-F5344CB8AC3E}">
        <p14:creationId xmlns:p14="http://schemas.microsoft.com/office/powerpoint/2010/main" val="133603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7111"/>
          </a:xfrm>
        </p:spPr>
        <p:txBody>
          <a:bodyPr/>
          <a:lstStyle/>
          <a:p>
            <a:r>
              <a:rPr lang="en-IN" b="1" dirty="0"/>
              <a:t>Ridge Regression</a:t>
            </a:r>
            <a:r>
              <a:rPr lang="en-IN" dirty="0"/>
              <a:t/>
            </a:r>
            <a:br>
              <a:rPr lang="en-IN" dirty="0"/>
            </a:br>
            <a:endParaRPr lang="en-IN" dirty="0"/>
          </a:p>
        </p:txBody>
      </p:sp>
      <p:sp>
        <p:nvSpPr>
          <p:cNvPr id="3" name="Content Placeholder 2"/>
          <p:cNvSpPr>
            <a:spLocks noGrp="1"/>
          </p:cNvSpPr>
          <p:nvPr>
            <p:ph idx="1"/>
          </p:nvPr>
        </p:nvSpPr>
        <p:spPr>
          <a:xfrm>
            <a:off x="785448" y="1349829"/>
            <a:ext cx="8946541" cy="4415245"/>
          </a:xfrm>
        </p:spPr>
        <p:txBody>
          <a:bodyPr/>
          <a:lstStyle/>
          <a:p>
            <a:r>
              <a:rPr lang="en-IN" dirty="0"/>
              <a:t>A Ridge </a:t>
            </a:r>
            <a:r>
              <a:rPr lang="en-IN" dirty="0" err="1"/>
              <a:t>regressor</a:t>
            </a:r>
            <a:r>
              <a:rPr lang="en-IN" dirty="0"/>
              <a:t> is basically a regularized version of Linear </a:t>
            </a:r>
            <a:r>
              <a:rPr lang="en-IN" dirty="0" err="1"/>
              <a:t>Regressor</a:t>
            </a:r>
            <a:r>
              <a:rPr lang="en-IN" dirty="0"/>
              <a:t>. The regularized term has the parameter ‘alpha’ which controls the regularization of the model i.e. helps in reducing the variance of the estimates.</a:t>
            </a:r>
          </a:p>
          <a:p>
            <a:endParaRPr lang="en-IN" dirty="0"/>
          </a:p>
        </p:txBody>
      </p:sp>
      <p:pic>
        <p:nvPicPr>
          <p:cNvPr id="6" name="Picture 5"/>
          <p:cNvPicPr/>
          <p:nvPr/>
        </p:nvPicPr>
        <p:blipFill>
          <a:blip r:embed="rId2"/>
          <a:stretch>
            <a:fillRect/>
          </a:stretch>
        </p:blipFill>
        <p:spPr>
          <a:xfrm>
            <a:off x="1262107" y="2733403"/>
            <a:ext cx="7655470" cy="2883626"/>
          </a:xfrm>
          <a:prstGeom prst="rect">
            <a:avLst/>
          </a:prstGeom>
        </p:spPr>
      </p:pic>
    </p:spTree>
    <p:extLst>
      <p:ext uri="{BB962C8B-B14F-4D97-AF65-F5344CB8AC3E}">
        <p14:creationId xmlns:p14="http://schemas.microsoft.com/office/powerpoint/2010/main" val="14531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The focus of this project is to develop a machine learning model that predicts the fares of flight tickets. Data used in this article is scraped from yatra.com. This will be a regression problem since the target or dependent variable is the price (continuous numeric value). </a:t>
            </a:r>
          </a:p>
          <a:p>
            <a:r>
              <a:rPr lang="en-IN" dirty="0"/>
              <a:t>To solve this problem, we have been provided with prices of flight tickets for various airlines on the days of March 15 and March 22 of 2022 and between New Delhi and various cities, using which we aim to build a model which predicts the prices of the flights using various input features</a:t>
            </a:r>
            <a:r>
              <a:rPr lang="en-IN" dirty="0" smtClean="0"/>
              <a:t>.</a:t>
            </a:r>
          </a:p>
          <a:p>
            <a:r>
              <a:rPr lang="en-IN" dirty="0" smtClean="0"/>
              <a:t>In </a:t>
            </a:r>
            <a:r>
              <a:rPr lang="en-IN" dirty="0"/>
              <a:t>this</a:t>
            </a:r>
            <a:r>
              <a:rPr lang="en-IN" dirty="0"/>
              <a:t> project I have applied Machine learning algorithms on a dataset consisting of various factors which can influence the flight fares to prepare such a model.</a:t>
            </a:r>
          </a:p>
        </p:txBody>
      </p:sp>
      <p:sp>
        <p:nvSpPr>
          <p:cNvPr id="4"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solidFill>
                  <a:schemeClr val="tx1"/>
                </a:solidFill>
              </a:rPr>
              <a:t>PROBLEM STATEMENT</a:t>
            </a:r>
            <a:endParaRPr lang="en-IN" dirty="0"/>
          </a:p>
        </p:txBody>
      </p:sp>
    </p:spTree>
    <p:extLst>
      <p:ext uri="{BB962C8B-B14F-4D97-AF65-F5344CB8AC3E}">
        <p14:creationId xmlns:p14="http://schemas.microsoft.com/office/powerpoint/2010/main" val="742583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Decision Tree Regression</a:t>
            </a:r>
            <a:r>
              <a:rPr lang="en-IN" dirty="0"/>
              <a:t/>
            </a:r>
            <a:br>
              <a:rPr lang="en-IN" dirty="0"/>
            </a:br>
            <a:endParaRPr lang="en-IN" dirty="0"/>
          </a:p>
        </p:txBody>
      </p:sp>
      <p:sp>
        <p:nvSpPr>
          <p:cNvPr id="3" name="Content Placeholder 2"/>
          <p:cNvSpPr>
            <a:spLocks noGrp="1"/>
          </p:cNvSpPr>
          <p:nvPr>
            <p:ph idx="1"/>
          </p:nvPr>
        </p:nvSpPr>
        <p:spPr>
          <a:xfrm>
            <a:off x="728843" y="1478152"/>
            <a:ext cx="8946541" cy="4195481"/>
          </a:xfrm>
        </p:spPr>
        <p:txBody>
          <a:bodyPr/>
          <a:lstStyle/>
          <a:p>
            <a:r>
              <a:rPr lang="en-IN" dirty="0"/>
              <a:t>Decision tree builds regression or classification models in the form of a tree structure. It </a:t>
            </a:r>
            <a:r>
              <a:rPr lang="en-IN" b="1" dirty="0"/>
              <a:t>breaks down a dataset into smaller and smaller subsets</a:t>
            </a:r>
            <a:r>
              <a:rPr lang="en-IN" dirty="0"/>
              <a:t> while at the same time an associated decision tree is incrementally developed. The final result is a tree with decision nodes and leaf nodes.</a:t>
            </a:r>
          </a:p>
          <a:p>
            <a:endParaRPr lang="en-IN" dirty="0"/>
          </a:p>
        </p:txBody>
      </p:sp>
      <p:pic>
        <p:nvPicPr>
          <p:cNvPr id="5" name="Picture 4"/>
          <p:cNvPicPr/>
          <p:nvPr/>
        </p:nvPicPr>
        <p:blipFill>
          <a:blip r:embed="rId2"/>
          <a:stretch>
            <a:fillRect/>
          </a:stretch>
        </p:blipFill>
        <p:spPr>
          <a:xfrm>
            <a:off x="1166312" y="3186248"/>
            <a:ext cx="7002327" cy="2787831"/>
          </a:xfrm>
          <a:prstGeom prst="rect">
            <a:avLst/>
          </a:prstGeom>
        </p:spPr>
      </p:pic>
    </p:spTree>
    <p:extLst>
      <p:ext uri="{BB962C8B-B14F-4D97-AF65-F5344CB8AC3E}">
        <p14:creationId xmlns:p14="http://schemas.microsoft.com/office/powerpoint/2010/main" val="338514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Cross Validation</a:t>
            </a:r>
            <a:endParaRPr lang="en-IN" dirty="0"/>
          </a:p>
        </p:txBody>
      </p:sp>
      <p:sp>
        <p:nvSpPr>
          <p:cNvPr id="3" name="Content Placeholder 2"/>
          <p:cNvSpPr>
            <a:spLocks noGrp="1"/>
          </p:cNvSpPr>
          <p:nvPr>
            <p:ph idx="1"/>
          </p:nvPr>
        </p:nvSpPr>
        <p:spPr>
          <a:xfrm>
            <a:off x="875201" y="1434610"/>
            <a:ext cx="8946541" cy="4195481"/>
          </a:xfrm>
        </p:spPr>
        <p:txBody>
          <a:bodyPr/>
          <a:lstStyle/>
          <a:p>
            <a:r>
              <a:rPr lang="en-IN" dirty="0"/>
              <a:t>Cross Validation is a </a:t>
            </a:r>
            <a:r>
              <a:rPr lang="en-IN" b="1" dirty="0"/>
              <a:t>very useful technique for assessing the effectiveness of your model</a:t>
            </a:r>
            <a:r>
              <a:rPr lang="en-IN" dirty="0"/>
              <a:t>, particularly in cases where you need to mitigate overfitting</a:t>
            </a:r>
            <a:r>
              <a:rPr lang="en-IN" dirty="0" smtClean="0"/>
              <a:t>.</a:t>
            </a:r>
          </a:p>
          <a:p>
            <a:endParaRPr lang="en-US" dirty="0"/>
          </a:p>
          <a:p>
            <a:endParaRPr lang="en-US" dirty="0" smtClean="0"/>
          </a:p>
          <a:p>
            <a:endParaRPr lang="en-US" dirty="0"/>
          </a:p>
          <a:p>
            <a:endParaRPr lang="en-US" dirty="0" smtClean="0"/>
          </a:p>
          <a:p>
            <a:r>
              <a:rPr lang="en-IN" dirty="0"/>
              <a:t>We can choose </a:t>
            </a:r>
            <a:r>
              <a:rPr lang="en-IN" dirty="0" smtClean="0"/>
              <a:t>Lasso</a:t>
            </a:r>
            <a:r>
              <a:rPr lang="en-IN" dirty="0" smtClean="0"/>
              <a:t> </a:t>
            </a:r>
            <a:r>
              <a:rPr lang="en-IN" dirty="0"/>
              <a:t>Regression as our model since its cross validation score and accuracy score are almost similar.</a:t>
            </a:r>
            <a:endParaRPr lang="en-IN" b="1" dirty="0"/>
          </a:p>
          <a:p>
            <a:endParaRPr lang="en-IN" dirty="0"/>
          </a:p>
          <a:p>
            <a:endParaRPr lang="en-IN" dirty="0"/>
          </a:p>
        </p:txBody>
      </p:sp>
      <p:pic>
        <p:nvPicPr>
          <p:cNvPr id="6" name="Picture 5"/>
          <p:cNvPicPr/>
          <p:nvPr/>
        </p:nvPicPr>
        <p:blipFill>
          <a:blip r:embed="rId2"/>
          <a:stretch>
            <a:fillRect/>
          </a:stretch>
        </p:blipFill>
        <p:spPr>
          <a:xfrm>
            <a:off x="1273301" y="2451735"/>
            <a:ext cx="5572125" cy="1710962"/>
          </a:xfrm>
          <a:prstGeom prst="rect">
            <a:avLst/>
          </a:prstGeom>
        </p:spPr>
      </p:pic>
      <p:pic>
        <p:nvPicPr>
          <p:cNvPr id="7" name="Picture 6"/>
          <p:cNvPicPr/>
          <p:nvPr/>
        </p:nvPicPr>
        <p:blipFill>
          <a:blip r:embed="rId3"/>
          <a:stretch>
            <a:fillRect/>
          </a:stretch>
        </p:blipFill>
        <p:spPr>
          <a:xfrm>
            <a:off x="1273301" y="4921022"/>
            <a:ext cx="6235972" cy="1250950"/>
          </a:xfrm>
          <a:prstGeom prst="rect">
            <a:avLst/>
          </a:prstGeom>
        </p:spPr>
      </p:pic>
    </p:spTree>
    <p:extLst>
      <p:ext uri="{BB962C8B-B14F-4D97-AF65-F5344CB8AC3E}">
        <p14:creationId xmlns:p14="http://schemas.microsoft.com/office/powerpoint/2010/main" val="3967634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Findings and Conclusions of the Study</a:t>
            </a:r>
            <a:br>
              <a:rPr lang="en-IN" dirty="0"/>
            </a:br>
            <a:endParaRPr lang="en-IN" dirty="0"/>
          </a:p>
        </p:txBody>
      </p:sp>
      <p:sp>
        <p:nvSpPr>
          <p:cNvPr id="5" name="Content Placeholder 4"/>
          <p:cNvSpPr>
            <a:spLocks noGrp="1"/>
          </p:cNvSpPr>
          <p:nvPr>
            <p:ph idx="1"/>
          </p:nvPr>
        </p:nvSpPr>
        <p:spPr>
          <a:xfrm>
            <a:off x="875201" y="2000667"/>
            <a:ext cx="8946541" cy="4195481"/>
          </a:xfrm>
        </p:spPr>
        <p:txBody>
          <a:bodyPr/>
          <a:lstStyle/>
          <a:p>
            <a:r>
              <a:rPr lang="en-IN" dirty="0"/>
              <a:t>Flight price prediction can be a challenging task due to the various types of attributes that should be considered for the accurate prediction. The major step in the prediction process is collection of data and pre-processing of the data. In this research, the model is built to normalize, standardize and clean data to avoid unnecessary noise for machine learning algorithms</a:t>
            </a:r>
            <a:r>
              <a:rPr lang="en-IN" dirty="0" smtClean="0"/>
              <a:t>.</a:t>
            </a:r>
          </a:p>
          <a:p>
            <a:r>
              <a:rPr lang="en-IN" dirty="0"/>
              <a:t>Data cleaning is one of the processes that increases prediction performance. The main attributes that contribute to the price of flight ticket are the type of airlines, no of stops between source and destination, duration of journey and date of journey. The above mentioned are the main attributes that influence the ticket price.</a:t>
            </a:r>
            <a:endParaRPr lang="en-IN" dirty="0" smtClean="0"/>
          </a:p>
          <a:p>
            <a:pPr marL="0" indent="0">
              <a:buNone/>
            </a:pPr>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3701424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Findings and Conclusions of the Study</a:t>
            </a:r>
          </a:p>
        </p:txBody>
      </p:sp>
      <p:sp>
        <p:nvSpPr>
          <p:cNvPr id="3" name="Content Placeholder 2"/>
          <p:cNvSpPr>
            <a:spLocks noGrp="1"/>
          </p:cNvSpPr>
          <p:nvPr>
            <p:ph idx="1"/>
          </p:nvPr>
        </p:nvSpPr>
        <p:spPr>
          <a:xfrm>
            <a:off x="798512" y="1853248"/>
            <a:ext cx="8946541" cy="4425632"/>
          </a:xfrm>
        </p:spPr>
        <p:txBody>
          <a:bodyPr>
            <a:normAutofit/>
          </a:bodyPr>
          <a:lstStyle/>
          <a:p>
            <a:r>
              <a:rPr lang="en-IN" dirty="0"/>
              <a:t>For better performance, we plan to judiciously design deep learning network structures, use adaptive learning rates and train on clusters of data rather than the whole dataset. To correct for overfitting in Random Forest, different selections of features and number of trees will be tested to check for change in performance</a:t>
            </a:r>
            <a:r>
              <a:rPr lang="en-IN" dirty="0" smtClean="0"/>
              <a:t>.</a:t>
            </a:r>
          </a:p>
          <a:p>
            <a:r>
              <a:rPr lang="en-IN" dirty="0"/>
              <a:t>However, the drawback of the proposed system is that it consumes much more computational resources than single machine learning algorithm.</a:t>
            </a:r>
            <a:endParaRPr lang="en-IN" dirty="0" smtClean="0"/>
          </a:p>
          <a:p>
            <a:pPr marL="0" indent="0">
              <a:buNone/>
            </a:pPr>
            <a:endParaRPr lang="en-IN" dirty="0"/>
          </a:p>
          <a:p>
            <a:endParaRPr lang="en-IN" dirty="0"/>
          </a:p>
        </p:txBody>
      </p:sp>
    </p:spTree>
    <p:extLst>
      <p:ext uri="{BB962C8B-B14F-4D97-AF65-F5344CB8AC3E}">
        <p14:creationId xmlns:p14="http://schemas.microsoft.com/office/powerpoint/2010/main" val="40200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836151"/>
          </a:xfrm>
        </p:spPr>
        <p:txBody>
          <a:bodyPr/>
          <a:lstStyle/>
          <a:p>
            <a:r>
              <a:rPr lang="en-US" dirty="0" smtClean="0"/>
              <a:t>Data Description</a:t>
            </a:r>
            <a:endParaRPr lang="en-IN" dirty="0"/>
          </a:p>
        </p:txBody>
      </p:sp>
      <p:sp>
        <p:nvSpPr>
          <p:cNvPr id="5" name="Rectangle 4"/>
          <p:cNvSpPr/>
          <p:nvPr/>
        </p:nvSpPr>
        <p:spPr>
          <a:xfrm>
            <a:off x="931818" y="1288869"/>
            <a:ext cx="6096000" cy="5355312"/>
          </a:xfrm>
          <a:prstGeom prst="rect">
            <a:avLst/>
          </a:prstGeom>
        </p:spPr>
        <p:txBody>
          <a:bodyPr>
            <a:spAutoFit/>
          </a:bodyPr>
          <a:lstStyle/>
          <a:p>
            <a:r>
              <a:rPr lang="en-IN" b="1" dirty="0"/>
              <a:t>Airline</a:t>
            </a:r>
            <a:r>
              <a:rPr lang="en-IN" dirty="0"/>
              <a:t>: The name of the airline</a:t>
            </a:r>
            <a:r>
              <a:rPr lang="en-IN" dirty="0" smtClean="0"/>
              <a:t>.</a:t>
            </a:r>
          </a:p>
          <a:p>
            <a:endParaRPr lang="en-IN" dirty="0"/>
          </a:p>
          <a:p>
            <a:r>
              <a:rPr lang="en-IN" b="1" dirty="0"/>
              <a:t>Source</a:t>
            </a:r>
            <a:r>
              <a:rPr lang="en-IN" dirty="0"/>
              <a:t>: The source from which the service begins</a:t>
            </a:r>
            <a:r>
              <a:rPr lang="en-IN" dirty="0" smtClean="0"/>
              <a:t>.</a:t>
            </a:r>
          </a:p>
          <a:p>
            <a:endParaRPr lang="en-IN" dirty="0"/>
          </a:p>
          <a:p>
            <a:r>
              <a:rPr lang="en-IN" b="1" dirty="0"/>
              <a:t>Destination</a:t>
            </a:r>
            <a:r>
              <a:rPr lang="en-IN" dirty="0"/>
              <a:t>: The destination where the service ends</a:t>
            </a:r>
            <a:r>
              <a:rPr lang="en-IN" dirty="0" smtClean="0"/>
              <a:t>.</a:t>
            </a:r>
          </a:p>
          <a:p>
            <a:endParaRPr lang="en-IN" dirty="0"/>
          </a:p>
          <a:p>
            <a:r>
              <a:rPr lang="en-IN" b="1" dirty="0" err="1"/>
              <a:t>Dep_Time</a:t>
            </a:r>
            <a:r>
              <a:rPr lang="en-IN" dirty="0"/>
              <a:t>: The time when the journey starts from the source</a:t>
            </a:r>
            <a:r>
              <a:rPr lang="en-IN" dirty="0" smtClean="0"/>
              <a:t>.</a:t>
            </a:r>
          </a:p>
          <a:p>
            <a:endParaRPr lang="en-IN" dirty="0"/>
          </a:p>
          <a:p>
            <a:r>
              <a:rPr lang="en-IN" b="1" dirty="0" err="1"/>
              <a:t>Arr_Time</a:t>
            </a:r>
            <a:r>
              <a:rPr lang="en-IN" dirty="0"/>
              <a:t>: Time of arrival at the destination</a:t>
            </a:r>
            <a:r>
              <a:rPr lang="en-IN" dirty="0" smtClean="0"/>
              <a:t>.</a:t>
            </a:r>
          </a:p>
          <a:p>
            <a:endParaRPr lang="en-IN" dirty="0"/>
          </a:p>
          <a:p>
            <a:r>
              <a:rPr lang="en-IN" b="1" dirty="0"/>
              <a:t>Duration</a:t>
            </a:r>
            <a:r>
              <a:rPr lang="en-IN" dirty="0"/>
              <a:t>: Total duration of the flight</a:t>
            </a:r>
            <a:r>
              <a:rPr lang="en-IN" dirty="0" smtClean="0"/>
              <a:t>.</a:t>
            </a:r>
          </a:p>
          <a:p>
            <a:endParaRPr lang="en-IN" dirty="0"/>
          </a:p>
          <a:p>
            <a:r>
              <a:rPr lang="en-IN" b="1" dirty="0"/>
              <a:t>Date</a:t>
            </a:r>
            <a:r>
              <a:rPr lang="en-IN" dirty="0"/>
              <a:t>: The date of the </a:t>
            </a:r>
            <a:r>
              <a:rPr lang="en-IN" dirty="0" smtClean="0"/>
              <a:t>journey</a:t>
            </a:r>
          </a:p>
          <a:p>
            <a:endParaRPr lang="en-IN" dirty="0"/>
          </a:p>
          <a:p>
            <a:r>
              <a:rPr lang="en-IN" b="1" dirty="0" err="1"/>
              <a:t>No_of_Stops</a:t>
            </a:r>
            <a:r>
              <a:rPr lang="en-IN" dirty="0"/>
              <a:t>: Total stops between the source and destination</a:t>
            </a:r>
            <a:r>
              <a:rPr lang="en-IN" dirty="0" smtClean="0"/>
              <a:t>.</a:t>
            </a:r>
          </a:p>
          <a:p>
            <a:endParaRPr lang="en-IN" dirty="0"/>
          </a:p>
          <a:p>
            <a:r>
              <a:rPr lang="en-IN" b="1" dirty="0"/>
              <a:t>Price</a:t>
            </a:r>
            <a:r>
              <a:rPr lang="en-IN" dirty="0"/>
              <a:t>: The price of the ticket</a:t>
            </a:r>
            <a:endParaRPr lang="en-IN" sz="1500"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311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It entails converting raw data into comprehensible format that a machine learning model can understand. The data pre-processing involves data cleaning which involves handling missing values, transformation of data i.e. normalizing the data and data reduction which involves only required features</a:t>
            </a:r>
            <a:r>
              <a:rPr lang="en-IN" dirty="0" smtClean="0"/>
              <a:t>.</a:t>
            </a:r>
          </a:p>
          <a:p>
            <a:pPr marL="0" indent="0">
              <a:buNone/>
            </a:pPr>
            <a:endParaRPr lang="en-IN" dirty="0"/>
          </a:p>
          <a:p>
            <a:endParaRPr lang="en-IN" dirty="0"/>
          </a:p>
        </p:txBody>
      </p:sp>
      <p:sp>
        <p:nvSpPr>
          <p:cNvPr id="4" name="Title 1"/>
          <p:cNvSpPr>
            <a:spLocks noGrp="1"/>
          </p:cNvSpPr>
          <p:nvPr>
            <p:ph type="title"/>
          </p:nvPr>
        </p:nvSpPr>
        <p:spPr>
          <a:xfrm>
            <a:off x="646111" y="452718"/>
            <a:ext cx="9404723" cy="810025"/>
          </a:xfrm>
        </p:spPr>
        <p:txBody>
          <a:bodyPr/>
          <a:lstStyle/>
          <a:p>
            <a:r>
              <a:rPr lang="en-US" dirty="0" smtClean="0"/>
              <a:t>Data Pre-Processing</a:t>
            </a:r>
            <a:endParaRPr lang="en-IN" dirty="0"/>
          </a:p>
        </p:txBody>
      </p:sp>
      <p:pic>
        <p:nvPicPr>
          <p:cNvPr id="7" name="Picture 6"/>
          <p:cNvPicPr/>
          <p:nvPr/>
        </p:nvPicPr>
        <p:blipFill>
          <a:blip r:embed="rId2"/>
          <a:stretch>
            <a:fillRect/>
          </a:stretch>
        </p:blipFill>
        <p:spPr>
          <a:xfrm>
            <a:off x="1514656" y="3750900"/>
            <a:ext cx="7324543" cy="1961923"/>
          </a:xfrm>
          <a:prstGeom prst="rect">
            <a:avLst/>
          </a:prstGeom>
        </p:spPr>
      </p:pic>
    </p:spTree>
    <p:extLst>
      <p:ext uri="{BB962C8B-B14F-4D97-AF65-F5344CB8AC3E}">
        <p14:creationId xmlns:p14="http://schemas.microsoft.com/office/powerpoint/2010/main" val="123515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1393371"/>
            <a:ext cx="8946541" cy="5131653"/>
          </a:xfrm>
        </p:spPr>
        <p:txBody>
          <a:bodyPr/>
          <a:lstStyle/>
          <a:p>
            <a:r>
              <a:rPr lang="en-IN" dirty="0"/>
              <a:t>Data cleaning is one of the important parts of machine learning. It plays a significant part in building a model. Data cleaning is the process of preparing data for analysis by weeding out information that is irrelevant or incorrect. This is generally data that can have a negative impact on the model or algorithm it is fed into by reinforcing a wrong notion. Data cleaning not only refers to removing chunks of unnecessary data, but it’s also often associated with fixing incorrect information within the dataset and reducing duplicates</a:t>
            </a:r>
            <a:r>
              <a:rPr lang="en-IN" dirty="0" smtClean="0"/>
              <a:t>.</a:t>
            </a:r>
          </a:p>
          <a:p>
            <a:endParaRPr lang="en-US" dirty="0"/>
          </a:p>
          <a:p>
            <a:endParaRPr lang="en-IN" dirty="0"/>
          </a:p>
        </p:txBody>
      </p:sp>
      <p:sp>
        <p:nvSpPr>
          <p:cNvPr id="4" name="Title 1"/>
          <p:cNvSpPr>
            <a:spLocks noGrp="1"/>
          </p:cNvSpPr>
          <p:nvPr>
            <p:ph type="title"/>
          </p:nvPr>
        </p:nvSpPr>
        <p:spPr>
          <a:xfrm>
            <a:off x="646111" y="452718"/>
            <a:ext cx="9404723" cy="940653"/>
          </a:xfrm>
        </p:spPr>
        <p:txBody>
          <a:bodyPr/>
          <a:lstStyle/>
          <a:p>
            <a:r>
              <a:rPr lang="en-US" dirty="0" smtClean="0"/>
              <a:t>Data Cleaning</a:t>
            </a:r>
            <a:endParaRPr lang="en-IN" dirty="0"/>
          </a:p>
        </p:txBody>
      </p:sp>
      <p:pic>
        <p:nvPicPr>
          <p:cNvPr id="7" name="Picture 6"/>
          <p:cNvPicPr/>
          <p:nvPr/>
        </p:nvPicPr>
        <p:blipFill>
          <a:blip r:embed="rId2"/>
          <a:stretch>
            <a:fillRect/>
          </a:stretch>
        </p:blipFill>
        <p:spPr>
          <a:xfrm>
            <a:off x="1300678" y="4434294"/>
            <a:ext cx="7076967" cy="773431"/>
          </a:xfrm>
          <a:prstGeom prst="rect">
            <a:avLst/>
          </a:prstGeom>
        </p:spPr>
      </p:pic>
    </p:spTree>
    <p:extLst>
      <p:ext uri="{BB962C8B-B14F-4D97-AF65-F5344CB8AC3E}">
        <p14:creationId xmlns:p14="http://schemas.microsoft.com/office/powerpoint/2010/main" val="65282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1393371"/>
            <a:ext cx="8946541" cy="5131653"/>
          </a:xfrm>
        </p:spPr>
        <p:txBody>
          <a:bodyPr/>
          <a:lstStyle/>
          <a:p>
            <a:r>
              <a:rPr lang="en-IN" dirty="0"/>
              <a:t>We can divide the Departure timings into 4 quarters like Morning, Afternoon-Evening, Night and Mid-Night</a:t>
            </a:r>
            <a:r>
              <a:rPr lang="en-IN" dirty="0" smtClean="0"/>
              <a:t>.</a:t>
            </a:r>
          </a:p>
          <a:p>
            <a:endParaRPr lang="en-IN" dirty="0" smtClean="0"/>
          </a:p>
          <a:p>
            <a:endParaRPr lang="en-US" dirty="0"/>
          </a:p>
          <a:p>
            <a:endParaRPr lang="en-US" dirty="0" smtClean="0"/>
          </a:p>
          <a:p>
            <a:pPr marL="0" indent="0">
              <a:buNone/>
            </a:pPr>
            <a:endParaRPr lang="en-US" dirty="0" smtClean="0"/>
          </a:p>
          <a:p>
            <a:r>
              <a:rPr lang="en-IN" dirty="0"/>
              <a:t>Then the </a:t>
            </a:r>
            <a:r>
              <a:rPr lang="en-IN" dirty="0" err="1"/>
              <a:t>dataframe</a:t>
            </a:r>
            <a:r>
              <a:rPr lang="en-IN" dirty="0"/>
              <a:t> will be as </a:t>
            </a:r>
            <a:r>
              <a:rPr lang="en-IN" dirty="0" smtClean="0"/>
              <a:t>follows-</a:t>
            </a:r>
          </a:p>
        </p:txBody>
      </p:sp>
      <p:sp>
        <p:nvSpPr>
          <p:cNvPr id="4" name="Title 1"/>
          <p:cNvSpPr>
            <a:spLocks noGrp="1"/>
          </p:cNvSpPr>
          <p:nvPr>
            <p:ph type="title"/>
          </p:nvPr>
        </p:nvSpPr>
        <p:spPr>
          <a:xfrm>
            <a:off x="646111" y="452718"/>
            <a:ext cx="9404723" cy="940653"/>
          </a:xfrm>
        </p:spPr>
        <p:txBody>
          <a:bodyPr/>
          <a:lstStyle/>
          <a:p>
            <a:r>
              <a:rPr lang="en-US" dirty="0" smtClean="0"/>
              <a:t>Data Cleaning</a:t>
            </a:r>
            <a:endParaRPr lang="en-IN" dirty="0"/>
          </a:p>
        </p:txBody>
      </p:sp>
      <p:pic>
        <p:nvPicPr>
          <p:cNvPr id="5" name="Picture 4"/>
          <p:cNvPicPr/>
          <p:nvPr/>
        </p:nvPicPr>
        <p:blipFill>
          <a:blip r:embed="rId2"/>
          <a:stretch>
            <a:fillRect/>
          </a:stretch>
        </p:blipFill>
        <p:spPr>
          <a:xfrm>
            <a:off x="1199605" y="2209256"/>
            <a:ext cx="6429103" cy="1491887"/>
          </a:xfrm>
          <a:prstGeom prst="rect">
            <a:avLst/>
          </a:prstGeom>
        </p:spPr>
      </p:pic>
      <p:pic>
        <p:nvPicPr>
          <p:cNvPr id="6" name="Picture 5"/>
          <p:cNvPicPr/>
          <p:nvPr/>
        </p:nvPicPr>
        <p:blipFill>
          <a:blip r:embed="rId3"/>
          <a:stretch>
            <a:fillRect/>
          </a:stretch>
        </p:blipFill>
        <p:spPr>
          <a:xfrm>
            <a:off x="1300679" y="4397830"/>
            <a:ext cx="5731510" cy="1680754"/>
          </a:xfrm>
          <a:prstGeom prst="rect">
            <a:avLst/>
          </a:prstGeom>
        </p:spPr>
      </p:pic>
    </p:spTree>
    <p:extLst>
      <p:ext uri="{BB962C8B-B14F-4D97-AF65-F5344CB8AC3E}">
        <p14:creationId xmlns:p14="http://schemas.microsoft.com/office/powerpoint/2010/main" val="146464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687158"/>
            <a:ext cx="8946541" cy="4195481"/>
          </a:xfrm>
        </p:spPr>
        <p:txBody>
          <a:bodyPr/>
          <a:lstStyle/>
          <a:p>
            <a:r>
              <a:rPr lang="en-IN" dirty="0"/>
              <a:t>The next step of data processing is data reduction. This is used to remove duplicate features present in the data i.e. unwanted features for prediction. </a:t>
            </a:r>
          </a:p>
          <a:p>
            <a:r>
              <a:rPr lang="en-IN" dirty="0"/>
              <a:t>Dropping "source" column because all the rows has source as New Delhi and dropping "Data" because I created date column for better analysis. We can also delete Arrival Column, because Departure time and Duration gives the same information.</a:t>
            </a:r>
            <a:endParaRPr lang="en-IN" dirty="0"/>
          </a:p>
        </p:txBody>
      </p:sp>
      <p:sp>
        <p:nvSpPr>
          <p:cNvPr id="4" name="Title 1"/>
          <p:cNvSpPr>
            <a:spLocks noGrp="1"/>
          </p:cNvSpPr>
          <p:nvPr>
            <p:ph type="title"/>
          </p:nvPr>
        </p:nvSpPr>
        <p:spPr>
          <a:xfrm>
            <a:off x="646111" y="452718"/>
            <a:ext cx="9404723" cy="1400530"/>
          </a:xfrm>
        </p:spPr>
        <p:txBody>
          <a:bodyPr/>
          <a:lstStyle/>
          <a:p>
            <a:r>
              <a:rPr lang="en-IN" b="1" dirty="0"/>
              <a:t>Data </a:t>
            </a:r>
            <a:r>
              <a:rPr lang="en-IN" b="1" dirty="0" smtClean="0"/>
              <a:t>Reduction </a:t>
            </a:r>
            <a:endParaRPr lang="en-IN" dirty="0"/>
          </a:p>
        </p:txBody>
      </p:sp>
      <p:pic>
        <p:nvPicPr>
          <p:cNvPr id="6" name="Picture 5"/>
          <p:cNvPicPr/>
          <p:nvPr/>
        </p:nvPicPr>
        <p:blipFill>
          <a:blip r:embed="rId2"/>
          <a:stretch>
            <a:fillRect/>
          </a:stretch>
        </p:blipFill>
        <p:spPr>
          <a:xfrm>
            <a:off x="1339023" y="4066857"/>
            <a:ext cx="6820908" cy="796925"/>
          </a:xfrm>
          <a:prstGeom prst="rect">
            <a:avLst/>
          </a:prstGeom>
        </p:spPr>
      </p:pic>
      <p:pic>
        <p:nvPicPr>
          <p:cNvPr id="7" name="Picture 6"/>
          <p:cNvPicPr/>
          <p:nvPr/>
        </p:nvPicPr>
        <p:blipFill>
          <a:blip r:embed="rId3"/>
          <a:stretch>
            <a:fillRect/>
          </a:stretch>
        </p:blipFill>
        <p:spPr>
          <a:xfrm>
            <a:off x="1339023" y="4806365"/>
            <a:ext cx="6820908" cy="371475"/>
          </a:xfrm>
          <a:prstGeom prst="rect">
            <a:avLst/>
          </a:prstGeom>
        </p:spPr>
      </p:pic>
      <p:pic>
        <p:nvPicPr>
          <p:cNvPr id="8" name="Picture 7"/>
          <p:cNvPicPr/>
          <p:nvPr/>
        </p:nvPicPr>
        <p:blipFill>
          <a:blip r:embed="rId4"/>
          <a:stretch>
            <a:fillRect/>
          </a:stretch>
        </p:blipFill>
        <p:spPr>
          <a:xfrm>
            <a:off x="1339023" y="5199844"/>
            <a:ext cx="6820908" cy="845820"/>
          </a:xfrm>
          <a:prstGeom prst="rect">
            <a:avLst/>
          </a:prstGeom>
        </p:spPr>
      </p:pic>
    </p:spTree>
    <p:extLst>
      <p:ext uri="{BB962C8B-B14F-4D97-AF65-F5344CB8AC3E}">
        <p14:creationId xmlns:p14="http://schemas.microsoft.com/office/powerpoint/2010/main" val="267572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669741"/>
            <a:ext cx="8946541" cy="4195481"/>
          </a:xfrm>
        </p:spPr>
        <p:txBody>
          <a:bodyPr/>
          <a:lstStyle/>
          <a:p>
            <a:r>
              <a:rPr lang="en-IN" dirty="0"/>
              <a:t>Instead of eliminating the outliers, we have replaced the outliers higher than the upper whisker by the value of upper whisker and the outliers lower than the lower whisker by the value of lower whisker.</a:t>
            </a:r>
            <a:endParaRPr lang="en-IN" b="1" dirty="0"/>
          </a:p>
          <a:p>
            <a:endParaRPr lang="en-IN" dirty="0"/>
          </a:p>
        </p:txBody>
      </p:sp>
      <p:sp>
        <p:nvSpPr>
          <p:cNvPr id="4" name="Title 1"/>
          <p:cNvSpPr>
            <a:spLocks noGrp="1"/>
          </p:cNvSpPr>
          <p:nvPr>
            <p:ph type="title"/>
          </p:nvPr>
        </p:nvSpPr>
        <p:spPr>
          <a:xfrm>
            <a:off x="646111" y="452718"/>
            <a:ext cx="9404723" cy="853568"/>
          </a:xfrm>
        </p:spPr>
        <p:txBody>
          <a:bodyPr/>
          <a:lstStyle/>
          <a:p>
            <a:r>
              <a:rPr lang="en-US" dirty="0" smtClean="0"/>
              <a:t>Handling Outliers</a:t>
            </a:r>
            <a:endParaRPr lang="en-IN" dirty="0"/>
          </a:p>
        </p:txBody>
      </p:sp>
      <p:pic>
        <p:nvPicPr>
          <p:cNvPr id="6" name="Picture 5"/>
          <p:cNvPicPr/>
          <p:nvPr/>
        </p:nvPicPr>
        <p:blipFill>
          <a:blip r:embed="rId2"/>
          <a:stretch>
            <a:fillRect/>
          </a:stretch>
        </p:blipFill>
        <p:spPr>
          <a:xfrm>
            <a:off x="1294313" y="2737757"/>
            <a:ext cx="8108315" cy="3693522"/>
          </a:xfrm>
          <a:prstGeom prst="rect">
            <a:avLst/>
          </a:prstGeom>
        </p:spPr>
      </p:pic>
    </p:spTree>
    <p:extLst>
      <p:ext uri="{BB962C8B-B14F-4D97-AF65-F5344CB8AC3E}">
        <p14:creationId xmlns:p14="http://schemas.microsoft.com/office/powerpoint/2010/main" val="263462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IN" dirty="0"/>
          </a:p>
        </p:txBody>
      </p:sp>
      <p:sp>
        <p:nvSpPr>
          <p:cNvPr id="3" name="Content Placeholder 2"/>
          <p:cNvSpPr>
            <a:spLocks noGrp="1"/>
          </p:cNvSpPr>
          <p:nvPr>
            <p:ph idx="1"/>
          </p:nvPr>
        </p:nvSpPr>
        <p:spPr>
          <a:xfrm>
            <a:off x="875201" y="1469444"/>
            <a:ext cx="8946541" cy="4195481"/>
          </a:xfrm>
        </p:spPr>
        <p:txBody>
          <a:bodyPr/>
          <a:lstStyle/>
          <a:p>
            <a:r>
              <a:rPr lang="en-IN" dirty="0"/>
              <a:t>Encoding categorical data is a process of converting categorical data into integer format so that the data with converted categorical values can be provided to the different models.</a:t>
            </a:r>
          </a:p>
          <a:p>
            <a:endParaRPr lang="en-IN" dirty="0"/>
          </a:p>
        </p:txBody>
      </p:sp>
      <p:pic>
        <p:nvPicPr>
          <p:cNvPr id="5" name="Picture 4"/>
          <p:cNvPicPr/>
          <p:nvPr/>
        </p:nvPicPr>
        <p:blipFill>
          <a:blip r:embed="rId2"/>
          <a:stretch>
            <a:fillRect/>
          </a:stretch>
        </p:blipFill>
        <p:spPr>
          <a:xfrm>
            <a:off x="1358537" y="2567396"/>
            <a:ext cx="6932022" cy="3238500"/>
          </a:xfrm>
          <a:prstGeom prst="rect">
            <a:avLst/>
          </a:prstGeom>
        </p:spPr>
      </p:pic>
    </p:spTree>
    <p:extLst>
      <p:ext uri="{BB962C8B-B14F-4D97-AF65-F5344CB8AC3E}">
        <p14:creationId xmlns:p14="http://schemas.microsoft.com/office/powerpoint/2010/main" val="2723956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253</TotalTime>
  <Words>1076</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FLIGHT TICKET PRICE PREDICTION </vt:lpstr>
      <vt:lpstr>PowerPoint Presentation</vt:lpstr>
      <vt:lpstr>Data Description</vt:lpstr>
      <vt:lpstr>Data Pre-Processing</vt:lpstr>
      <vt:lpstr>Data Cleaning</vt:lpstr>
      <vt:lpstr>Data Cleaning</vt:lpstr>
      <vt:lpstr>Data Reduction </vt:lpstr>
      <vt:lpstr>Handling Outliers</vt:lpstr>
      <vt:lpstr>Encoding</vt:lpstr>
      <vt:lpstr>Scaling</vt:lpstr>
      <vt:lpstr>Data Inputs- Logic- Output Visualization</vt:lpstr>
      <vt:lpstr>Data Inputs- Logic- Output Visualization</vt:lpstr>
      <vt:lpstr>Data Inputs- Logic- Output Visualization</vt:lpstr>
      <vt:lpstr>Data Inputs- Logic- Output Visualization</vt:lpstr>
      <vt:lpstr>Data Inputs- Logic- Output Visualization</vt:lpstr>
      <vt:lpstr>Model/s Development and Evaluation </vt:lpstr>
      <vt:lpstr>Hyper Parameter Tuning </vt:lpstr>
      <vt:lpstr>Lasso Regression </vt:lpstr>
      <vt:lpstr>Ridge Regression </vt:lpstr>
      <vt:lpstr>Decision Tree Regression </vt:lpstr>
      <vt:lpstr>Cross Validation</vt:lpstr>
      <vt:lpstr>Key Findings and Conclusions of the Study </vt:lpstr>
      <vt:lpstr>Key Findings and Conclusions of the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Tarak Ram Sai</dc:creator>
  <cp:lastModifiedBy>Tarak Ram Sai</cp:lastModifiedBy>
  <cp:revision>21</cp:revision>
  <dcterms:created xsi:type="dcterms:W3CDTF">2022-01-27T19:11:58Z</dcterms:created>
  <dcterms:modified xsi:type="dcterms:W3CDTF">2022-02-25T19:35:00Z</dcterms:modified>
</cp:coreProperties>
</file>