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777" y="1343298"/>
            <a:ext cx="10087811" cy="2148840"/>
          </a:xfrm>
        </p:spPr>
        <p:txBody>
          <a:bodyPr/>
          <a:lstStyle/>
          <a:p>
            <a:r>
              <a:rPr lang="en-IN" sz="5400" dirty="0"/>
              <a:t>HOUSING : PRICE PREDICTION</a:t>
            </a:r>
            <a:endParaRPr lang="en-IN" sz="5400" dirty="0"/>
          </a:p>
        </p:txBody>
      </p:sp>
      <p:sp>
        <p:nvSpPr>
          <p:cNvPr id="5" name="Rectangle 4"/>
          <p:cNvSpPr/>
          <p:nvPr/>
        </p:nvSpPr>
        <p:spPr>
          <a:xfrm>
            <a:off x="8708572" y="5439732"/>
            <a:ext cx="3017263" cy="830997"/>
          </a:xfrm>
          <a:prstGeom prst="rect">
            <a:avLst/>
          </a:prstGeom>
        </p:spPr>
        <p:txBody>
          <a:bodyPr wrap="square">
            <a:spAutoFit/>
          </a:bodyPr>
          <a:lstStyle/>
          <a:p>
            <a:r>
              <a:rPr lang="en-US" dirty="0" smtClean="0"/>
              <a:t>	</a:t>
            </a:r>
            <a:r>
              <a:rPr lang="en-US" sz="2400" dirty="0" smtClean="0"/>
              <a:t>	     BY</a:t>
            </a:r>
            <a:endParaRPr lang="en-US" sz="2400" dirty="0"/>
          </a:p>
          <a:p>
            <a:r>
              <a:rPr lang="en-US" sz="2400" dirty="0" smtClean="0"/>
              <a:t>   V </a:t>
            </a:r>
            <a:r>
              <a:rPr lang="en-US" sz="2400" dirty="0"/>
              <a:t>TARAK RAM SAI</a:t>
            </a:r>
            <a:endParaRPr lang="en-IN" sz="2400" dirty="0"/>
          </a:p>
        </p:txBody>
      </p:sp>
    </p:spTree>
    <p:extLst>
      <p:ext uri="{BB962C8B-B14F-4D97-AF65-F5344CB8AC3E}">
        <p14:creationId xmlns:p14="http://schemas.microsoft.com/office/powerpoint/2010/main" val="32052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Data Inputs- Logic- Output Relationships</a:t>
            </a:r>
            <a:br>
              <a:rPr lang="en-IN" dirty="0"/>
            </a:br>
            <a:endParaRPr lang="en-IN" dirty="0"/>
          </a:p>
        </p:txBody>
      </p:sp>
      <p:sp>
        <p:nvSpPr>
          <p:cNvPr id="3" name="Content Placeholder 2"/>
          <p:cNvSpPr>
            <a:spLocks noGrp="1"/>
          </p:cNvSpPr>
          <p:nvPr>
            <p:ph idx="1"/>
          </p:nvPr>
        </p:nvSpPr>
        <p:spPr>
          <a:xfrm>
            <a:off x="772386" y="1965832"/>
            <a:ext cx="8946541" cy="4195481"/>
          </a:xfrm>
        </p:spPr>
        <p:txBody>
          <a:bodyPr/>
          <a:lstStyle/>
          <a:p>
            <a:r>
              <a:rPr lang="en-IN" dirty="0"/>
              <a:t>The Relation between all the features in the dataset are determined in the below graphs as follows</a:t>
            </a:r>
          </a:p>
          <a:p>
            <a:endParaRPr lang="en-US" dirty="0" smtClean="0"/>
          </a:p>
          <a:p>
            <a:endParaRPr lang="en-US" dirty="0"/>
          </a:p>
          <a:p>
            <a:endParaRPr lang="en-US" dirty="0" smtClean="0"/>
          </a:p>
          <a:p>
            <a:endParaRPr lang="en-US" dirty="0"/>
          </a:p>
          <a:p>
            <a:endParaRPr lang="en-US" dirty="0" smtClean="0"/>
          </a:p>
          <a:p>
            <a:r>
              <a:rPr lang="en-IN" dirty="0"/>
              <a:t>Our dataset contains a lot of variables, but the most important one for us to explore is the target variable. We need to understand its distribution.</a:t>
            </a:r>
          </a:p>
          <a:p>
            <a:endParaRPr lang="en-IN" dirty="0"/>
          </a:p>
        </p:txBody>
      </p:sp>
      <p:pic>
        <p:nvPicPr>
          <p:cNvPr id="4" name="Picture 3"/>
          <p:cNvPicPr/>
          <p:nvPr/>
        </p:nvPicPr>
        <p:blipFill>
          <a:blip r:embed="rId2"/>
          <a:stretch>
            <a:fillRect/>
          </a:stretch>
        </p:blipFill>
        <p:spPr>
          <a:xfrm>
            <a:off x="1629591" y="2743200"/>
            <a:ext cx="4160520" cy="2098766"/>
          </a:xfrm>
          <a:prstGeom prst="rect">
            <a:avLst/>
          </a:prstGeom>
        </p:spPr>
      </p:pic>
    </p:spTree>
    <p:extLst>
      <p:ext uri="{BB962C8B-B14F-4D97-AF65-F5344CB8AC3E}">
        <p14:creationId xmlns:p14="http://schemas.microsoft.com/office/powerpoint/2010/main" val="104045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5" name="Content Placeholder 4"/>
          <p:cNvSpPr>
            <a:spLocks noGrp="1"/>
          </p:cNvSpPr>
          <p:nvPr>
            <p:ph idx="1"/>
          </p:nvPr>
        </p:nvSpPr>
        <p:spPr>
          <a:xfrm>
            <a:off x="746262" y="1853248"/>
            <a:ext cx="6516688" cy="4195481"/>
          </a:xfrm>
        </p:spPr>
        <p:txBody>
          <a:bodyPr/>
          <a:lstStyle/>
          <a:p>
            <a:r>
              <a:rPr lang="en-IN" dirty="0"/>
              <a:t>We can see that there are many correlated variables in our dataset. we notice that Garage Cars and Garage Area have high positive correlation which is reasonable because when the garage area increases, its car capacity increases too. We see also that Gr Liv Area and </a:t>
            </a:r>
            <a:r>
              <a:rPr lang="en-IN" dirty="0" err="1"/>
              <a:t>TotRms</a:t>
            </a:r>
            <a:r>
              <a:rPr lang="en-IN" dirty="0"/>
              <a:t> </a:t>
            </a:r>
            <a:r>
              <a:rPr lang="en-IN" dirty="0" err="1"/>
              <a:t>AbvGrd</a:t>
            </a:r>
            <a:r>
              <a:rPr lang="en-IN" dirty="0"/>
              <a:t> are highly positively correlated which also makes sense because when living area above ground increases, it is expected for the rooms above ground to </a:t>
            </a:r>
            <a:r>
              <a:rPr lang="en-IN" dirty="0" smtClean="0"/>
              <a:t>increase </a:t>
            </a:r>
            <a:r>
              <a:rPr lang="en-IN" dirty="0"/>
              <a:t>too.</a:t>
            </a:r>
            <a:endParaRPr lang="en-IN" dirty="0"/>
          </a:p>
        </p:txBody>
      </p:sp>
      <p:pic>
        <p:nvPicPr>
          <p:cNvPr id="6" name="Picture 5"/>
          <p:cNvPicPr/>
          <p:nvPr/>
        </p:nvPicPr>
        <p:blipFill>
          <a:blip r:embed="rId2"/>
          <a:stretch>
            <a:fillRect/>
          </a:stretch>
        </p:blipFill>
        <p:spPr>
          <a:xfrm>
            <a:off x="7167153" y="1545807"/>
            <a:ext cx="5024847" cy="4502922"/>
          </a:xfrm>
          <a:prstGeom prst="rect">
            <a:avLst/>
          </a:prstGeom>
        </p:spPr>
      </p:pic>
    </p:spTree>
    <p:extLst>
      <p:ext uri="{BB962C8B-B14F-4D97-AF65-F5344CB8AC3E}">
        <p14:creationId xmlns:p14="http://schemas.microsoft.com/office/powerpoint/2010/main" val="238835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54969" y="1948415"/>
            <a:ext cx="8946541" cy="4195481"/>
          </a:xfrm>
        </p:spPr>
        <p:txBody>
          <a:bodyPr/>
          <a:lstStyle/>
          <a:p>
            <a:r>
              <a:rPr lang="en-IN" dirty="0"/>
              <a:t>Regarding negative correlation, we can see that </a:t>
            </a:r>
            <a:r>
              <a:rPr lang="en-IN" dirty="0" err="1"/>
              <a:t>Bsmt</a:t>
            </a:r>
            <a:r>
              <a:rPr lang="en-IN" dirty="0"/>
              <a:t> </a:t>
            </a:r>
            <a:r>
              <a:rPr lang="en-IN" dirty="0" err="1"/>
              <a:t>Unf</a:t>
            </a:r>
            <a:r>
              <a:rPr lang="en-IN" dirty="0"/>
              <a:t> SF is negatively correlated with </a:t>
            </a:r>
            <a:r>
              <a:rPr lang="en-IN" dirty="0" err="1"/>
              <a:t>BsmtFin</a:t>
            </a:r>
            <a:r>
              <a:rPr lang="en-IN" dirty="0"/>
              <a:t> SF 1, and that makes sense because when we have more unfinished area, this means that we have less finished area. We note also that </a:t>
            </a:r>
            <a:r>
              <a:rPr lang="en-IN" dirty="0" err="1"/>
              <a:t>Bsmt</a:t>
            </a:r>
            <a:r>
              <a:rPr lang="en-IN" dirty="0"/>
              <a:t> </a:t>
            </a:r>
            <a:r>
              <a:rPr lang="en-IN" dirty="0" err="1"/>
              <a:t>Unf</a:t>
            </a:r>
            <a:r>
              <a:rPr lang="en-IN" dirty="0"/>
              <a:t> SF is negatively correlated with </a:t>
            </a:r>
            <a:r>
              <a:rPr lang="en-IN" dirty="0" err="1"/>
              <a:t>Bsmt</a:t>
            </a:r>
            <a:r>
              <a:rPr lang="en-IN" dirty="0"/>
              <a:t> Full Bath which is reasonable too</a:t>
            </a:r>
            <a:r>
              <a:rPr lang="en-IN" dirty="0" smtClean="0"/>
              <a:t>.</a:t>
            </a:r>
          </a:p>
          <a:p>
            <a:r>
              <a:rPr lang="en-IN" dirty="0"/>
              <a:t>Most importantly, we want to look at the predictor variables that are correlated with the target variable (</a:t>
            </a:r>
            <a:r>
              <a:rPr lang="en-IN" dirty="0" err="1"/>
              <a:t>SalePrice</a:t>
            </a:r>
            <a:r>
              <a:rPr lang="en-IN" dirty="0"/>
              <a:t>). By looking at the last row of the </a:t>
            </a:r>
            <a:r>
              <a:rPr lang="en-IN" dirty="0" err="1"/>
              <a:t>heatmap</a:t>
            </a:r>
            <a:r>
              <a:rPr lang="en-IN" dirty="0"/>
              <a:t>, we see that the target variable is highly positively correlated with Overall </a:t>
            </a:r>
            <a:r>
              <a:rPr lang="en-IN" dirty="0" err="1"/>
              <a:t>Qual</a:t>
            </a:r>
            <a:r>
              <a:rPr lang="en-IN" dirty="0"/>
              <a:t> and Gr Liv Area. We see also that the target variable is positively correlated with Year Built, Year </a:t>
            </a:r>
            <a:r>
              <a:rPr lang="en-IN" dirty="0" err="1"/>
              <a:t>Remod</a:t>
            </a:r>
            <a:r>
              <a:rPr lang="en-IN" dirty="0"/>
              <a:t>/Add, Mas </a:t>
            </a:r>
            <a:r>
              <a:rPr lang="en-IN" dirty="0" err="1"/>
              <a:t>Vnr</a:t>
            </a:r>
            <a:r>
              <a:rPr lang="en-IN" dirty="0"/>
              <a:t> Area, Total </a:t>
            </a:r>
            <a:r>
              <a:rPr lang="en-IN" dirty="0" err="1"/>
              <a:t>Bsmt</a:t>
            </a:r>
            <a:r>
              <a:rPr lang="en-IN" dirty="0"/>
              <a:t> SF, 1st </a:t>
            </a:r>
            <a:r>
              <a:rPr lang="en-IN" dirty="0" err="1"/>
              <a:t>Flr</a:t>
            </a:r>
            <a:r>
              <a:rPr lang="en-IN" dirty="0"/>
              <a:t> SF, Full Bath, Garage Cars, and Garage Area.</a:t>
            </a:r>
            <a:endParaRPr lang="en-IN" dirty="0"/>
          </a:p>
        </p:txBody>
      </p:sp>
    </p:spTree>
    <p:extLst>
      <p:ext uri="{BB962C8B-B14F-4D97-AF65-F5344CB8AC3E}">
        <p14:creationId xmlns:p14="http://schemas.microsoft.com/office/powerpoint/2010/main" val="47482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807220" y="1939707"/>
            <a:ext cx="8946541" cy="4195481"/>
          </a:xfrm>
        </p:spPr>
        <p:txBody>
          <a:bodyPr/>
          <a:lstStyle/>
          <a:p>
            <a:r>
              <a:rPr lang="en-IN" dirty="0"/>
              <a:t>We see that Overall </a:t>
            </a:r>
            <a:r>
              <a:rPr lang="en-IN" dirty="0" err="1"/>
              <a:t>Qual</a:t>
            </a:r>
            <a:r>
              <a:rPr lang="en-IN" dirty="0"/>
              <a:t> takes an integer value between 1 and 10, and that most houses have an overall quality between 5 and 7.</a:t>
            </a:r>
          </a:p>
          <a:p>
            <a:endParaRPr lang="en-US" dirty="0" smtClean="0"/>
          </a:p>
          <a:p>
            <a:endParaRPr lang="en-US" dirty="0"/>
          </a:p>
          <a:p>
            <a:endParaRPr lang="en-US" dirty="0" smtClean="0"/>
          </a:p>
          <a:p>
            <a:endParaRPr lang="en-US" dirty="0"/>
          </a:p>
          <a:p>
            <a:r>
              <a:rPr lang="en-IN" dirty="0"/>
              <a:t>We can see that the above-ground living area falls approximately between 800 and 1800 ft2.</a:t>
            </a:r>
          </a:p>
          <a:p>
            <a:endParaRPr lang="en-IN" dirty="0"/>
          </a:p>
        </p:txBody>
      </p:sp>
      <p:pic>
        <p:nvPicPr>
          <p:cNvPr id="4" name="Picture 3"/>
          <p:cNvPicPr/>
          <p:nvPr/>
        </p:nvPicPr>
        <p:blipFill>
          <a:blip r:embed="rId2"/>
          <a:stretch>
            <a:fillRect/>
          </a:stretch>
        </p:blipFill>
        <p:spPr>
          <a:xfrm>
            <a:off x="1915171" y="2663189"/>
            <a:ext cx="4762500" cy="1752057"/>
          </a:xfrm>
          <a:prstGeom prst="rect">
            <a:avLst/>
          </a:prstGeom>
        </p:spPr>
      </p:pic>
      <p:pic>
        <p:nvPicPr>
          <p:cNvPr id="5" name="Picture 4"/>
          <p:cNvPicPr/>
          <p:nvPr/>
        </p:nvPicPr>
        <p:blipFill>
          <a:blip r:embed="rId3"/>
          <a:stretch>
            <a:fillRect/>
          </a:stretch>
        </p:blipFill>
        <p:spPr>
          <a:xfrm>
            <a:off x="4652962" y="4807132"/>
            <a:ext cx="4714875" cy="1859280"/>
          </a:xfrm>
          <a:prstGeom prst="rect">
            <a:avLst/>
          </a:prstGeom>
        </p:spPr>
      </p:pic>
    </p:spTree>
    <p:extLst>
      <p:ext uri="{BB962C8B-B14F-4D97-AF65-F5344CB8AC3E}">
        <p14:creationId xmlns:p14="http://schemas.microsoft.com/office/powerpoint/2010/main" val="290659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a:t>
            </a:r>
            <a:endParaRPr lang="en-IN" dirty="0"/>
          </a:p>
        </p:txBody>
      </p:sp>
      <p:sp>
        <p:nvSpPr>
          <p:cNvPr id="3" name="Content Placeholder 2"/>
          <p:cNvSpPr>
            <a:spLocks noGrp="1"/>
          </p:cNvSpPr>
          <p:nvPr>
            <p:ph idx="1"/>
          </p:nvPr>
        </p:nvSpPr>
        <p:spPr>
          <a:xfrm>
            <a:off x="754969" y="1903195"/>
            <a:ext cx="8946541" cy="4195481"/>
          </a:xfrm>
        </p:spPr>
        <p:txBody>
          <a:bodyPr/>
          <a:lstStyle/>
          <a:p>
            <a:r>
              <a:rPr lang="en-IN" dirty="0"/>
              <a:t>The independent variables are declared in x and the dependent variable i.e. ‘</a:t>
            </a:r>
            <a:r>
              <a:rPr lang="en-IN" dirty="0" err="1"/>
              <a:t>SalePrice</a:t>
            </a:r>
            <a:r>
              <a:rPr lang="en-IN" dirty="0"/>
              <a:t>’ is declared in y as follows-</a:t>
            </a:r>
          </a:p>
          <a:p>
            <a:endParaRPr lang="en-IN" dirty="0"/>
          </a:p>
        </p:txBody>
      </p:sp>
      <p:pic>
        <p:nvPicPr>
          <p:cNvPr id="4" name="Picture 3"/>
          <p:cNvPicPr/>
          <p:nvPr/>
        </p:nvPicPr>
        <p:blipFill>
          <a:blip r:embed="rId2"/>
          <a:stretch>
            <a:fillRect/>
          </a:stretch>
        </p:blipFill>
        <p:spPr>
          <a:xfrm>
            <a:off x="1289685" y="2778034"/>
            <a:ext cx="7427594" cy="675459"/>
          </a:xfrm>
          <a:prstGeom prst="rect">
            <a:avLst/>
          </a:prstGeom>
        </p:spPr>
      </p:pic>
      <p:pic>
        <p:nvPicPr>
          <p:cNvPr id="5" name="Picture 4"/>
          <p:cNvPicPr/>
          <p:nvPr/>
        </p:nvPicPr>
        <p:blipFill>
          <a:blip r:embed="rId3"/>
          <a:stretch>
            <a:fillRect/>
          </a:stretch>
        </p:blipFill>
        <p:spPr>
          <a:xfrm>
            <a:off x="1289684" y="3453493"/>
            <a:ext cx="7427595" cy="1966505"/>
          </a:xfrm>
          <a:prstGeom prst="rect">
            <a:avLst/>
          </a:prstGeom>
        </p:spPr>
      </p:pic>
    </p:spTree>
    <p:extLst>
      <p:ext uri="{BB962C8B-B14F-4D97-AF65-F5344CB8AC3E}">
        <p14:creationId xmlns:p14="http://schemas.microsoft.com/office/powerpoint/2010/main" val="379769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 Parameter Tuning</a:t>
            </a: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2102188" y="5507417"/>
            <a:ext cx="6492568" cy="351633"/>
          </a:xfrm>
          <a:prstGeom prst="rect">
            <a:avLst/>
          </a:prstGeom>
        </p:spPr>
      </p:pic>
      <p:sp>
        <p:nvSpPr>
          <p:cNvPr id="7" name="Content Placeholder 6"/>
          <p:cNvSpPr>
            <a:spLocks noGrp="1"/>
          </p:cNvSpPr>
          <p:nvPr>
            <p:ph idx="1"/>
          </p:nvPr>
        </p:nvSpPr>
        <p:spPr/>
        <p:txBody>
          <a:bodyPr/>
          <a:lstStyle/>
          <a:p>
            <a:r>
              <a:rPr lang="en-IN" dirty="0"/>
              <a:t>In machine learning, hyper parameter optimization or tuning is </a:t>
            </a:r>
            <a:r>
              <a:rPr lang="en-IN" b="1" dirty="0"/>
              <a:t>the problem of choosing a set of optimal hyper parameters for a learning algorithm</a:t>
            </a:r>
            <a:r>
              <a:rPr lang="en-IN" dirty="0"/>
              <a:t>. A hyper parameter is a parameter whose value is used to control the learning process. By contrast, the values of other parameters (typically node weights) are learned.</a:t>
            </a:r>
          </a:p>
          <a:p>
            <a:r>
              <a:rPr lang="en-US" dirty="0" err="1"/>
              <a:t>Hyperparameter</a:t>
            </a:r>
            <a:r>
              <a:rPr lang="en-US" dirty="0"/>
              <a:t> tuning is choosing a set of optimal </a:t>
            </a:r>
            <a:r>
              <a:rPr lang="en-US" dirty="0" err="1"/>
              <a:t>hyperparameters</a:t>
            </a:r>
            <a:r>
              <a:rPr lang="en-US" dirty="0"/>
              <a:t> for a learning algorithm. A </a:t>
            </a:r>
            <a:r>
              <a:rPr lang="en-US" dirty="0" err="1"/>
              <a:t>hyperparameter</a:t>
            </a:r>
            <a:r>
              <a:rPr lang="en-US" dirty="0"/>
              <a:t> is a model argument whose value is set before the learning process begins. The key to machine learning algorithms is </a:t>
            </a:r>
            <a:r>
              <a:rPr lang="en-US" dirty="0" err="1"/>
              <a:t>hyperparameter</a:t>
            </a:r>
            <a:r>
              <a:rPr lang="en-US" dirty="0"/>
              <a:t> tuning.</a:t>
            </a:r>
            <a:endParaRPr lang="en-IN" dirty="0"/>
          </a:p>
          <a:p>
            <a:endParaRPr lang="en-IN" dirty="0"/>
          </a:p>
        </p:txBody>
      </p:sp>
    </p:spTree>
    <p:extLst>
      <p:ext uri="{BB962C8B-B14F-4D97-AF65-F5344CB8AC3E}">
        <p14:creationId xmlns:p14="http://schemas.microsoft.com/office/powerpoint/2010/main" val="108747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Lasso Regression</a:t>
            </a:r>
            <a:r>
              <a:rPr lang="en-IN" dirty="0"/>
              <a:t/>
            </a:r>
            <a:br>
              <a:rPr lang="en-IN" dirty="0"/>
            </a:br>
            <a:endParaRPr lang="en-IN" dirty="0"/>
          </a:p>
        </p:txBody>
      </p:sp>
      <p:sp>
        <p:nvSpPr>
          <p:cNvPr id="3" name="Content Placeholder 2"/>
          <p:cNvSpPr>
            <a:spLocks noGrp="1"/>
          </p:cNvSpPr>
          <p:nvPr>
            <p:ph idx="1"/>
          </p:nvPr>
        </p:nvSpPr>
        <p:spPr>
          <a:xfrm>
            <a:off x="646111" y="1573947"/>
            <a:ext cx="8946541" cy="4195481"/>
          </a:xfrm>
        </p:spPr>
        <p:txBody>
          <a:bodyPr/>
          <a:lstStyle/>
          <a:p>
            <a:r>
              <a:rPr lang="en-IN" dirty="0"/>
              <a:t>The “LASSO” stands for Least Absolute Shrinkage and Selection Operator. Lasso regression is a regularization technique. It is used over regression methods for a more accurate prediction. This model uses shrinkage. Shrinkage is where data values are shrunk towards a central point as the mean. </a:t>
            </a:r>
            <a:endParaRPr lang="en-IN" dirty="0" smtClean="0"/>
          </a:p>
          <a:p>
            <a:r>
              <a:rPr lang="en-IN" dirty="0"/>
              <a:t>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IN" dirty="0"/>
          </a:p>
        </p:txBody>
      </p:sp>
      <p:pic>
        <p:nvPicPr>
          <p:cNvPr id="4" name="Picture 3"/>
          <p:cNvPicPr/>
          <p:nvPr/>
        </p:nvPicPr>
        <p:blipFill>
          <a:blip r:embed="rId2"/>
          <a:stretch>
            <a:fillRect/>
          </a:stretch>
        </p:blipFill>
        <p:spPr>
          <a:xfrm>
            <a:off x="1053103" y="4808719"/>
            <a:ext cx="7903824" cy="1612265"/>
          </a:xfrm>
          <a:prstGeom prst="rect">
            <a:avLst/>
          </a:prstGeom>
        </p:spPr>
      </p:pic>
    </p:spTree>
    <p:extLst>
      <p:ext uri="{BB962C8B-B14F-4D97-AF65-F5344CB8AC3E}">
        <p14:creationId xmlns:p14="http://schemas.microsoft.com/office/powerpoint/2010/main" val="3964625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Lasso Regression</a:t>
            </a:r>
            <a:endParaRPr lang="en-IN" dirty="0"/>
          </a:p>
        </p:txBody>
      </p:sp>
      <p:pic>
        <p:nvPicPr>
          <p:cNvPr id="4" name="Picture 3"/>
          <p:cNvPicPr/>
          <p:nvPr/>
        </p:nvPicPr>
        <p:blipFill>
          <a:blip r:embed="rId2"/>
          <a:stretch>
            <a:fillRect/>
          </a:stretch>
        </p:blipFill>
        <p:spPr>
          <a:xfrm>
            <a:off x="887638" y="2130788"/>
            <a:ext cx="7550967" cy="3658870"/>
          </a:xfrm>
          <a:prstGeom prst="rect">
            <a:avLst/>
          </a:prstGeom>
        </p:spPr>
      </p:pic>
    </p:spTree>
    <p:extLst>
      <p:ext uri="{BB962C8B-B14F-4D97-AF65-F5344CB8AC3E}">
        <p14:creationId xmlns:p14="http://schemas.microsoft.com/office/powerpoint/2010/main" val="157035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Ridge Regression</a:t>
            </a:r>
            <a:r>
              <a:rPr lang="en-IN" dirty="0"/>
              <a:t/>
            </a:r>
            <a:br>
              <a:rPr lang="en-IN" dirty="0"/>
            </a:br>
            <a:endParaRPr lang="en-IN" dirty="0"/>
          </a:p>
        </p:txBody>
      </p:sp>
      <p:sp>
        <p:nvSpPr>
          <p:cNvPr id="3" name="Content Placeholder 2"/>
          <p:cNvSpPr>
            <a:spLocks noGrp="1"/>
          </p:cNvSpPr>
          <p:nvPr>
            <p:ph idx="1"/>
          </p:nvPr>
        </p:nvSpPr>
        <p:spPr>
          <a:xfrm>
            <a:off x="746260" y="1530403"/>
            <a:ext cx="8946541" cy="4195481"/>
          </a:xfrm>
        </p:spPr>
        <p:txBody>
          <a:bodyPr/>
          <a:lstStyle/>
          <a:p>
            <a:r>
              <a:rPr lang="en-IN" dirty="0"/>
              <a:t>A Ridge </a:t>
            </a:r>
            <a:r>
              <a:rPr lang="en-IN" dirty="0" err="1"/>
              <a:t>regressor</a:t>
            </a:r>
            <a:r>
              <a:rPr lang="en-IN" dirty="0"/>
              <a:t> is basically a regularized version of Linear </a:t>
            </a:r>
            <a:r>
              <a:rPr lang="en-IN" dirty="0" err="1"/>
              <a:t>Regressor</a:t>
            </a:r>
            <a:r>
              <a:rPr lang="en-IN" dirty="0"/>
              <a:t>. The regularized term has the parameter ‘alpha’ which controls the regularization of the model i.e. helps in reducing the variance of the estimates.</a:t>
            </a:r>
          </a:p>
          <a:p>
            <a:endParaRPr lang="en-IN" dirty="0"/>
          </a:p>
        </p:txBody>
      </p:sp>
      <p:pic>
        <p:nvPicPr>
          <p:cNvPr id="4" name="Picture 3"/>
          <p:cNvPicPr/>
          <p:nvPr/>
        </p:nvPicPr>
        <p:blipFill>
          <a:blip r:embed="rId2"/>
          <a:stretch>
            <a:fillRect/>
          </a:stretch>
        </p:blipFill>
        <p:spPr>
          <a:xfrm>
            <a:off x="4536532" y="2616023"/>
            <a:ext cx="5731510" cy="3636731"/>
          </a:xfrm>
          <a:prstGeom prst="rect">
            <a:avLst/>
          </a:prstGeom>
        </p:spPr>
      </p:pic>
    </p:spTree>
    <p:extLst>
      <p:ext uri="{BB962C8B-B14F-4D97-AF65-F5344CB8AC3E}">
        <p14:creationId xmlns:p14="http://schemas.microsoft.com/office/powerpoint/2010/main" val="204076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Predicting Test Data</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529590" y="1995804"/>
            <a:ext cx="4381500" cy="590550"/>
          </a:xfrm>
          <a:prstGeom prst="rect">
            <a:avLst/>
          </a:prstGeom>
        </p:spPr>
      </p:pic>
      <p:pic>
        <p:nvPicPr>
          <p:cNvPr id="5" name="Picture 4"/>
          <p:cNvPicPr/>
          <p:nvPr/>
        </p:nvPicPr>
        <p:blipFill>
          <a:blip r:embed="rId3"/>
          <a:stretch>
            <a:fillRect/>
          </a:stretch>
        </p:blipFill>
        <p:spPr>
          <a:xfrm>
            <a:off x="234315" y="2823210"/>
            <a:ext cx="5581650" cy="2065020"/>
          </a:xfrm>
          <a:prstGeom prst="rect">
            <a:avLst/>
          </a:prstGeom>
        </p:spPr>
      </p:pic>
      <p:pic>
        <p:nvPicPr>
          <p:cNvPr id="6" name="Picture 5"/>
          <p:cNvPicPr/>
          <p:nvPr/>
        </p:nvPicPr>
        <p:blipFill>
          <a:blip r:embed="rId4"/>
          <a:stretch>
            <a:fillRect/>
          </a:stretch>
        </p:blipFill>
        <p:spPr>
          <a:xfrm>
            <a:off x="5955393" y="1995804"/>
            <a:ext cx="5731510" cy="3487420"/>
          </a:xfrm>
          <a:prstGeom prst="rect">
            <a:avLst/>
          </a:prstGeom>
        </p:spPr>
      </p:pic>
    </p:spTree>
    <p:extLst>
      <p:ext uri="{BB962C8B-B14F-4D97-AF65-F5344CB8AC3E}">
        <p14:creationId xmlns:p14="http://schemas.microsoft.com/office/powerpoint/2010/main" val="355596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r>
              <a:rPr lang="en-IN" dirty="0"/>
              <a:t/>
            </a:r>
            <a:br>
              <a:rPr lang="en-IN" dirty="0"/>
            </a:br>
            <a:endParaRPr lang="en-IN" dirty="0"/>
          </a:p>
        </p:txBody>
      </p:sp>
      <p:sp>
        <p:nvSpPr>
          <p:cNvPr id="3" name="Content Placeholder 2"/>
          <p:cNvSpPr>
            <a:spLocks noGrp="1"/>
          </p:cNvSpPr>
          <p:nvPr>
            <p:ph idx="1"/>
          </p:nvPr>
        </p:nvSpPr>
        <p:spPr>
          <a:xfrm>
            <a:off x="711426" y="1739409"/>
            <a:ext cx="8946541" cy="4195481"/>
          </a:xfrm>
        </p:spPr>
        <p:txBody>
          <a:bodyPr/>
          <a:lstStyle/>
          <a:p>
            <a:r>
              <a:rPr lang="en-IN" dirty="0"/>
              <a:t>This is regarding a client which used data analytics to purchase houses at a price below their actual values and flip them at a higher price. The focus of this project is to build a machine learning model that can accurately predict the price of a house.</a:t>
            </a:r>
          </a:p>
          <a:p>
            <a:r>
              <a:rPr lang="en-IN" dirty="0"/>
              <a:t>This model will then be used by the management to understand how exactly the prices vary with the variables. They can accordingly manipulate the strategy of the firm and concentrate on areas that will yield high returns</a:t>
            </a:r>
            <a:r>
              <a:rPr lang="en-IN" dirty="0" smtClean="0"/>
              <a:t>.</a:t>
            </a:r>
          </a:p>
          <a:p>
            <a:r>
              <a:rPr lang="en-IN" dirty="0"/>
              <a:t>The purpose of this project is to determine the features of houses that decide the cost of the house. It aims to establish a house price evaluation model to predict the price that best matches the house by observing the data collected by the client.</a:t>
            </a:r>
            <a:endParaRPr lang="en-IN" dirty="0"/>
          </a:p>
        </p:txBody>
      </p:sp>
    </p:spTree>
    <p:extLst>
      <p:ext uri="{BB962C8B-B14F-4D97-AF65-F5344CB8AC3E}">
        <p14:creationId xmlns:p14="http://schemas.microsoft.com/office/powerpoint/2010/main" val="3823349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Evaluation Metrics</a:t>
            </a:r>
            <a:r>
              <a:rPr lang="en-IN" dirty="0"/>
              <a:t/>
            </a:r>
            <a:br>
              <a:rPr lang="en-IN" dirty="0"/>
            </a:br>
            <a:endParaRPr lang="en-IN" dirty="0"/>
          </a:p>
        </p:txBody>
      </p:sp>
      <p:sp>
        <p:nvSpPr>
          <p:cNvPr id="5" name="Content Placeholder 4"/>
          <p:cNvSpPr>
            <a:spLocks noGrp="1"/>
          </p:cNvSpPr>
          <p:nvPr>
            <p:ph idx="1"/>
          </p:nvPr>
        </p:nvSpPr>
        <p:spPr>
          <a:xfrm>
            <a:off x="772386" y="1495569"/>
            <a:ext cx="8946541" cy="4195481"/>
          </a:xfrm>
        </p:spPr>
        <p:txBody>
          <a:bodyPr/>
          <a:lstStyle/>
          <a:p>
            <a:r>
              <a:rPr lang="en-US" dirty="0"/>
              <a:t>The R2 score is a very important metric that is </a:t>
            </a:r>
            <a:r>
              <a:rPr lang="en-US" b="1" dirty="0"/>
              <a:t>used to evaluate the performance of a regression-based machine</a:t>
            </a:r>
            <a:r>
              <a:rPr lang="en-US" dirty="0"/>
              <a:t> learning model. It is pronounced as R squared and is also known as the coefficient of determination. It works by measuring the amount of variance in the predictions explained by the dataset.</a:t>
            </a:r>
            <a:endParaRPr lang="en-IN" dirty="0"/>
          </a:p>
        </p:txBody>
      </p:sp>
      <p:pic>
        <p:nvPicPr>
          <p:cNvPr id="6" name="Picture 5"/>
          <p:cNvPicPr/>
          <p:nvPr/>
        </p:nvPicPr>
        <p:blipFill>
          <a:blip r:embed="rId2"/>
          <a:stretch>
            <a:fillRect/>
          </a:stretch>
        </p:blipFill>
        <p:spPr>
          <a:xfrm>
            <a:off x="1156987" y="3152412"/>
            <a:ext cx="8161184" cy="2538638"/>
          </a:xfrm>
          <a:prstGeom prst="rect">
            <a:avLst/>
          </a:prstGeom>
        </p:spPr>
      </p:pic>
    </p:spTree>
    <p:extLst>
      <p:ext uri="{BB962C8B-B14F-4D97-AF65-F5344CB8AC3E}">
        <p14:creationId xmlns:p14="http://schemas.microsoft.com/office/powerpoint/2010/main" val="425979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38785" y="992842"/>
            <a:ext cx="8768603" cy="2667000"/>
          </a:xfrm>
          <a:prstGeom prst="rect">
            <a:avLst/>
          </a:prstGeom>
        </p:spPr>
      </p:pic>
      <p:pic>
        <p:nvPicPr>
          <p:cNvPr id="7" name="Picture 6"/>
          <p:cNvPicPr>
            <a:picLocks noChangeAspect="1"/>
          </p:cNvPicPr>
          <p:nvPr/>
        </p:nvPicPr>
        <p:blipFill>
          <a:blip r:embed="rId3"/>
          <a:stretch>
            <a:fillRect/>
          </a:stretch>
        </p:blipFill>
        <p:spPr>
          <a:xfrm>
            <a:off x="1038785" y="3873593"/>
            <a:ext cx="8768603" cy="2204478"/>
          </a:xfrm>
          <a:prstGeom prst="rect">
            <a:avLst/>
          </a:prstGeom>
        </p:spPr>
      </p:pic>
    </p:spTree>
    <p:extLst>
      <p:ext uri="{BB962C8B-B14F-4D97-AF65-F5344CB8AC3E}">
        <p14:creationId xmlns:p14="http://schemas.microsoft.com/office/powerpoint/2010/main" val="2309384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2341"/>
          </a:xfrm>
        </p:spPr>
        <p:txBody>
          <a:bodyPr/>
          <a:lstStyle/>
          <a:p>
            <a:r>
              <a:rPr lang="en-IN" b="1" dirty="0"/>
              <a:t>CONCLUSION </a:t>
            </a:r>
            <a:r>
              <a:rPr lang="en-IN" dirty="0"/>
              <a:t/>
            </a:r>
            <a:br>
              <a:rPr lang="en-IN" dirty="0"/>
            </a:br>
            <a:endParaRPr lang="en-IN" dirty="0"/>
          </a:p>
        </p:txBody>
      </p:sp>
      <p:sp>
        <p:nvSpPr>
          <p:cNvPr id="3" name="Content Placeholder 2"/>
          <p:cNvSpPr>
            <a:spLocks noGrp="1"/>
          </p:cNvSpPr>
          <p:nvPr>
            <p:ph idx="1"/>
          </p:nvPr>
        </p:nvSpPr>
        <p:spPr>
          <a:xfrm>
            <a:off x="789547" y="1577788"/>
            <a:ext cx="10039818" cy="4482353"/>
          </a:xfrm>
        </p:spPr>
        <p:txBody>
          <a:bodyPr>
            <a:normAutofit/>
          </a:bodyPr>
          <a:lstStyle/>
          <a:p>
            <a:r>
              <a:rPr lang="en-IN" dirty="0"/>
              <a:t>The company can purchase houses below the market value by highlighting the negative parameters. Afterwards, the company can work little bit on the negative parameters to decrease the magnitude of negative weight and sell the houses by mainly highlighting the positive features.</a:t>
            </a:r>
          </a:p>
          <a:p>
            <a:r>
              <a:rPr lang="en-IN" dirty="0"/>
              <a:t>In this paper, we built several regression models to predict the price of some house given some of the house features. We evaluated and compared each model to determine the one with highest performance.</a:t>
            </a:r>
          </a:p>
          <a:p>
            <a:r>
              <a:rPr lang="en-IN" dirty="0"/>
              <a:t>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endParaRPr lang="en-IN" dirty="0"/>
          </a:p>
        </p:txBody>
      </p:sp>
    </p:spTree>
    <p:extLst>
      <p:ext uri="{BB962C8B-B14F-4D97-AF65-F5344CB8AC3E}">
        <p14:creationId xmlns:p14="http://schemas.microsoft.com/office/powerpoint/2010/main" val="247247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7739"/>
          </a:xfrm>
        </p:spPr>
        <p:txBody>
          <a:bodyPr/>
          <a:lstStyle/>
          <a:p>
            <a:r>
              <a:rPr lang="en-IN" b="1" dirty="0"/>
              <a:t>CONCLUSION</a:t>
            </a:r>
            <a:endParaRPr lang="en-IN" dirty="0"/>
          </a:p>
        </p:txBody>
      </p:sp>
      <p:sp>
        <p:nvSpPr>
          <p:cNvPr id="3" name="Content Placeholder 2"/>
          <p:cNvSpPr>
            <a:spLocks noGrp="1"/>
          </p:cNvSpPr>
          <p:nvPr>
            <p:ph idx="1"/>
          </p:nvPr>
        </p:nvSpPr>
        <p:spPr>
          <a:xfrm>
            <a:off x="766425" y="1930998"/>
            <a:ext cx="9164093" cy="4321757"/>
          </a:xfrm>
        </p:spPr>
        <p:txBody>
          <a:bodyPr/>
          <a:lstStyle/>
          <a:p>
            <a:r>
              <a:rPr lang="en-IN" dirty="0"/>
              <a:t>As a recommendation, we advise to use this model (or a version of it trained with more recent data) by people who want to buy a house in the area covered by the dataset to have an idea about the actual price.</a:t>
            </a:r>
          </a:p>
          <a:p>
            <a:r>
              <a:rPr lang="en-IN" dirty="0"/>
              <a:t>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p>
          <a:p>
            <a:endParaRPr lang="en-IN" dirty="0"/>
          </a:p>
        </p:txBody>
      </p:sp>
    </p:spTree>
    <p:extLst>
      <p:ext uri="{BB962C8B-B14F-4D97-AF65-F5344CB8AC3E}">
        <p14:creationId xmlns:p14="http://schemas.microsoft.com/office/powerpoint/2010/main" val="243340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a:xfrm>
            <a:off x="646111" y="1678449"/>
            <a:ext cx="8946541" cy="4195481"/>
          </a:xfrm>
        </p:spPr>
        <p:txBody>
          <a:bodyPr/>
          <a:lstStyle/>
          <a:p>
            <a:r>
              <a:rPr lang="en-IN" dirty="0"/>
              <a:t>It entails converting raw data into comprehensible format that a machine learning model can understand. The data pre-processing involves data cleaning which involves handling missing values, transformation of data i.e. normalizing the data and data reduction which involves only required features.</a:t>
            </a:r>
          </a:p>
          <a:p>
            <a:endParaRPr lang="en-IN" dirty="0"/>
          </a:p>
        </p:txBody>
      </p:sp>
      <p:pic>
        <p:nvPicPr>
          <p:cNvPr id="4" name="Picture 3"/>
          <p:cNvPicPr/>
          <p:nvPr/>
        </p:nvPicPr>
        <p:blipFill>
          <a:blip r:embed="rId2"/>
          <a:stretch>
            <a:fillRect/>
          </a:stretch>
        </p:blipFill>
        <p:spPr>
          <a:xfrm>
            <a:off x="1395597" y="3506289"/>
            <a:ext cx="3952875" cy="1657894"/>
          </a:xfrm>
          <a:prstGeom prst="rect">
            <a:avLst/>
          </a:prstGeom>
        </p:spPr>
      </p:pic>
      <p:pic>
        <p:nvPicPr>
          <p:cNvPr id="5" name="Picture 4"/>
          <p:cNvPicPr/>
          <p:nvPr/>
        </p:nvPicPr>
        <p:blipFill>
          <a:blip r:embed="rId3"/>
          <a:stretch>
            <a:fillRect/>
          </a:stretch>
        </p:blipFill>
        <p:spPr>
          <a:xfrm>
            <a:off x="1395597" y="5164183"/>
            <a:ext cx="5731510" cy="505097"/>
          </a:xfrm>
          <a:prstGeom prst="rect">
            <a:avLst/>
          </a:prstGeom>
        </p:spPr>
      </p:pic>
    </p:spTree>
    <p:extLst>
      <p:ext uri="{BB962C8B-B14F-4D97-AF65-F5344CB8AC3E}">
        <p14:creationId xmlns:p14="http://schemas.microsoft.com/office/powerpoint/2010/main" val="35198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endParaRPr lang="en-IN" dirty="0"/>
          </a:p>
        </p:txBody>
      </p:sp>
      <p:sp>
        <p:nvSpPr>
          <p:cNvPr id="3" name="Content Placeholder 2"/>
          <p:cNvSpPr>
            <a:spLocks noGrp="1"/>
          </p:cNvSpPr>
          <p:nvPr>
            <p:ph idx="1"/>
          </p:nvPr>
        </p:nvSpPr>
        <p:spPr>
          <a:xfrm>
            <a:off x="646111" y="1443318"/>
            <a:ext cx="8946541" cy="4195481"/>
          </a:xfrm>
        </p:spPr>
        <p:txBody>
          <a:bodyPr/>
          <a:lstStyle/>
          <a:p>
            <a:r>
              <a:rPr lang="en-IN" dirty="0"/>
              <a:t>The first step of pre-processing is data cleaning by checking and eliminating any missing values because they affect the accuracy of the model. This is achieved by either filling the missing values with a mean or mode function or by dropping all the missing values. In this case, there are plenty of missing values in Alley, </a:t>
            </a:r>
            <a:r>
              <a:rPr lang="en-IN" dirty="0" err="1"/>
              <a:t>FireplaceQu</a:t>
            </a:r>
            <a:r>
              <a:rPr lang="en-IN" dirty="0"/>
              <a:t>, </a:t>
            </a:r>
            <a:r>
              <a:rPr lang="en-IN" dirty="0" err="1"/>
              <a:t>PoolQC</a:t>
            </a:r>
            <a:r>
              <a:rPr lang="en-IN" dirty="0"/>
              <a:t>, Fence and </a:t>
            </a:r>
            <a:r>
              <a:rPr lang="en-IN" dirty="0" err="1"/>
              <a:t>MiscFeature</a:t>
            </a:r>
            <a:r>
              <a:rPr lang="en-IN" dirty="0"/>
              <a:t> columns.</a:t>
            </a:r>
          </a:p>
          <a:p>
            <a:endParaRPr lang="en-IN" dirty="0"/>
          </a:p>
        </p:txBody>
      </p:sp>
      <p:pic>
        <p:nvPicPr>
          <p:cNvPr id="4" name="Picture 3"/>
          <p:cNvPicPr/>
          <p:nvPr/>
        </p:nvPicPr>
        <p:blipFill>
          <a:blip r:embed="rId2"/>
          <a:stretch>
            <a:fillRect/>
          </a:stretch>
        </p:blipFill>
        <p:spPr>
          <a:xfrm>
            <a:off x="2811643" y="3541058"/>
            <a:ext cx="2162175" cy="2302393"/>
          </a:xfrm>
          <a:prstGeom prst="rect">
            <a:avLst/>
          </a:prstGeom>
        </p:spPr>
      </p:pic>
      <p:pic>
        <p:nvPicPr>
          <p:cNvPr id="5" name="Picture 4"/>
          <p:cNvPicPr/>
          <p:nvPr/>
        </p:nvPicPr>
        <p:blipFill>
          <a:blip r:embed="rId3"/>
          <a:stretch>
            <a:fillRect/>
          </a:stretch>
        </p:blipFill>
        <p:spPr>
          <a:xfrm>
            <a:off x="4973818" y="3541058"/>
            <a:ext cx="2133600" cy="2302393"/>
          </a:xfrm>
          <a:prstGeom prst="rect">
            <a:avLst/>
          </a:prstGeom>
        </p:spPr>
      </p:pic>
    </p:spTree>
    <p:extLst>
      <p:ext uri="{BB962C8B-B14F-4D97-AF65-F5344CB8AC3E}">
        <p14:creationId xmlns:p14="http://schemas.microsoft.com/office/powerpoint/2010/main" val="118209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Reduction</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next step of data processing is data reduction. This is used to remove duplicate features present in the data i.e. unwanted features for prediction. </a:t>
            </a:r>
          </a:p>
          <a:p>
            <a:endParaRPr lang="en-IN" dirty="0"/>
          </a:p>
        </p:txBody>
      </p:sp>
      <p:pic>
        <p:nvPicPr>
          <p:cNvPr id="4" name="Picture 3"/>
          <p:cNvPicPr/>
          <p:nvPr/>
        </p:nvPicPr>
        <p:blipFill>
          <a:blip r:embed="rId2"/>
          <a:stretch>
            <a:fillRect/>
          </a:stretch>
        </p:blipFill>
        <p:spPr>
          <a:xfrm>
            <a:off x="1575615" y="3287421"/>
            <a:ext cx="6497229" cy="1726474"/>
          </a:xfrm>
          <a:prstGeom prst="rect">
            <a:avLst/>
          </a:prstGeom>
        </p:spPr>
      </p:pic>
    </p:spTree>
    <p:extLst>
      <p:ext uri="{BB962C8B-B14F-4D97-AF65-F5344CB8AC3E}">
        <p14:creationId xmlns:p14="http://schemas.microsoft.com/office/powerpoint/2010/main" val="181427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Cleaning of Data</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889412" y="1626666"/>
            <a:ext cx="8743950" cy="1181100"/>
          </a:xfrm>
          <a:prstGeom prst="rect">
            <a:avLst/>
          </a:prstGeom>
        </p:spPr>
      </p:pic>
      <p:pic>
        <p:nvPicPr>
          <p:cNvPr id="5" name="Picture 4"/>
          <p:cNvPicPr/>
          <p:nvPr/>
        </p:nvPicPr>
        <p:blipFill>
          <a:blip r:embed="rId3"/>
          <a:stretch>
            <a:fillRect/>
          </a:stretch>
        </p:blipFill>
        <p:spPr>
          <a:xfrm>
            <a:off x="889412" y="2807765"/>
            <a:ext cx="8743950" cy="1024005"/>
          </a:xfrm>
          <a:prstGeom prst="rect">
            <a:avLst/>
          </a:prstGeom>
        </p:spPr>
      </p:pic>
      <p:pic>
        <p:nvPicPr>
          <p:cNvPr id="6" name="Picture 5"/>
          <p:cNvPicPr/>
          <p:nvPr/>
        </p:nvPicPr>
        <p:blipFill>
          <a:blip r:embed="rId4"/>
          <a:stretch>
            <a:fillRect/>
          </a:stretch>
        </p:blipFill>
        <p:spPr>
          <a:xfrm>
            <a:off x="889412" y="3831770"/>
            <a:ext cx="8743950" cy="1958340"/>
          </a:xfrm>
          <a:prstGeom prst="rect">
            <a:avLst/>
          </a:prstGeom>
        </p:spPr>
      </p:pic>
    </p:spTree>
    <p:extLst>
      <p:ext uri="{BB962C8B-B14F-4D97-AF65-F5344CB8AC3E}">
        <p14:creationId xmlns:p14="http://schemas.microsoft.com/office/powerpoint/2010/main" val="38880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Handling Missing Values</a:t>
            </a:r>
            <a:br>
              <a:rPr lang="en-IN" b="1" dirty="0"/>
            </a:br>
            <a:endParaRPr lang="en-IN" dirty="0"/>
          </a:p>
        </p:txBody>
      </p:sp>
      <p:pic>
        <p:nvPicPr>
          <p:cNvPr id="4" name="Content Placeholder 3"/>
          <p:cNvPicPr>
            <a:picLocks noGrp="1"/>
          </p:cNvPicPr>
          <p:nvPr>
            <p:ph idx="1"/>
          </p:nvPr>
        </p:nvPicPr>
        <p:blipFill>
          <a:blip r:embed="rId2"/>
          <a:stretch>
            <a:fillRect/>
          </a:stretch>
        </p:blipFill>
        <p:spPr>
          <a:xfrm>
            <a:off x="874897" y="1749232"/>
            <a:ext cx="8947150" cy="953384"/>
          </a:xfrm>
          <a:prstGeom prst="rect">
            <a:avLst/>
          </a:prstGeom>
        </p:spPr>
      </p:pic>
      <p:pic>
        <p:nvPicPr>
          <p:cNvPr id="5" name="Picture 4"/>
          <p:cNvPicPr/>
          <p:nvPr/>
        </p:nvPicPr>
        <p:blipFill>
          <a:blip r:embed="rId3"/>
          <a:stretch>
            <a:fillRect/>
          </a:stretch>
        </p:blipFill>
        <p:spPr>
          <a:xfrm>
            <a:off x="874897" y="2874373"/>
            <a:ext cx="4350246" cy="2751364"/>
          </a:xfrm>
          <a:prstGeom prst="rect">
            <a:avLst/>
          </a:prstGeom>
        </p:spPr>
      </p:pic>
    </p:spTree>
    <p:extLst>
      <p:ext uri="{BB962C8B-B14F-4D97-AF65-F5344CB8AC3E}">
        <p14:creationId xmlns:p14="http://schemas.microsoft.com/office/powerpoint/2010/main" val="229615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Encoding</a:t>
            </a:r>
            <a:endParaRPr lang="en-IN" dirty="0"/>
          </a:p>
        </p:txBody>
      </p:sp>
      <p:sp>
        <p:nvSpPr>
          <p:cNvPr id="3" name="Content Placeholder 2"/>
          <p:cNvSpPr>
            <a:spLocks noGrp="1"/>
          </p:cNvSpPr>
          <p:nvPr>
            <p:ph idx="1"/>
          </p:nvPr>
        </p:nvSpPr>
        <p:spPr/>
        <p:txBody>
          <a:bodyPr/>
          <a:lstStyle/>
          <a:p>
            <a:r>
              <a:rPr lang="en-IN" b="1" dirty="0"/>
              <a:t> </a:t>
            </a:r>
            <a:r>
              <a:rPr lang="en-IN" dirty="0"/>
              <a:t>Encoding categorical data is a process of converting categorical </a:t>
            </a:r>
            <a:r>
              <a:rPr lang="en-IN" dirty="0" smtClean="0"/>
              <a:t>data </a:t>
            </a:r>
            <a:r>
              <a:rPr lang="en-IN" dirty="0"/>
              <a:t>into integer format so that the data with converted categorical </a:t>
            </a:r>
            <a:r>
              <a:rPr lang="en-IN" dirty="0" smtClean="0"/>
              <a:t>values </a:t>
            </a:r>
            <a:r>
              <a:rPr lang="en-IN" dirty="0"/>
              <a:t>can be provided to the different models.</a:t>
            </a:r>
            <a:endParaRPr lang="en-IN" dirty="0"/>
          </a:p>
        </p:txBody>
      </p:sp>
      <p:pic>
        <p:nvPicPr>
          <p:cNvPr id="4" name="Picture 3"/>
          <p:cNvPicPr/>
          <p:nvPr/>
        </p:nvPicPr>
        <p:blipFill>
          <a:blip r:embed="rId2"/>
          <a:stretch>
            <a:fillRect/>
          </a:stretch>
        </p:blipFill>
        <p:spPr>
          <a:xfrm>
            <a:off x="1514656" y="3319326"/>
            <a:ext cx="7594509" cy="1714228"/>
          </a:xfrm>
          <a:prstGeom prst="rect">
            <a:avLst/>
          </a:prstGeom>
        </p:spPr>
      </p:pic>
    </p:spTree>
    <p:extLst>
      <p:ext uri="{BB962C8B-B14F-4D97-AF65-F5344CB8AC3E}">
        <p14:creationId xmlns:p14="http://schemas.microsoft.com/office/powerpoint/2010/main" val="98468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Scaling</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Feature scaling is </a:t>
            </a:r>
            <a:r>
              <a:rPr lang="en-IN" b="1" dirty="0"/>
              <a:t>a method used to normalize the range of independent variables or features of data</a:t>
            </a:r>
            <a:r>
              <a:rPr lang="en-IN" dirty="0"/>
              <a:t>. To convert data into a distribution with a mean of 0 and standard deviation of 1, we will use a standard scalar.</a:t>
            </a:r>
          </a:p>
          <a:p>
            <a:endParaRPr lang="en-IN" dirty="0"/>
          </a:p>
        </p:txBody>
      </p:sp>
      <p:pic>
        <p:nvPicPr>
          <p:cNvPr id="4" name="Picture 3"/>
          <p:cNvPicPr/>
          <p:nvPr/>
        </p:nvPicPr>
        <p:blipFill>
          <a:blip r:embed="rId2"/>
          <a:stretch>
            <a:fillRect/>
          </a:stretch>
        </p:blipFill>
        <p:spPr>
          <a:xfrm>
            <a:off x="1410154" y="3553596"/>
            <a:ext cx="7063286" cy="2159227"/>
          </a:xfrm>
          <a:prstGeom prst="rect">
            <a:avLst/>
          </a:prstGeom>
        </p:spPr>
      </p:pic>
    </p:spTree>
    <p:extLst>
      <p:ext uri="{BB962C8B-B14F-4D97-AF65-F5344CB8AC3E}">
        <p14:creationId xmlns:p14="http://schemas.microsoft.com/office/powerpoint/2010/main" val="3350716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1105</Words>
  <Application>Microsoft Office PowerPoint</Application>
  <PresentationFormat>Widescreen</PresentationFormat>
  <Paragraphs>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HOUSING : PRICE PREDICTION</vt:lpstr>
      <vt:lpstr>PROBLEM STATEMENT </vt:lpstr>
      <vt:lpstr>Data Pre-Processing</vt:lpstr>
      <vt:lpstr>Data Cleaning</vt:lpstr>
      <vt:lpstr>Data Reduction </vt:lpstr>
      <vt:lpstr>Cleaning of Data </vt:lpstr>
      <vt:lpstr>Handling Missing Values </vt:lpstr>
      <vt:lpstr>Encoding</vt:lpstr>
      <vt:lpstr>Scaling </vt:lpstr>
      <vt:lpstr>Data Inputs- Logic- Output Relationships </vt:lpstr>
      <vt:lpstr>Data Inputs- Logic- Output Relationships</vt:lpstr>
      <vt:lpstr>Data Inputs- Logic- Output Relationships</vt:lpstr>
      <vt:lpstr>Data Inputs- Logic- Output Relationships</vt:lpstr>
      <vt:lpstr>Model/s Development and Evaluation</vt:lpstr>
      <vt:lpstr>Hyper Parameter Tuning </vt:lpstr>
      <vt:lpstr>Lasso Regression </vt:lpstr>
      <vt:lpstr>Lasso Regression</vt:lpstr>
      <vt:lpstr>Ridge Regression </vt:lpstr>
      <vt:lpstr>Predicting Test Data </vt:lpstr>
      <vt:lpstr>Evaluation Metrics </vt:lpstr>
      <vt:lpstr>PowerPoint Presentation</vt:lpstr>
      <vt:lpstr>CONCLUSION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 PRICE PREDICTION</dc:title>
  <dc:creator>Tarak Ram Sai</dc:creator>
  <cp:lastModifiedBy>Tarak Ram Sai</cp:lastModifiedBy>
  <cp:revision>7</cp:revision>
  <dcterms:created xsi:type="dcterms:W3CDTF">2022-02-09T16:53:06Z</dcterms:created>
  <dcterms:modified xsi:type="dcterms:W3CDTF">2022-02-09T17:55:04Z</dcterms:modified>
</cp:coreProperties>
</file>