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1/28/2022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1/28/2022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dirty="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1/28/2022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1/28/2022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1/28/2022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1/28/2022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499360"/>
            <a:ext cx="10540656" cy="2447108"/>
          </a:xfrm>
        </p:spPr>
        <p:txBody>
          <a:bodyPr/>
          <a:lstStyle/>
          <a:p>
            <a:r>
              <a:rPr lang="en-IN" sz="6000" dirty="0"/>
              <a:t>CAR PRICE PREDICTION</a:t>
            </a:r>
            <a:r>
              <a:rPr lang="en-IN" dirty="0"/>
              <a:t/>
            </a:r>
            <a:br>
              <a:rPr lang="en-IN" dirty="0"/>
            </a:br>
            <a:endParaRPr lang="en-IN" dirty="0"/>
          </a:p>
        </p:txBody>
      </p:sp>
      <p:sp>
        <p:nvSpPr>
          <p:cNvPr id="4" name="TextBox 3"/>
          <p:cNvSpPr txBox="1"/>
          <p:nvPr/>
        </p:nvSpPr>
        <p:spPr>
          <a:xfrm>
            <a:off x="8186057" y="5277395"/>
            <a:ext cx="3936274" cy="1077218"/>
          </a:xfrm>
          <a:prstGeom prst="rect">
            <a:avLst/>
          </a:prstGeom>
          <a:noFill/>
        </p:spPr>
        <p:txBody>
          <a:bodyPr wrap="square" rtlCol="0">
            <a:spAutoFit/>
          </a:bodyPr>
          <a:lstStyle/>
          <a:p>
            <a:r>
              <a:rPr lang="en-US" sz="3200" dirty="0" smtClean="0"/>
              <a:t>               BY</a:t>
            </a:r>
          </a:p>
          <a:p>
            <a:r>
              <a:rPr lang="en-US" sz="3200" dirty="0" smtClean="0"/>
              <a:t>V TARAK RAM SAI</a:t>
            </a:r>
            <a:endParaRPr lang="en-IN" sz="3200" dirty="0"/>
          </a:p>
        </p:txBody>
      </p:sp>
    </p:spTree>
    <p:extLst>
      <p:ext uri="{BB962C8B-B14F-4D97-AF65-F5344CB8AC3E}">
        <p14:creationId xmlns:p14="http://schemas.microsoft.com/office/powerpoint/2010/main" val="109271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Feature scaling is </a:t>
            </a:r>
            <a:r>
              <a:rPr lang="en-IN" b="1" dirty="0"/>
              <a:t>a method used to normalize the range of independent variables or features of data</a:t>
            </a:r>
            <a:r>
              <a:rPr lang="en-IN" dirty="0"/>
              <a:t>. To convert data into a distribution with a mean of 0 and standard deviation of 1, we will use a standard scalar.</a:t>
            </a:r>
          </a:p>
          <a:p>
            <a:endParaRPr lang="en-IN" dirty="0"/>
          </a:p>
        </p:txBody>
      </p:sp>
      <p:sp>
        <p:nvSpPr>
          <p:cNvPr id="4" name="Title 1"/>
          <p:cNvSpPr>
            <a:spLocks noGrp="1"/>
          </p:cNvSpPr>
          <p:nvPr>
            <p:ph type="title"/>
          </p:nvPr>
        </p:nvSpPr>
        <p:spPr>
          <a:xfrm>
            <a:off x="646111" y="452718"/>
            <a:ext cx="9404723" cy="966779"/>
          </a:xfrm>
        </p:spPr>
        <p:txBody>
          <a:bodyPr/>
          <a:lstStyle/>
          <a:p>
            <a:r>
              <a:rPr lang="en-US" dirty="0" smtClean="0"/>
              <a:t>Scaling</a:t>
            </a:r>
            <a:endParaRPr lang="en-IN" dirty="0"/>
          </a:p>
        </p:txBody>
      </p:sp>
      <p:pic>
        <p:nvPicPr>
          <p:cNvPr id="5" name="Picture 4"/>
          <p:cNvPicPr/>
          <p:nvPr/>
        </p:nvPicPr>
        <p:blipFill>
          <a:blip r:embed="rId2"/>
          <a:stretch>
            <a:fillRect/>
          </a:stretch>
        </p:blipFill>
        <p:spPr>
          <a:xfrm>
            <a:off x="1532073" y="3583032"/>
            <a:ext cx="7167789" cy="2112374"/>
          </a:xfrm>
          <a:prstGeom prst="rect">
            <a:avLst/>
          </a:prstGeom>
        </p:spPr>
      </p:pic>
    </p:spTree>
    <p:extLst>
      <p:ext uri="{BB962C8B-B14F-4D97-AF65-F5344CB8AC3E}">
        <p14:creationId xmlns:p14="http://schemas.microsoft.com/office/powerpoint/2010/main" val="3426165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1" y="1836355"/>
            <a:ext cx="8946541" cy="4195481"/>
          </a:xfrm>
        </p:spPr>
        <p:txBody>
          <a:bodyPr/>
          <a:lstStyle/>
          <a:p>
            <a:r>
              <a:rPr lang="en-IN" dirty="0"/>
              <a:t>These are the Top 10 companies present in the dataset.</a:t>
            </a:r>
          </a:p>
          <a:p>
            <a:endParaRPr lang="en-US" dirty="0" smtClean="0"/>
          </a:p>
          <a:p>
            <a:endParaRPr lang="en-US" dirty="0"/>
          </a:p>
          <a:p>
            <a:endParaRPr lang="en-US" dirty="0" smtClean="0"/>
          </a:p>
          <a:p>
            <a:endParaRPr lang="en-US" dirty="0"/>
          </a:p>
          <a:p>
            <a:r>
              <a:rPr lang="en-IN" dirty="0"/>
              <a:t>These are the Top 10 companies with highest selling price.</a:t>
            </a:r>
            <a:endParaRPr lang="en-US" dirty="0" smtClean="0"/>
          </a:p>
        </p:txBody>
      </p:sp>
      <p:sp>
        <p:nvSpPr>
          <p:cNvPr id="4" name="Title 1"/>
          <p:cNvSpPr>
            <a:spLocks noGrp="1"/>
          </p:cNvSpPr>
          <p:nvPr>
            <p:ph type="title"/>
          </p:nvPr>
        </p:nvSpPr>
        <p:spPr>
          <a:xfrm>
            <a:off x="646111" y="452718"/>
            <a:ext cx="9404723" cy="1245453"/>
          </a:xfrm>
        </p:spPr>
        <p:txBody>
          <a:bodyPr/>
          <a:lstStyle/>
          <a:p>
            <a:r>
              <a:rPr lang="en-IN" dirty="0"/>
              <a:t>Data Inputs- Logic- Output Visualization</a:t>
            </a:r>
          </a:p>
        </p:txBody>
      </p:sp>
      <p:pic>
        <p:nvPicPr>
          <p:cNvPr id="5" name="Picture 4"/>
          <p:cNvPicPr/>
          <p:nvPr/>
        </p:nvPicPr>
        <p:blipFill>
          <a:blip r:embed="rId2"/>
          <a:stretch>
            <a:fillRect/>
          </a:stretch>
        </p:blipFill>
        <p:spPr>
          <a:xfrm>
            <a:off x="1087935" y="2229394"/>
            <a:ext cx="7054579" cy="1776549"/>
          </a:xfrm>
          <a:prstGeom prst="rect">
            <a:avLst/>
          </a:prstGeom>
        </p:spPr>
      </p:pic>
      <p:pic>
        <p:nvPicPr>
          <p:cNvPr id="6" name="Picture 5"/>
          <p:cNvPicPr/>
          <p:nvPr/>
        </p:nvPicPr>
        <p:blipFill>
          <a:blip r:embed="rId3"/>
          <a:stretch>
            <a:fillRect/>
          </a:stretch>
        </p:blipFill>
        <p:spPr>
          <a:xfrm>
            <a:off x="1087935" y="4398982"/>
            <a:ext cx="7054579" cy="1949567"/>
          </a:xfrm>
          <a:prstGeom prst="rect">
            <a:avLst/>
          </a:prstGeom>
        </p:spPr>
      </p:pic>
    </p:spTree>
    <p:extLst>
      <p:ext uri="{BB962C8B-B14F-4D97-AF65-F5344CB8AC3E}">
        <p14:creationId xmlns:p14="http://schemas.microsoft.com/office/powerpoint/2010/main" val="246748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9803" y="1922290"/>
            <a:ext cx="8946541" cy="4195481"/>
          </a:xfrm>
        </p:spPr>
        <p:txBody>
          <a:bodyPr/>
          <a:lstStyle/>
          <a:p>
            <a:r>
              <a:rPr lang="en-IN" dirty="0"/>
              <a:t>These are Top 10 car companies with highest mileage</a:t>
            </a:r>
            <a:r>
              <a:rPr lang="en-IN" dirty="0" smtClean="0"/>
              <a:t>.</a:t>
            </a:r>
          </a:p>
          <a:p>
            <a:endParaRPr lang="en-US" dirty="0"/>
          </a:p>
          <a:p>
            <a:endParaRPr lang="en-US" dirty="0" smtClean="0"/>
          </a:p>
          <a:p>
            <a:endParaRPr lang="en-US" dirty="0"/>
          </a:p>
          <a:p>
            <a:endParaRPr lang="en-US" dirty="0" smtClean="0"/>
          </a:p>
          <a:p>
            <a:endParaRPr lang="en-US" dirty="0"/>
          </a:p>
          <a:p>
            <a:r>
              <a:rPr lang="en-IN" dirty="0"/>
              <a:t>These are Top 10 car companies </a:t>
            </a:r>
            <a:r>
              <a:rPr lang="en-IN" dirty="0" smtClean="0"/>
              <a:t>with</a:t>
            </a:r>
          </a:p>
          <a:p>
            <a:pPr marL="0" indent="0">
              <a:buNone/>
            </a:pPr>
            <a:r>
              <a:rPr lang="en-IN" dirty="0"/>
              <a:t> </a:t>
            </a:r>
            <a:r>
              <a:rPr lang="en-IN" dirty="0" smtClean="0"/>
              <a:t>    highest </a:t>
            </a:r>
            <a:r>
              <a:rPr lang="en-IN" dirty="0"/>
              <a:t>engine cc.</a:t>
            </a:r>
          </a:p>
          <a:p>
            <a:endParaRPr lang="en-IN" dirty="0"/>
          </a:p>
        </p:txBody>
      </p:sp>
      <p:sp>
        <p:nvSpPr>
          <p:cNvPr id="4" name="Title 1"/>
          <p:cNvSpPr>
            <a:spLocks noGrp="1"/>
          </p:cNvSpPr>
          <p:nvPr>
            <p:ph type="title"/>
          </p:nvPr>
        </p:nvSpPr>
        <p:spPr>
          <a:xfrm>
            <a:off x="646111" y="452718"/>
            <a:ext cx="9404723" cy="1245453"/>
          </a:xfrm>
        </p:spPr>
        <p:txBody>
          <a:bodyPr/>
          <a:lstStyle/>
          <a:p>
            <a:r>
              <a:rPr lang="en-IN" dirty="0"/>
              <a:t>Data Inputs- Logic- Output Visualization</a:t>
            </a:r>
          </a:p>
        </p:txBody>
      </p:sp>
      <p:pic>
        <p:nvPicPr>
          <p:cNvPr id="5" name="Picture 4"/>
          <p:cNvPicPr/>
          <p:nvPr/>
        </p:nvPicPr>
        <p:blipFill>
          <a:blip r:embed="rId2"/>
          <a:stretch>
            <a:fillRect/>
          </a:stretch>
        </p:blipFill>
        <p:spPr>
          <a:xfrm>
            <a:off x="1098913" y="2467248"/>
            <a:ext cx="4343944" cy="2008958"/>
          </a:xfrm>
          <a:prstGeom prst="rect">
            <a:avLst/>
          </a:prstGeom>
        </p:spPr>
      </p:pic>
      <p:pic>
        <p:nvPicPr>
          <p:cNvPr id="6" name="Picture 5"/>
          <p:cNvPicPr/>
          <p:nvPr/>
        </p:nvPicPr>
        <p:blipFill>
          <a:blip r:embed="rId3"/>
          <a:stretch>
            <a:fillRect/>
          </a:stretch>
        </p:blipFill>
        <p:spPr>
          <a:xfrm>
            <a:off x="5947320" y="3812050"/>
            <a:ext cx="5408657" cy="2529840"/>
          </a:xfrm>
          <a:prstGeom prst="rect">
            <a:avLst/>
          </a:prstGeom>
        </p:spPr>
      </p:pic>
    </p:spTree>
    <p:extLst>
      <p:ext uri="{BB962C8B-B14F-4D97-AF65-F5344CB8AC3E}">
        <p14:creationId xmlns:p14="http://schemas.microsoft.com/office/powerpoint/2010/main" val="1392599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1" y="1904873"/>
            <a:ext cx="8946541" cy="4195481"/>
          </a:xfrm>
        </p:spPr>
        <p:txBody>
          <a:bodyPr/>
          <a:lstStyle/>
          <a:p>
            <a:r>
              <a:rPr lang="en-IN" dirty="0"/>
              <a:t>These are Top 10 car companies with highest maximum power</a:t>
            </a:r>
            <a:r>
              <a:rPr lang="en-IN" dirty="0" smtClean="0"/>
              <a:t>.</a:t>
            </a:r>
          </a:p>
          <a:p>
            <a:endParaRPr lang="en-US" dirty="0"/>
          </a:p>
          <a:p>
            <a:endParaRPr lang="en-US" dirty="0" smtClean="0"/>
          </a:p>
          <a:p>
            <a:endParaRPr lang="en-US" dirty="0"/>
          </a:p>
          <a:p>
            <a:endParaRPr lang="en-US" dirty="0" smtClean="0"/>
          </a:p>
          <a:p>
            <a:endParaRPr lang="en-US" dirty="0"/>
          </a:p>
          <a:p>
            <a:endParaRPr lang="en-US" dirty="0" smtClean="0"/>
          </a:p>
          <a:p>
            <a:r>
              <a:rPr lang="en-IN" dirty="0"/>
              <a:t>If kilometres driven is more, then </a:t>
            </a:r>
            <a:r>
              <a:rPr lang="en-IN" dirty="0" smtClean="0"/>
              <a:t>the</a:t>
            </a:r>
          </a:p>
          <a:p>
            <a:pPr marL="0" indent="0">
              <a:buNone/>
            </a:pPr>
            <a:r>
              <a:rPr lang="en-IN" dirty="0"/>
              <a:t> </a:t>
            </a:r>
            <a:r>
              <a:rPr lang="en-IN" dirty="0" smtClean="0"/>
              <a:t>    </a:t>
            </a:r>
            <a:r>
              <a:rPr lang="en-IN" dirty="0"/>
              <a:t>selling price of the car will be less.</a:t>
            </a:r>
            <a:endParaRPr lang="en-IN" b="1" dirty="0"/>
          </a:p>
          <a:p>
            <a:endParaRPr lang="en-IN" dirty="0"/>
          </a:p>
          <a:p>
            <a:endParaRPr lang="en-IN" dirty="0"/>
          </a:p>
        </p:txBody>
      </p:sp>
      <p:sp>
        <p:nvSpPr>
          <p:cNvPr id="4" name="Title 1"/>
          <p:cNvSpPr>
            <a:spLocks noGrp="1"/>
          </p:cNvSpPr>
          <p:nvPr>
            <p:ph type="title"/>
          </p:nvPr>
        </p:nvSpPr>
        <p:spPr>
          <a:xfrm>
            <a:off x="646111" y="452718"/>
            <a:ext cx="9404723" cy="1245453"/>
          </a:xfrm>
        </p:spPr>
        <p:txBody>
          <a:bodyPr/>
          <a:lstStyle/>
          <a:p>
            <a:r>
              <a:rPr lang="en-IN" dirty="0"/>
              <a:t>Data Inputs- Logic- Output Visualization</a:t>
            </a:r>
          </a:p>
        </p:txBody>
      </p:sp>
      <p:pic>
        <p:nvPicPr>
          <p:cNvPr id="5" name="Picture 4"/>
          <p:cNvPicPr/>
          <p:nvPr/>
        </p:nvPicPr>
        <p:blipFill>
          <a:blip r:embed="rId2"/>
          <a:stretch>
            <a:fillRect/>
          </a:stretch>
        </p:blipFill>
        <p:spPr>
          <a:xfrm>
            <a:off x="1070519" y="2393769"/>
            <a:ext cx="4590052" cy="2230482"/>
          </a:xfrm>
          <a:prstGeom prst="rect">
            <a:avLst/>
          </a:prstGeom>
        </p:spPr>
      </p:pic>
      <p:pic>
        <p:nvPicPr>
          <p:cNvPr id="6" name="Picture 5"/>
          <p:cNvPicPr/>
          <p:nvPr/>
        </p:nvPicPr>
        <p:blipFill>
          <a:blip r:embed="rId3"/>
          <a:stretch>
            <a:fillRect/>
          </a:stretch>
        </p:blipFill>
        <p:spPr>
          <a:xfrm>
            <a:off x="5865768" y="4183925"/>
            <a:ext cx="4976403" cy="2217420"/>
          </a:xfrm>
          <a:prstGeom prst="rect">
            <a:avLst/>
          </a:prstGeom>
        </p:spPr>
      </p:pic>
    </p:spTree>
    <p:extLst>
      <p:ext uri="{BB962C8B-B14F-4D97-AF65-F5344CB8AC3E}">
        <p14:creationId xmlns:p14="http://schemas.microsoft.com/office/powerpoint/2010/main" val="586525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4969" y="1835204"/>
            <a:ext cx="8946541" cy="4195481"/>
          </a:xfrm>
        </p:spPr>
        <p:txBody>
          <a:bodyPr/>
          <a:lstStyle/>
          <a:p>
            <a:r>
              <a:rPr lang="en-IN" dirty="0"/>
              <a:t>There is no significant relation between mileage and selling price of the car. In some cases, higher the mileage lower is the selling price</a:t>
            </a:r>
            <a:r>
              <a:rPr lang="en-IN" dirty="0" smtClean="0"/>
              <a:t>.</a:t>
            </a:r>
          </a:p>
          <a:p>
            <a:endParaRPr lang="en-US" b="1" dirty="0"/>
          </a:p>
          <a:p>
            <a:endParaRPr lang="en-US" b="1" dirty="0" smtClean="0"/>
          </a:p>
          <a:p>
            <a:endParaRPr lang="en-US" b="1" dirty="0"/>
          </a:p>
          <a:p>
            <a:endParaRPr lang="en-US" b="1" dirty="0" smtClean="0"/>
          </a:p>
          <a:p>
            <a:r>
              <a:rPr lang="en-IN" dirty="0"/>
              <a:t>If the engine's cc is more, then the selling </a:t>
            </a:r>
            <a:endParaRPr lang="en-IN" dirty="0" smtClean="0"/>
          </a:p>
          <a:p>
            <a:pPr marL="0" indent="0">
              <a:buNone/>
            </a:pPr>
            <a:r>
              <a:rPr lang="en-IN" dirty="0"/>
              <a:t> </a:t>
            </a:r>
            <a:r>
              <a:rPr lang="en-IN" dirty="0" smtClean="0"/>
              <a:t>    price </a:t>
            </a:r>
            <a:r>
              <a:rPr lang="en-IN" dirty="0"/>
              <a:t>of the car is also more.</a:t>
            </a:r>
            <a:endParaRPr lang="en-IN" b="1" dirty="0"/>
          </a:p>
          <a:p>
            <a:endParaRPr lang="en-US" b="1" dirty="0"/>
          </a:p>
          <a:p>
            <a:endParaRPr lang="en-IN" b="1" dirty="0"/>
          </a:p>
          <a:p>
            <a:endParaRPr lang="en-IN" dirty="0"/>
          </a:p>
        </p:txBody>
      </p:sp>
      <p:sp>
        <p:nvSpPr>
          <p:cNvPr id="4" name="Title 1"/>
          <p:cNvSpPr>
            <a:spLocks noGrp="1"/>
          </p:cNvSpPr>
          <p:nvPr>
            <p:ph type="title"/>
          </p:nvPr>
        </p:nvSpPr>
        <p:spPr>
          <a:xfrm>
            <a:off x="646111" y="452718"/>
            <a:ext cx="9404723" cy="1245453"/>
          </a:xfrm>
        </p:spPr>
        <p:txBody>
          <a:bodyPr/>
          <a:lstStyle/>
          <a:p>
            <a:r>
              <a:rPr lang="en-IN" dirty="0"/>
              <a:t>Data Inputs- Logic- Output Visualization</a:t>
            </a:r>
          </a:p>
        </p:txBody>
      </p:sp>
      <p:pic>
        <p:nvPicPr>
          <p:cNvPr id="5" name="Picture 4"/>
          <p:cNvPicPr/>
          <p:nvPr/>
        </p:nvPicPr>
        <p:blipFill>
          <a:blip r:embed="rId2"/>
          <a:stretch>
            <a:fillRect/>
          </a:stretch>
        </p:blipFill>
        <p:spPr>
          <a:xfrm>
            <a:off x="1177835" y="2510245"/>
            <a:ext cx="4857205" cy="1826623"/>
          </a:xfrm>
          <a:prstGeom prst="rect">
            <a:avLst/>
          </a:prstGeom>
        </p:spPr>
      </p:pic>
      <p:pic>
        <p:nvPicPr>
          <p:cNvPr id="6" name="Picture 5"/>
          <p:cNvPicPr/>
          <p:nvPr/>
        </p:nvPicPr>
        <p:blipFill>
          <a:blip r:embed="rId3"/>
          <a:stretch>
            <a:fillRect/>
          </a:stretch>
        </p:blipFill>
        <p:spPr>
          <a:xfrm>
            <a:off x="6247845" y="4128950"/>
            <a:ext cx="5038464" cy="2331720"/>
          </a:xfrm>
          <a:prstGeom prst="rect">
            <a:avLst/>
          </a:prstGeom>
        </p:spPr>
      </p:pic>
    </p:spTree>
    <p:extLst>
      <p:ext uri="{BB962C8B-B14F-4D97-AF65-F5344CB8AC3E}">
        <p14:creationId xmlns:p14="http://schemas.microsoft.com/office/powerpoint/2010/main" val="1782801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5201" y="1870038"/>
            <a:ext cx="8946541" cy="4195481"/>
          </a:xfrm>
        </p:spPr>
        <p:txBody>
          <a:bodyPr/>
          <a:lstStyle/>
          <a:p>
            <a:r>
              <a:rPr lang="en-IN" dirty="0"/>
              <a:t>If the power of the engine is more, then the selling price of the car is also more</a:t>
            </a:r>
            <a:r>
              <a:rPr lang="en-IN" dirty="0" smtClean="0"/>
              <a:t>.</a:t>
            </a:r>
          </a:p>
          <a:p>
            <a:endParaRPr lang="en-US" b="1" dirty="0"/>
          </a:p>
          <a:p>
            <a:endParaRPr lang="en-US" b="1" dirty="0" smtClean="0"/>
          </a:p>
          <a:p>
            <a:endParaRPr lang="en-US" b="1" dirty="0"/>
          </a:p>
          <a:p>
            <a:endParaRPr lang="en-US" b="1" dirty="0" smtClean="0"/>
          </a:p>
          <a:p>
            <a:endParaRPr lang="en-US" b="1" dirty="0"/>
          </a:p>
          <a:p>
            <a:r>
              <a:rPr lang="en-US" b="1" dirty="0" smtClean="0"/>
              <a:t>The correlation between the variables</a:t>
            </a:r>
          </a:p>
          <a:p>
            <a:pPr marL="0" indent="0">
              <a:buNone/>
            </a:pPr>
            <a:r>
              <a:rPr lang="en-US" b="1" dirty="0"/>
              <a:t> </a:t>
            </a:r>
            <a:r>
              <a:rPr lang="en-US" b="1" dirty="0" smtClean="0"/>
              <a:t>    is as shown in the figure.</a:t>
            </a:r>
            <a:endParaRPr lang="en-IN" b="1" dirty="0"/>
          </a:p>
          <a:p>
            <a:endParaRPr lang="en-IN" dirty="0"/>
          </a:p>
        </p:txBody>
      </p:sp>
      <p:sp>
        <p:nvSpPr>
          <p:cNvPr id="4" name="Title 1"/>
          <p:cNvSpPr>
            <a:spLocks noGrp="1"/>
          </p:cNvSpPr>
          <p:nvPr>
            <p:ph type="title"/>
          </p:nvPr>
        </p:nvSpPr>
        <p:spPr>
          <a:xfrm>
            <a:off x="646111" y="452718"/>
            <a:ext cx="9404723" cy="1245453"/>
          </a:xfrm>
        </p:spPr>
        <p:txBody>
          <a:bodyPr/>
          <a:lstStyle/>
          <a:p>
            <a:r>
              <a:rPr lang="en-IN" dirty="0"/>
              <a:t>Data Inputs- Logic- Output Visualization</a:t>
            </a:r>
          </a:p>
        </p:txBody>
      </p:sp>
      <p:pic>
        <p:nvPicPr>
          <p:cNvPr id="5" name="Picture 4"/>
          <p:cNvPicPr/>
          <p:nvPr/>
        </p:nvPicPr>
        <p:blipFill>
          <a:blip r:embed="rId2"/>
          <a:stretch>
            <a:fillRect/>
          </a:stretch>
        </p:blipFill>
        <p:spPr>
          <a:xfrm>
            <a:off x="1018268" y="2600053"/>
            <a:ext cx="4851309" cy="2032907"/>
          </a:xfrm>
          <a:prstGeom prst="rect">
            <a:avLst/>
          </a:prstGeom>
        </p:spPr>
      </p:pic>
      <p:pic>
        <p:nvPicPr>
          <p:cNvPr id="6" name="Picture 5"/>
          <p:cNvPicPr>
            <a:picLocks noChangeAspect="1"/>
          </p:cNvPicPr>
          <p:nvPr/>
        </p:nvPicPr>
        <p:blipFill>
          <a:blip r:embed="rId3"/>
          <a:stretch>
            <a:fillRect/>
          </a:stretch>
        </p:blipFill>
        <p:spPr>
          <a:xfrm>
            <a:off x="6180470" y="3071821"/>
            <a:ext cx="5445472" cy="3416065"/>
          </a:xfrm>
          <a:prstGeom prst="rect">
            <a:avLst/>
          </a:prstGeom>
        </p:spPr>
      </p:pic>
    </p:spTree>
    <p:extLst>
      <p:ext uri="{BB962C8B-B14F-4D97-AF65-F5344CB8AC3E}">
        <p14:creationId xmlns:p14="http://schemas.microsoft.com/office/powerpoint/2010/main" val="2400053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6260" y="1983250"/>
            <a:ext cx="8946541" cy="4195481"/>
          </a:xfrm>
        </p:spPr>
        <p:txBody>
          <a:bodyPr/>
          <a:lstStyle/>
          <a:p>
            <a:r>
              <a:rPr lang="en-IN" dirty="0"/>
              <a:t>The independent variables are declared in x and the dependent variable i.e. ‘</a:t>
            </a:r>
            <a:r>
              <a:rPr lang="en-IN" dirty="0" err="1"/>
              <a:t>selling_price</a:t>
            </a:r>
            <a:r>
              <a:rPr lang="en-IN" dirty="0"/>
              <a:t>’ is declared in y as </a:t>
            </a:r>
            <a:r>
              <a:rPr lang="en-IN" dirty="0" smtClean="0"/>
              <a:t>follows-</a:t>
            </a:r>
          </a:p>
          <a:p>
            <a:endParaRPr lang="en-US" dirty="0"/>
          </a:p>
          <a:p>
            <a:endParaRPr lang="en-US" dirty="0" smtClean="0"/>
          </a:p>
          <a:p>
            <a:r>
              <a:rPr lang="en-IN" dirty="0" smtClean="0"/>
              <a:t>The </a:t>
            </a:r>
            <a:r>
              <a:rPr lang="en-IN" dirty="0"/>
              <a:t>code is done for </a:t>
            </a:r>
            <a:r>
              <a:rPr lang="en-IN" dirty="0" smtClean="0"/>
              <a:t>choosing the</a:t>
            </a:r>
          </a:p>
          <a:p>
            <a:pPr marL="0" indent="0">
              <a:buNone/>
            </a:pPr>
            <a:r>
              <a:rPr lang="en-IN" dirty="0"/>
              <a:t> </a:t>
            </a:r>
            <a:r>
              <a:rPr lang="en-IN" dirty="0" smtClean="0"/>
              <a:t>    Random </a:t>
            </a:r>
            <a:r>
              <a:rPr lang="en-IN" dirty="0"/>
              <a:t>state variable. We should </a:t>
            </a:r>
            <a:endParaRPr lang="en-IN" dirty="0" smtClean="0"/>
          </a:p>
          <a:p>
            <a:pPr marL="0" indent="0">
              <a:buNone/>
            </a:pPr>
            <a:r>
              <a:rPr lang="en-IN" dirty="0"/>
              <a:t> </a:t>
            </a:r>
            <a:r>
              <a:rPr lang="en-IN" dirty="0" smtClean="0"/>
              <a:t>    do </a:t>
            </a:r>
            <a:r>
              <a:rPr lang="en-IN" dirty="0"/>
              <a:t>testing by using any of the </a:t>
            </a:r>
            <a:r>
              <a:rPr lang="en-IN" dirty="0" smtClean="0"/>
              <a:t>four</a:t>
            </a:r>
          </a:p>
          <a:p>
            <a:pPr marL="0" indent="0">
              <a:buNone/>
            </a:pPr>
            <a:r>
              <a:rPr lang="en-IN" dirty="0"/>
              <a:t> </a:t>
            </a:r>
            <a:r>
              <a:rPr lang="en-IN" dirty="0" smtClean="0"/>
              <a:t>    </a:t>
            </a:r>
            <a:r>
              <a:rPr lang="en-IN" dirty="0"/>
              <a:t>classification algorithms.</a:t>
            </a:r>
          </a:p>
          <a:p>
            <a:endParaRPr lang="en-IN" dirty="0"/>
          </a:p>
          <a:p>
            <a:endParaRPr lang="en-IN" dirty="0"/>
          </a:p>
        </p:txBody>
      </p:sp>
      <p:sp>
        <p:nvSpPr>
          <p:cNvPr id="4" name="Title 1"/>
          <p:cNvSpPr>
            <a:spLocks noGrp="1"/>
          </p:cNvSpPr>
          <p:nvPr>
            <p:ph type="title"/>
          </p:nvPr>
        </p:nvSpPr>
        <p:spPr>
          <a:xfrm>
            <a:off x="646111" y="452718"/>
            <a:ext cx="9404723" cy="1400530"/>
          </a:xfrm>
        </p:spPr>
        <p:txBody>
          <a:bodyPr/>
          <a:lstStyle/>
          <a:p>
            <a:r>
              <a:rPr lang="en-IN" b="1" dirty="0"/>
              <a:t>Model/s Development and Evaluation </a:t>
            </a:r>
            <a:endParaRPr lang="en-IN" dirty="0"/>
          </a:p>
        </p:txBody>
      </p:sp>
      <p:pic>
        <p:nvPicPr>
          <p:cNvPr id="5" name="Picture 4"/>
          <p:cNvPicPr/>
          <p:nvPr/>
        </p:nvPicPr>
        <p:blipFill>
          <a:blip r:embed="rId2"/>
          <a:stretch>
            <a:fillRect/>
          </a:stretch>
        </p:blipFill>
        <p:spPr>
          <a:xfrm>
            <a:off x="1188856" y="2845524"/>
            <a:ext cx="4846184" cy="655321"/>
          </a:xfrm>
          <a:prstGeom prst="rect">
            <a:avLst/>
          </a:prstGeom>
        </p:spPr>
      </p:pic>
      <p:pic>
        <p:nvPicPr>
          <p:cNvPr id="6" name="Picture 5"/>
          <p:cNvPicPr/>
          <p:nvPr/>
        </p:nvPicPr>
        <p:blipFill>
          <a:blip r:embed="rId3"/>
          <a:stretch>
            <a:fillRect/>
          </a:stretch>
        </p:blipFill>
        <p:spPr>
          <a:xfrm>
            <a:off x="5590268" y="3571467"/>
            <a:ext cx="5582829" cy="2846750"/>
          </a:xfrm>
          <a:prstGeom prst="rect">
            <a:avLst/>
          </a:prstGeom>
        </p:spPr>
      </p:pic>
    </p:spTree>
    <p:extLst>
      <p:ext uri="{BB962C8B-B14F-4D97-AF65-F5344CB8AC3E}">
        <p14:creationId xmlns:p14="http://schemas.microsoft.com/office/powerpoint/2010/main" val="2082176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203283" cy="1053865"/>
          </a:xfrm>
        </p:spPr>
        <p:txBody>
          <a:bodyPr/>
          <a:lstStyle/>
          <a:p>
            <a:r>
              <a:rPr lang="en-IN" b="1" dirty="0"/>
              <a:t>Hyper Parameter Tuning</a:t>
            </a:r>
            <a:r>
              <a:rPr lang="en-IN" dirty="0"/>
              <a:t/>
            </a:r>
            <a:br>
              <a:rPr lang="en-IN" dirty="0"/>
            </a:br>
            <a:endParaRPr lang="en-IN" dirty="0"/>
          </a:p>
        </p:txBody>
      </p:sp>
      <p:sp>
        <p:nvSpPr>
          <p:cNvPr id="3" name="Content Placeholder 2"/>
          <p:cNvSpPr>
            <a:spLocks noGrp="1"/>
          </p:cNvSpPr>
          <p:nvPr>
            <p:ph idx="1"/>
          </p:nvPr>
        </p:nvSpPr>
        <p:spPr>
          <a:xfrm>
            <a:off x="774481" y="1994263"/>
            <a:ext cx="8946541" cy="4195481"/>
          </a:xfrm>
        </p:spPr>
        <p:txBody>
          <a:bodyPr/>
          <a:lstStyle/>
          <a:p>
            <a:r>
              <a:rPr lang="en-IN" dirty="0"/>
              <a:t>In machine learning, hyper parameter optimization or tuning is </a:t>
            </a:r>
            <a:r>
              <a:rPr lang="en-IN" b="1" dirty="0"/>
              <a:t>the problem of choosing a set of optimal hyper parameters for a learning algorithm</a:t>
            </a:r>
            <a:r>
              <a:rPr lang="en-IN" dirty="0"/>
              <a:t>. A hyper parameter is a parameter whose value is used to control the learning process. By contrast, the values of other parameters (typically node weights) are learned.</a:t>
            </a:r>
          </a:p>
          <a:p>
            <a:r>
              <a:rPr lang="en-US" dirty="0" err="1"/>
              <a:t>Hyperparameter</a:t>
            </a:r>
            <a:r>
              <a:rPr lang="en-US" dirty="0"/>
              <a:t> tuning is choosing a set of optimal </a:t>
            </a:r>
            <a:r>
              <a:rPr lang="en-US" dirty="0" err="1"/>
              <a:t>hyperparameters</a:t>
            </a:r>
            <a:r>
              <a:rPr lang="en-US" dirty="0"/>
              <a:t> for a learning algorithm. A </a:t>
            </a:r>
            <a:r>
              <a:rPr lang="en-US" dirty="0" err="1"/>
              <a:t>hyperparameter</a:t>
            </a:r>
            <a:r>
              <a:rPr lang="en-US" dirty="0"/>
              <a:t> is a model argument whose value is set before the learning process begins. The key to machine learning algorithms is </a:t>
            </a:r>
            <a:r>
              <a:rPr lang="en-US" dirty="0" err="1"/>
              <a:t>hyperparameter</a:t>
            </a:r>
            <a:r>
              <a:rPr lang="en-US" dirty="0"/>
              <a:t> tuning.</a:t>
            </a:r>
            <a:endParaRPr lang="en-IN" dirty="0"/>
          </a:p>
        </p:txBody>
      </p:sp>
    </p:spTree>
    <p:extLst>
      <p:ext uri="{BB962C8B-B14F-4D97-AF65-F5344CB8AC3E}">
        <p14:creationId xmlns:p14="http://schemas.microsoft.com/office/powerpoint/2010/main" val="2431311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88699"/>
          </a:xfrm>
        </p:spPr>
        <p:txBody>
          <a:bodyPr/>
          <a:lstStyle/>
          <a:p>
            <a:r>
              <a:rPr lang="en-IN" b="1" dirty="0"/>
              <a:t>Linear Regression</a:t>
            </a:r>
            <a:r>
              <a:rPr lang="en-IN" dirty="0"/>
              <a:t/>
            </a:r>
            <a:br>
              <a:rPr lang="en-IN" dirty="0"/>
            </a:br>
            <a:endParaRPr lang="en-IN" dirty="0"/>
          </a:p>
        </p:txBody>
      </p:sp>
      <p:sp>
        <p:nvSpPr>
          <p:cNvPr id="3" name="Content Placeholder 2"/>
          <p:cNvSpPr>
            <a:spLocks noGrp="1"/>
          </p:cNvSpPr>
          <p:nvPr>
            <p:ph idx="1"/>
          </p:nvPr>
        </p:nvSpPr>
        <p:spPr>
          <a:xfrm>
            <a:off x="746260" y="1408484"/>
            <a:ext cx="8946541" cy="4195481"/>
          </a:xfrm>
        </p:spPr>
        <p:txBody>
          <a:bodyPr/>
          <a:lstStyle/>
          <a:p>
            <a:r>
              <a:rPr lang="en-IN" dirty="0"/>
              <a:t>Linear Regression attempt to model the relationship between two variables by fitting a linear equation to observed data. The other is considered to be dependent variable.</a:t>
            </a:r>
          </a:p>
          <a:p>
            <a:endParaRPr lang="en-IN" dirty="0"/>
          </a:p>
        </p:txBody>
      </p:sp>
      <p:pic>
        <p:nvPicPr>
          <p:cNvPr id="4" name="Picture 3"/>
          <p:cNvPicPr/>
          <p:nvPr/>
        </p:nvPicPr>
        <p:blipFill>
          <a:blip r:embed="rId2"/>
          <a:stretch>
            <a:fillRect/>
          </a:stretch>
        </p:blipFill>
        <p:spPr>
          <a:xfrm>
            <a:off x="1180011" y="2681151"/>
            <a:ext cx="6858000" cy="3162299"/>
          </a:xfrm>
          <a:prstGeom prst="rect">
            <a:avLst/>
          </a:prstGeom>
        </p:spPr>
      </p:pic>
    </p:spTree>
    <p:extLst>
      <p:ext uri="{BB962C8B-B14F-4D97-AF65-F5344CB8AC3E}">
        <p14:creationId xmlns:p14="http://schemas.microsoft.com/office/powerpoint/2010/main" val="3352285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14528"/>
          </a:xfrm>
        </p:spPr>
        <p:txBody>
          <a:bodyPr/>
          <a:lstStyle/>
          <a:p>
            <a:r>
              <a:rPr lang="en-IN" b="1" dirty="0"/>
              <a:t>Lasso Regression</a:t>
            </a:r>
            <a:r>
              <a:rPr lang="en-IN" dirty="0"/>
              <a:t/>
            </a:r>
            <a:br>
              <a:rPr lang="en-IN" dirty="0"/>
            </a:br>
            <a:endParaRPr lang="en-IN" dirty="0"/>
          </a:p>
        </p:txBody>
      </p:sp>
      <p:sp>
        <p:nvSpPr>
          <p:cNvPr id="3" name="Content Placeholder 2"/>
          <p:cNvSpPr>
            <a:spLocks noGrp="1"/>
          </p:cNvSpPr>
          <p:nvPr>
            <p:ph idx="1"/>
          </p:nvPr>
        </p:nvSpPr>
        <p:spPr>
          <a:xfrm>
            <a:off x="772386" y="1367246"/>
            <a:ext cx="8946541" cy="4195481"/>
          </a:xfrm>
        </p:spPr>
        <p:txBody>
          <a:bodyPr/>
          <a:lstStyle/>
          <a:p>
            <a:r>
              <a:rPr lang="en-IN" dirty="0"/>
              <a:t>The “LASSO” stands for Least Absolute Shrinkage and Selection Operator. Lasso regression is a regularization technique. It is used over regression methods for a more accurate prediction</a:t>
            </a:r>
            <a:r>
              <a:rPr lang="en-IN" dirty="0" smtClean="0"/>
              <a:t>.</a:t>
            </a:r>
          </a:p>
          <a:p>
            <a:r>
              <a:rPr lang="en-IN" dirty="0"/>
              <a:t>This model uses shrinkage. Shrinkage is where data values are shrunk towards a central point as the mean. The lasso procedure encourages simple, sparse models (i.e. models with fewer parameters).</a:t>
            </a:r>
            <a:endParaRPr lang="en-IN" dirty="0"/>
          </a:p>
        </p:txBody>
      </p:sp>
      <p:pic>
        <p:nvPicPr>
          <p:cNvPr id="4" name="Picture 3"/>
          <p:cNvPicPr/>
          <p:nvPr/>
        </p:nvPicPr>
        <p:blipFill>
          <a:blip r:embed="rId2"/>
          <a:stretch>
            <a:fillRect/>
          </a:stretch>
        </p:blipFill>
        <p:spPr>
          <a:xfrm>
            <a:off x="3039291" y="3464986"/>
            <a:ext cx="6215743" cy="2848728"/>
          </a:xfrm>
          <a:prstGeom prst="rect">
            <a:avLst/>
          </a:prstGeom>
        </p:spPr>
      </p:pic>
    </p:spTree>
    <p:extLst>
      <p:ext uri="{BB962C8B-B14F-4D97-AF65-F5344CB8AC3E}">
        <p14:creationId xmlns:p14="http://schemas.microsoft.com/office/powerpoint/2010/main" val="1336037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This is regarding a client who works with small traders to sell used cars. The focus of this project is developing machine learning models that can accurately predict the price of a used car based on its features. </a:t>
            </a:r>
          </a:p>
          <a:p>
            <a:r>
              <a:rPr lang="en-IN" dirty="0"/>
              <a:t>Deciding whether a used car is worth the posted price when you see listings online can be difficult. Several factors, including mileage, make, model, year, etc. can influence the actual worth of a car. </a:t>
            </a:r>
            <a:endParaRPr lang="en-IN" dirty="0" smtClean="0"/>
          </a:p>
          <a:p>
            <a:r>
              <a:rPr lang="en-IN" dirty="0"/>
              <a:t>From the perspective of a seller, it is also a dilemma to price a used car appropriately. Based on existing data, the aim is to use machine learning algorithms to develop models for predicting used car prices.</a:t>
            </a:r>
            <a:endParaRPr lang="en-IN" dirty="0"/>
          </a:p>
        </p:txBody>
      </p:sp>
      <p:sp>
        <p:nvSpPr>
          <p:cNvPr id="4" name="Title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solidFill>
                  <a:schemeClr val="tx1"/>
                </a:solidFill>
              </a:rPr>
              <a:t>PROBLEM STATEMENT</a:t>
            </a:r>
            <a:endParaRPr lang="en-IN" dirty="0"/>
          </a:p>
        </p:txBody>
      </p:sp>
    </p:spTree>
    <p:extLst>
      <p:ext uri="{BB962C8B-B14F-4D97-AF65-F5344CB8AC3E}">
        <p14:creationId xmlns:p14="http://schemas.microsoft.com/office/powerpoint/2010/main" val="742583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97111"/>
          </a:xfrm>
        </p:spPr>
        <p:txBody>
          <a:bodyPr/>
          <a:lstStyle/>
          <a:p>
            <a:r>
              <a:rPr lang="en-IN" b="1" dirty="0"/>
              <a:t>Ridge Regression</a:t>
            </a:r>
            <a:r>
              <a:rPr lang="en-IN" dirty="0"/>
              <a:t/>
            </a:r>
            <a:br>
              <a:rPr lang="en-IN" dirty="0"/>
            </a:br>
            <a:endParaRPr lang="en-IN" dirty="0"/>
          </a:p>
        </p:txBody>
      </p:sp>
      <p:sp>
        <p:nvSpPr>
          <p:cNvPr id="3" name="Content Placeholder 2"/>
          <p:cNvSpPr>
            <a:spLocks noGrp="1"/>
          </p:cNvSpPr>
          <p:nvPr>
            <p:ph idx="1"/>
          </p:nvPr>
        </p:nvSpPr>
        <p:spPr>
          <a:xfrm>
            <a:off x="785448" y="1349829"/>
            <a:ext cx="8946541" cy="4195481"/>
          </a:xfrm>
        </p:spPr>
        <p:txBody>
          <a:bodyPr/>
          <a:lstStyle/>
          <a:p>
            <a:r>
              <a:rPr lang="en-IN" dirty="0"/>
              <a:t>A Ridge </a:t>
            </a:r>
            <a:r>
              <a:rPr lang="en-IN" dirty="0" err="1"/>
              <a:t>regressor</a:t>
            </a:r>
            <a:r>
              <a:rPr lang="en-IN" dirty="0"/>
              <a:t> is basically a regularized version of Linear </a:t>
            </a:r>
            <a:r>
              <a:rPr lang="en-IN" dirty="0" err="1"/>
              <a:t>Regressor</a:t>
            </a:r>
            <a:r>
              <a:rPr lang="en-IN" dirty="0"/>
              <a:t>. The regularized term has the parameter ‘alpha’ which controls the regularization of the model i.e. helps in reducing the variance of the estimates.</a:t>
            </a:r>
          </a:p>
          <a:p>
            <a:endParaRPr lang="en-IN" dirty="0"/>
          </a:p>
        </p:txBody>
      </p:sp>
      <p:pic>
        <p:nvPicPr>
          <p:cNvPr id="4" name="Picture 3"/>
          <p:cNvPicPr/>
          <p:nvPr/>
        </p:nvPicPr>
        <p:blipFill>
          <a:blip r:embed="rId2"/>
          <a:stretch>
            <a:fillRect/>
          </a:stretch>
        </p:blipFill>
        <p:spPr>
          <a:xfrm>
            <a:off x="1348739" y="2751363"/>
            <a:ext cx="7708175" cy="1959973"/>
          </a:xfrm>
          <a:prstGeom prst="rect">
            <a:avLst/>
          </a:prstGeom>
        </p:spPr>
      </p:pic>
      <p:pic>
        <p:nvPicPr>
          <p:cNvPr id="5" name="Picture 4"/>
          <p:cNvPicPr/>
          <p:nvPr/>
        </p:nvPicPr>
        <p:blipFill>
          <a:blip r:embed="rId3"/>
          <a:stretch>
            <a:fillRect/>
          </a:stretch>
        </p:blipFill>
        <p:spPr>
          <a:xfrm>
            <a:off x="1348738" y="4711336"/>
            <a:ext cx="7708176" cy="1264920"/>
          </a:xfrm>
          <a:prstGeom prst="rect">
            <a:avLst/>
          </a:prstGeom>
        </p:spPr>
      </p:pic>
    </p:spTree>
    <p:extLst>
      <p:ext uri="{BB962C8B-B14F-4D97-AF65-F5344CB8AC3E}">
        <p14:creationId xmlns:p14="http://schemas.microsoft.com/office/powerpoint/2010/main" val="145312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Decision Tree Regression</a:t>
            </a:r>
            <a:r>
              <a:rPr lang="en-IN" dirty="0"/>
              <a:t/>
            </a:r>
            <a:br>
              <a:rPr lang="en-IN" dirty="0"/>
            </a:br>
            <a:endParaRPr lang="en-IN" dirty="0"/>
          </a:p>
        </p:txBody>
      </p:sp>
      <p:sp>
        <p:nvSpPr>
          <p:cNvPr id="3" name="Content Placeholder 2"/>
          <p:cNvSpPr>
            <a:spLocks noGrp="1"/>
          </p:cNvSpPr>
          <p:nvPr>
            <p:ph idx="1"/>
          </p:nvPr>
        </p:nvSpPr>
        <p:spPr>
          <a:xfrm>
            <a:off x="728843" y="1478152"/>
            <a:ext cx="8946541" cy="4195481"/>
          </a:xfrm>
        </p:spPr>
        <p:txBody>
          <a:bodyPr/>
          <a:lstStyle/>
          <a:p>
            <a:r>
              <a:rPr lang="en-IN" dirty="0"/>
              <a:t>Decision tree builds regression or classification models in the form of a tree structure. It </a:t>
            </a:r>
            <a:r>
              <a:rPr lang="en-IN" b="1" dirty="0"/>
              <a:t>breaks down a dataset into smaller and smaller subsets</a:t>
            </a:r>
            <a:r>
              <a:rPr lang="en-IN" dirty="0"/>
              <a:t> while at the same time an associated decision tree is incrementally developed. The final result is a tree with decision nodes and leaf nodes.</a:t>
            </a:r>
          </a:p>
          <a:p>
            <a:endParaRPr lang="en-IN" dirty="0"/>
          </a:p>
        </p:txBody>
      </p:sp>
      <p:pic>
        <p:nvPicPr>
          <p:cNvPr id="4" name="Picture 3"/>
          <p:cNvPicPr/>
          <p:nvPr/>
        </p:nvPicPr>
        <p:blipFill>
          <a:blip r:embed="rId2"/>
          <a:stretch>
            <a:fillRect/>
          </a:stretch>
        </p:blipFill>
        <p:spPr>
          <a:xfrm>
            <a:off x="1199605" y="3173185"/>
            <a:ext cx="7535091" cy="2758440"/>
          </a:xfrm>
          <a:prstGeom prst="rect">
            <a:avLst/>
          </a:prstGeom>
        </p:spPr>
      </p:pic>
    </p:spTree>
    <p:extLst>
      <p:ext uri="{BB962C8B-B14F-4D97-AF65-F5344CB8AC3E}">
        <p14:creationId xmlns:p14="http://schemas.microsoft.com/office/powerpoint/2010/main" val="3385145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Cross Validation</a:t>
            </a:r>
            <a:endParaRPr lang="en-IN" dirty="0"/>
          </a:p>
        </p:txBody>
      </p:sp>
      <p:sp>
        <p:nvSpPr>
          <p:cNvPr id="3" name="Content Placeholder 2"/>
          <p:cNvSpPr>
            <a:spLocks noGrp="1"/>
          </p:cNvSpPr>
          <p:nvPr>
            <p:ph idx="1"/>
          </p:nvPr>
        </p:nvSpPr>
        <p:spPr>
          <a:xfrm>
            <a:off x="875201" y="1434610"/>
            <a:ext cx="8946541" cy="4195481"/>
          </a:xfrm>
        </p:spPr>
        <p:txBody>
          <a:bodyPr/>
          <a:lstStyle/>
          <a:p>
            <a:r>
              <a:rPr lang="en-IN" dirty="0"/>
              <a:t>Cross Validation is a </a:t>
            </a:r>
            <a:r>
              <a:rPr lang="en-IN" b="1" dirty="0"/>
              <a:t>very useful technique for assessing the effectiveness of your model</a:t>
            </a:r>
            <a:r>
              <a:rPr lang="en-IN" dirty="0"/>
              <a:t>, particularly in cases where you need to mitigate overfitting</a:t>
            </a:r>
            <a:r>
              <a:rPr lang="en-IN" dirty="0" smtClean="0"/>
              <a:t>.</a:t>
            </a:r>
          </a:p>
          <a:p>
            <a:endParaRPr lang="en-US" dirty="0"/>
          </a:p>
          <a:p>
            <a:endParaRPr lang="en-US" dirty="0" smtClean="0"/>
          </a:p>
          <a:p>
            <a:endParaRPr lang="en-US" dirty="0"/>
          </a:p>
          <a:p>
            <a:endParaRPr lang="en-US" dirty="0" smtClean="0"/>
          </a:p>
          <a:p>
            <a:r>
              <a:rPr lang="en-IN" dirty="0"/>
              <a:t>We can choose Decision Tree Regression as our model since its cross validation score and accuracy score are almost similar.</a:t>
            </a:r>
            <a:endParaRPr lang="en-IN" b="1" dirty="0"/>
          </a:p>
          <a:p>
            <a:endParaRPr lang="en-IN" dirty="0"/>
          </a:p>
          <a:p>
            <a:endParaRPr lang="en-IN" dirty="0"/>
          </a:p>
        </p:txBody>
      </p:sp>
      <p:pic>
        <p:nvPicPr>
          <p:cNvPr id="4" name="Picture 3"/>
          <p:cNvPicPr/>
          <p:nvPr/>
        </p:nvPicPr>
        <p:blipFill>
          <a:blip r:embed="rId2"/>
          <a:stretch>
            <a:fillRect/>
          </a:stretch>
        </p:blipFill>
        <p:spPr>
          <a:xfrm>
            <a:off x="1235982" y="2452733"/>
            <a:ext cx="6653984" cy="1607820"/>
          </a:xfrm>
          <a:prstGeom prst="rect">
            <a:avLst/>
          </a:prstGeom>
        </p:spPr>
      </p:pic>
      <p:pic>
        <p:nvPicPr>
          <p:cNvPr id="5" name="Picture 4"/>
          <p:cNvPicPr/>
          <p:nvPr/>
        </p:nvPicPr>
        <p:blipFill>
          <a:blip r:embed="rId3"/>
          <a:stretch>
            <a:fillRect/>
          </a:stretch>
        </p:blipFill>
        <p:spPr>
          <a:xfrm>
            <a:off x="1339022" y="4969918"/>
            <a:ext cx="6646737" cy="1259658"/>
          </a:xfrm>
          <a:prstGeom prst="rect">
            <a:avLst/>
          </a:prstGeom>
        </p:spPr>
      </p:pic>
    </p:spTree>
    <p:extLst>
      <p:ext uri="{BB962C8B-B14F-4D97-AF65-F5344CB8AC3E}">
        <p14:creationId xmlns:p14="http://schemas.microsoft.com/office/powerpoint/2010/main" val="3967634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 Findings and Conclusions of the Study</a:t>
            </a:r>
            <a:br>
              <a:rPr lang="en-IN" dirty="0"/>
            </a:br>
            <a:endParaRPr lang="en-IN" dirty="0"/>
          </a:p>
        </p:txBody>
      </p:sp>
      <p:sp>
        <p:nvSpPr>
          <p:cNvPr id="5" name="Content Placeholder 4"/>
          <p:cNvSpPr>
            <a:spLocks noGrp="1"/>
          </p:cNvSpPr>
          <p:nvPr>
            <p:ph idx="1"/>
          </p:nvPr>
        </p:nvSpPr>
        <p:spPr>
          <a:xfrm>
            <a:off x="875201" y="2000667"/>
            <a:ext cx="8946541" cy="4195481"/>
          </a:xfrm>
        </p:spPr>
        <p:txBody>
          <a:bodyPr/>
          <a:lstStyle/>
          <a:p>
            <a:r>
              <a:rPr lang="en-IN" dirty="0"/>
              <a:t>The results of our tests were quantified in terms of the R score of our predictions. R2 score is a statistical measure of how close the data are to the fitted regression line. Compared to Linear Regression, Decision-Tree based methods performed comparably well</a:t>
            </a:r>
            <a:r>
              <a:rPr lang="en-IN" dirty="0" smtClean="0"/>
              <a:t>.</a:t>
            </a:r>
          </a:p>
          <a:p>
            <a:endParaRPr lang="en-US" dirty="0"/>
          </a:p>
          <a:p>
            <a:endParaRPr lang="en-US" dirty="0" smtClean="0"/>
          </a:p>
          <a:p>
            <a:r>
              <a:rPr lang="en-IN" dirty="0"/>
              <a:t>Car price prediction can be a challenging task due to the high number of attributes that should be considered for the accurate prediction. The major step in the prediction process is collection and </a:t>
            </a:r>
            <a:r>
              <a:rPr lang="en-IN" dirty="0" err="1"/>
              <a:t>preprocessing</a:t>
            </a:r>
            <a:r>
              <a:rPr lang="en-IN" dirty="0"/>
              <a:t> of the data. In this research, PHP scripts were built to normalize, standardize and clean data to avoid unnecessary noise for machine learning algorithms.</a:t>
            </a:r>
          </a:p>
          <a:p>
            <a:endParaRPr lang="en-IN" dirty="0"/>
          </a:p>
          <a:p>
            <a:endParaRPr lang="en-IN" dirty="0" smtClean="0"/>
          </a:p>
          <a:p>
            <a:endParaRPr lang="en-IN" dirty="0"/>
          </a:p>
          <a:p>
            <a:endParaRPr lang="en-IN" dirty="0"/>
          </a:p>
        </p:txBody>
      </p:sp>
      <p:pic>
        <p:nvPicPr>
          <p:cNvPr id="7" name="Picture 6"/>
          <p:cNvPicPr/>
          <p:nvPr/>
        </p:nvPicPr>
        <p:blipFill>
          <a:blip r:embed="rId2"/>
          <a:stretch>
            <a:fillRect/>
          </a:stretch>
        </p:blipFill>
        <p:spPr>
          <a:xfrm>
            <a:off x="1314358" y="3380241"/>
            <a:ext cx="6279515" cy="564742"/>
          </a:xfrm>
          <a:prstGeom prst="rect">
            <a:avLst/>
          </a:prstGeom>
        </p:spPr>
      </p:pic>
    </p:spTree>
    <p:extLst>
      <p:ext uri="{BB962C8B-B14F-4D97-AF65-F5344CB8AC3E}">
        <p14:creationId xmlns:p14="http://schemas.microsoft.com/office/powerpoint/2010/main" val="3701424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 Findings and Conclusions of the Study</a:t>
            </a:r>
          </a:p>
        </p:txBody>
      </p:sp>
      <p:sp>
        <p:nvSpPr>
          <p:cNvPr id="3" name="Content Placeholder 2"/>
          <p:cNvSpPr>
            <a:spLocks noGrp="1"/>
          </p:cNvSpPr>
          <p:nvPr>
            <p:ph idx="1"/>
          </p:nvPr>
        </p:nvSpPr>
        <p:spPr>
          <a:xfrm>
            <a:off x="798512" y="1853248"/>
            <a:ext cx="8946541" cy="4425632"/>
          </a:xfrm>
        </p:spPr>
        <p:txBody>
          <a:bodyPr>
            <a:normAutofit lnSpcReduction="10000"/>
          </a:bodyPr>
          <a:lstStyle/>
          <a:p>
            <a:r>
              <a:rPr lang="en-IN" dirty="0"/>
              <a:t>Data cleaning is one of the processes that increases prediction performance, yet insufficient for the cases of complex data sets as the one in this research. Applying single machine algorithm on the data set accuracy was about 75</a:t>
            </a:r>
            <a:r>
              <a:rPr lang="en-IN" dirty="0" smtClean="0"/>
              <a:t>%.</a:t>
            </a:r>
          </a:p>
          <a:p>
            <a:r>
              <a:rPr lang="en-IN" dirty="0"/>
              <a:t>Therefore, the ensemble of multiple machine learning algorithms has been proposed and this combination of ML methods gains accuracy of 88 %. This is significant improvement compared to single machine learning method approach</a:t>
            </a:r>
            <a:r>
              <a:rPr lang="en-IN" dirty="0" smtClean="0"/>
              <a:t>.</a:t>
            </a:r>
          </a:p>
          <a:p>
            <a:r>
              <a:rPr lang="en-IN" dirty="0"/>
              <a:t>For better performance, we plan to judiciously design deep learning network structures, use adaptive learning rates and train on clusters of data rather than the whole dataset</a:t>
            </a:r>
            <a:r>
              <a:rPr lang="en-IN" dirty="0" smtClean="0"/>
              <a:t>.</a:t>
            </a:r>
          </a:p>
          <a:p>
            <a:r>
              <a:rPr lang="en-IN" dirty="0"/>
              <a:t>However, the drawback of the proposed system is that it consumes much more computational resources than single machine learning algorithm.</a:t>
            </a:r>
          </a:p>
          <a:p>
            <a:endParaRPr lang="en-IN" dirty="0"/>
          </a:p>
        </p:txBody>
      </p:sp>
    </p:spTree>
    <p:extLst>
      <p:ext uri="{BB962C8B-B14F-4D97-AF65-F5344CB8AC3E}">
        <p14:creationId xmlns:p14="http://schemas.microsoft.com/office/powerpoint/2010/main" val="40200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46111" y="452718"/>
            <a:ext cx="9404723" cy="836151"/>
          </a:xfrm>
        </p:spPr>
        <p:txBody>
          <a:bodyPr/>
          <a:lstStyle/>
          <a:p>
            <a:r>
              <a:rPr lang="en-US" dirty="0" smtClean="0"/>
              <a:t>Data Description</a:t>
            </a:r>
            <a:endParaRPr lang="en-IN" dirty="0"/>
          </a:p>
        </p:txBody>
      </p:sp>
      <p:sp>
        <p:nvSpPr>
          <p:cNvPr id="5" name="Rectangle 4"/>
          <p:cNvSpPr/>
          <p:nvPr/>
        </p:nvSpPr>
        <p:spPr>
          <a:xfrm>
            <a:off x="905692" y="1443036"/>
            <a:ext cx="6096000" cy="4932376"/>
          </a:xfrm>
          <a:prstGeom prst="rect">
            <a:avLst/>
          </a:prstGeom>
        </p:spPr>
        <p:txBody>
          <a:bodyPr>
            <a:spAutoFit/>
          </a:bodyPr>
          <a:lstStyle/>
          <a:p>
            <a:pPr marL="457200">
              <a:lnSpc>
                <a:spcPct val="107000"/>
              </a:lnSpc>
              <a:spcAft>
                <a:spcPts val="0"/>
              </a:spcAft>
            </a:pPr>
            <a:r>
              <a:rPr lang="en-IN" sz="1500" b="1" dirty="0" err="1">
                <a:latin typeface="Calibri" panose="020F0502020204030204" pitchFamily="34" charset="0"/>
                <a:ea typeface="Calibri" panose="020F0502020204030204" pitchFamily="34" charset="0"/>
                <a:cs typeface="Calibri" panose="020F0502020204030204" pitchFamily="34" charset="0"/>
              </a:rPr>
              <a:t>full_name</a:t>
            </a:r>
            <a:r>
              <a:rPr lang="en-IN" sz="1500" b="1" dirty="0">
                <a:latin typeface="Calibri" panose="020F0502020204030204" pitchFamily="34" charset="0"/>
                <a:ea typeface="Calibri" panose="020F0502020204030204" pitchFamily="34" charset="0"/>
                <a:cs typeface="Calibri" panose="020F0502020204030204" pitchFamily="34" charset="0"/>
              </a:rPr>
              <a:t>:         </a:t>
            </a:r>
            <a:r>
              <a:rPr lang="en-IN" sz="1500" dirty="0">
                <a:latin typeface="Calibri" panose="020F0502020204030204" pitchFamily="34" charset="0"/>
                <a:ea typeface="Calibri" panose="020F0502020204030204" pitchFamily="34" charset="0"/>
                <a:cs typeface="Calibri" panose="020F0502020204030204" pitchFamily="34" charset="0"/>
              </a:rPr>
              <a:t>Brand and model of the Car</a:t>
            </a:r>
            <a:r>
              <a:rPr lang="en-IN" sz="1500" dirty="0" smtClean="0">
                <a:latin typeface="Calibri" panose="020F0502020204030204" pitchFamily="34" charset="0"/>
                <a:ea typeface="Calibri" panose="020F0502020204030204" pitchFamily="34" charset="0"/>
                <a:cs typeface="Calibri" panose="020F0502020204030204" pitchFamily="34" charset="0"/>
              </a:rPr>
              <a:t>.</a:t>
            </a:r>
          </a:p>
          <a:p>
            <a:pPr marL="457200">
              <a:lnSpc>
                <a:spcPct val="107000"/>
              </a:lnSpc>
              <a:spcAft>
                <a:spcPts val="0"/>
              </a:spcAft>
            </a:pPr>
            <a:endParaRPr lang="en-IN" sz="15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r>
              <a:rPr lang="en-IN" sz="1500" b="1" dirty="0" err="1" smtClean="0">
                <a:latin typeface="Calibri" panose="020F0502020204030204" pitchFamily="34" charset="0"/>
                <a:ea typeface="Calibri" panose="020F0502020204030204" pitchFamily="34" charset="0"/>
                <a:cs typeface="Calibri" panose="020F0502020204030204" pitchFamily="34" charset="0"/>
              </a:rPr>
              <a:t>selling_price</a:t>
            </a:r>
            <a:r>
              <a:rPr lang="en-IN" sz="1500" b="1" dirty="0">
                <a:latin typeface="Calibri" panose="020F0502020204030204" pitchFamily="34" charset="0"/>
                <a:ea typeface="Calibri" panose="020F0502020204030204" pitchFamily="34" charset="0"/>
                <a:cs typeface="Calibri" panose="020F0502020204030204" pitchFamily="34" charset="0"/>
              </a:rPr>
              <a:t>:     </a:t>
            </a:r>
            <a:r>
              <a:rPr lang="en-IN" sz="1500" dirty="0">
                <a:latin typeface="Calibri" panose="020F0502020204030204" pitchFamily="34" charset="0"/>
                <a:ea typeface="Calibri" panose="020F0502020204030204" pitchFamily="34" charset="0"/>
                <a:cs typeface="Calibri" panose="020F0502020204030204" pitchFamily="34" charset="0"/>
              </a:rPr>
              <a:t>The price of the used car.</a:t>
            </a:r>
            <a:endParaRPr lang="en-IN" sz="15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endParaRPr lang="en-IN" sz="15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r>
              <a:rPr lang="en-IN" sz="1500" b="1" dirty="0">
                <a:latin typeface="Calibri" panose="020F0502020204030204" pitchFamily="34" charset="0"/>
                <a:ea typeface="Calibri" panose="020F0502020204030204" pitchFamily="34" charset="0"/>
                <a:cs typeface="Calibri" panose="020F0502020204030204" pitchFamily="34" charset="0"/>
              </a:rPr>
              <a:t>year:		         </a:t>
            </a:r>
            <a:r>
              <a:rPr lang="en-IN" sz="1500" dirty="0">
                <a:latin typeface="Calibri" panose="020F0502020204030204" pitchFamily="34" charset="0"/>
                <a:ea typeface="Calibri" panose="020F0502020204030204" pitchFamily="34" charset="0"/>
                <a:cs typeface="Calibri" panose="020F0502020204030204" pitchFamily="34" charset="0"/>
              </a:rPr>
              <a:t>Year of the car that is bought.</a:t>
            </a:r>
            <a:endParaRPr lang="en-IN" sz="15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endParaRPr lang="en-IN" sz="15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r>
              <a:rPr lang="en-IN" sz="1500" b="1" dirty="0" err="1">
                <a:latin typeface="Calibri" panose="020F0502020204030204" pitchFamily="34" charset="0"/>
                <a:ea typeface="Calibri" panose="020F0502020204030204" pitchFamily="34" charset="0"/>
                <a:cs typeface="Calibri" panose="020F0502020204030204" pitchFamily="34" charset="0"/>
              </a:rPr>
              <a:t>seller_type</a:t>
            </a:r>
            <a:r>
              <a:rPr lang="en-IN" sz="1500" b="1" dirty="0">
                <a:latin typeface="Calibri" panose="020F0502020204030204" pitchFamily="34" charset="0"/>
                <a:ea typeface="Calibri" panose="020F0502020204030204" pitchFamily="34" charset="0"/>
                <a:cs typeface="Calibri" panose="020F0502020204030204" pitchFamily="34" charset="0"/>
              </a:rPr>
              <a:t>:	</a:t>
            </a:r>
            <a:r>
              <a:rPr lang="en-IN" sz="1500" dirty="0">
                <a:latin typeface="Calibri" panose="020F0502020204030204" pitchFamily="34" charset="0"/>
                <a:ea typeface="Calibri" panose="020F0502020204030204" pitchFamily="34" charset="0"/>
                <a:cs typeface="Calibri" panose="020F0502020204030204" pitchFamily="34" charset="0"/>
              </a:rPr>
              <a:t>Seller type of the car(Individual or Dealer) </a:t>
            </a:r>
            <a:endParaRPr lang="en-IN" sz="15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endParaRPr lang="en-IN" sz="15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r>
              <a:rPr lang="en-IN" sz="1500" b="1" dirty="0" err="1">
                <a:latin typeface="Calibri" panose="020F0502020204030204" pitchFamily="34" charset="0"/>
                <a:ea typeface="Calibri" panose="020F0502020204030204" pitchFamily="34" charset="0"/>
                <a:cs typeface="Calibri" panose="020F0502020204030204" pitchFamily="34" charset="0"/>
              </a:rPr>
              <a:t>km_driven</a:t>
            </a:r>
            <a:r>
              <a:rPr lang="en-IN" sz="1500" b="1" dirty="0">
                <a:latin typeface="Calibri" panose="020F0502020204030204" pitchFamily="34" charset="0"/>
                <a:ea typeface="Calibri" panose="020F0502020204030204" pitchFamily="34" charset="0"/>
                <a:cs typeface="Calibri" panose="020F0502020204030204" pitchFamily="34" charset="0"/>
              </a:rPr>
              <a:t>:		</a:t>
            </a:r>
            <a:r>
              <a:rPr lang="en-IN" sz="1500" dirty="0">
                <a:latin typeface="Calibri" panose="020F0502020204030204" pitchFamily="34" charset="0"/>
                <a:ea typeface="Calibri" panose="020F0502020204030204" pitchFamily="34" charset="0"/>
                <a:cs typeface="Calibri" panose="020F0502020204030204" pitchFamily="34" charset="0"/>
              </a:rPr>
              <a:t>Total kilometres that car has travelled.</a:t>
            </a:r>
            <a:endParaRPr lang="en-IN" sz="15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endParaRPr lang="en-IN" sz="15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r>
              <a:rPr lang="en-IN" sz="1500" b="1" dirty="0" err="1">
                <a:latin typeface="Calibri" panose="020F0502020204030204" pitchFamily="34" charset="0"/>
                <a:ea typeface="Calibri" panose="020F0502020204030204" pitchFamily="34" charset="0"/>
                <a:cs typeface="Calibri" panose="020F0502020204030204" pitchFamily="34" charset="0"/>
              </a:rPr>
              <a:t>owner_type</a:t>
            </a:r>
            <a:r>
              <a:rPr lang="en-IN" sz="1500" b="1" dirty="0">
                <a:latin typeface="Calibri" panose="020F0502020204030204" pitchFamily="34" charset="0"/>
                <a:ea typeface="Calibri" panose="020F0502020204030204" pitchFamily="34" charset="0"/>
                <a:cs typeface="Calibri" panose="020F0502020204030204" pitchFamily="34" charset="0"/>
              </a:rPr>
              <a:t>:	</a:t>
            </a:r>
            <a:r>
              <a:rPr lang="en-IN" sz="1500" dirty="0">
                <a:latin typeface="Calibri" panose="020F0502020204030204" pitchFamily="34" charset="0"/>
                <a:ea typeface="Calibri" panose="020F0502020204030204" pitchFamily="34" charset="0"/>
                <a:cs typeface="Calibri" panose="020F0502020204030204" pitchFamily="34" charset="0"/>
              </a:rPr>
              <a:t>It describes the no. of people who used the car. </a:t>
            </a:r>
            <a:endParaRPr lang="en-IN" sz="15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endParaRPr lang="en-IN" sz="15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r>
              <a:rPr lang="en-IN" sz="1500" b="1" dirty="0" err="1">
                <a:latin typeface="Calibri" panose="020F0502020204030204" pitchFamily="34" charset="0"/>
                <a:ea typeface="Calibri" panose="020F0502020204030204" pitchFamily="34" charset="0"/>
                <a:cs typeface="Calibri" panose="020F0502020204030204" pitchFamily="34" charset="0"/>
              </a:rPr>
              <a:t>fuel_type</a:t>
            </a:r>
            <a:r>
              <a:rPr lang="en-IN" sz="1500" b="1" dirty="0">
                <a:latin typeface="Calibri" panose="020F0502020204030204" pitchFamily="34" charset="0"/>
                <a:ea typeface="Calibri" panose="020F0502020204030204" pitchFamily="34" charset="0"/>
                <a:cs typeface="Calibri" panose="020F0502020204030204" pitchFamily="34" charset="0"/>
              </a:rPr>
              <a:t>:		</a:t>
            </a:r>
            <a:r>
              <a:rPr lang="en-IN" sz="1500" dirty="0">
                <a:latin typeface="Calibri" panose="020F0502020204030204" pitchFamily="34" charset="0"/>
                <a:ea typeface="Calibri" panose="020F0502020204030204" pitchFamily="34" charset="0"/>
                <a:cs typeface="Calibri" panose="020F0502020204030204" pitchFamily="34" charset="0"/>
              </a:rPr>
              <a:t>Type of fuel that car runs by.</a:t>
            </a:r>
            <a:endParaRPr lang="en-IN" sz="15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r>
              <a:rPr lang="en-IN" sz="1500" b="1" dirty="0">
                <a:latin typeface="Calibri" panose="020F0502020204030204" pitchFamily="34" charset="0"/>
                <a:ea typeface="Calibri" panose="020F0502020204030204" pitchFamily="34" charset="0"/>
                <a:cs typeface="Calibri" panose="020F0502020204030204" pitchFamily="34" charset="0"/>
              </a:rPr>
              <a:t> </a:t>
            </a:r>
            <a:endParaRPr lang="en-IN" sz="15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500" b="1" dirty="0">
                <a:latin typeface="Calibri" panose="020F0502020204030204" pitchFamily="34" charset="0"/>
                <a:ea typeface="Calibri" panose="020F0502020204030204" pitchFamily="34" charset="0"/>
                <a:cs typeface="Calibri" panose="020F0502020204030204" pitchFamily="34" charset="0"/>
              </a:rPr>
              <a:t>mileage:		</a:t>
            </a:r>
            <a:r>
              <a:rPr lang="en-IN" sz="1500" dirty="0">
                <a:latin typeface="Calibri" panose="020F0502020204030204" pitchFamily="34" charset="0"/>
                <a:ea typeface="Calibri" panose="020F0502020204030204" pitchFamily="34" charset="0"/>
                <a:cs typeface="Calibri" panose="020F0502020204030204" pitchFamily="34" charset="0"/>
              </a:rPr>
              <a:t>Mileage of the car.</a:t>
            </a:r>
            <a:endParaRPr lang="en-IN" sz="15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0"/>
              </a:spcBef>
              <a:spcAft>
                <a:spcPts val="0"/>
              </a:spcAft>
            </a:pPr>
            <a:r>
              <a:rPr lang="en-IN" sz="1500" b="1" dirty="0">
                <a:latin typeface="Calibri" panose="020F0502020204030204" pitchFamily="34" charset="0"/>
                <a:ea typeface="Times New Roman" panose="02020603050405020304" pitchFamily="18" charset="0"/>
                <a:cs typeface="Calibri" panose="020F0502020204030204" pitchFamily="34" charset="0"/>
              </a:rPr>
              <a:t>engine:		</a:t>
            </a:r>
            <a:r>
              <a:rPr lang="en-IN" sz="1500" dirty="0">
                <a:latin typeface="Calibri" panose="020F0502020204030204" pitchFamily="34" charset="0"/>
                <a:ea typeface="Times New Roman" panose="02020603050405020304" pitchFamily="18" charset="0"/>
                <a:cs typeface="Calibri" panose="020F0502020204030204" pitchFamily="34" charset="0"/>
              </a:rPr>
              <a:t>CC of car’s engine.</a:t>
            </a:r>
            <a:endParaRPr lang="en-IN" sz="15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0"/>
              </a:spcBef>
              <a:spcAft>
                <a:spcPts val="0"/>
              </a:spcAft>
            </a:pPr>
            <a:r>
              <a:rPr lang="en-IN" sz="1500" b="1" dirty="0" err="1">
                <a:latin typeface="Calibri" panose="020F0502020204030204" pitchFamily="34" charset="0"/>
                <a:ea typeface="Calibri" panose="020F0502020204030204" pitchFamily="34" charset="0"/>
                <a:cs typeface="Calibri" panose="020F0502020204030204" pitchFamily="34" charset="0"/>
              </a:rPr>
              <a:t>max_power</a:t>
            </a:r>
            <a:r>
              <a:rPr lang="en-IN" sz="1500" b="1" dirty="0">
                <a:latin typeface="Calibri" panose="020F0502020204030204" pitchFamily="34" charset="0"/>
                <a:ea typeface="Calibri" panose="020F0502020204030204" pitchFamily="34" charset="0"/>
                <a:cs typeface="Calibri" panose="020F0502020204030204" pitchFamily="34" charset="0"/>
              </a:rPr>
              <a:t>:	</a:t>
            </a:r>
            <a:r>
              <a:rPr lang="en-IN" sz="1500" dirty="0">
                <a:latin typeface="Calibri" panose="020F0502020204030204" pitchFamily="34" charset="0"/>
                <a:ea typeface="Calibri" panose="020F0502020204030204" pitchFamily="34" charset="0"/>
                <a:cs typeface="Calibri" panose="020F0502020204030204" pitchFamily="34" charset="0"/>
              </a:rPr>
              <a:t>Maximum power of the car</a:t>
            </a:r>
            <a:r>
              <a:rPr lang="en-IN" sz="1500" dirty="0" smtClean="0">
                <a:latin typeface="Calibri" panose="020F0502020204030204" pitchFamily="34" charset="0"/>
                <a:ea typeface="Calibri" panose="020F0502020204030204" pitchFamily="34" charset="0"/>
                <a:cs typeface="Calibri" panose="020F0502020204030204" pitchFamily="34" charset="0"/>
              </a:rPr>
              <a:t>.</a:t>
            </a:r>
            <a:endParaRPr lang="en-IN" sz="1500" b="1" dirty="0" smtClean="0">
              <a:latin typeface="Calibri" panose="020F0502020204030204" pitchFamily="34" charset="0"/>
              <a:ea typeface="Calibri" panose="020F0502020204030204" pitchFamily="34" charset="0"/>
            </a:endParaRPr>
          </a:p>
          <a:p>
            <a:r>
              <a:rPr lang="en-IN" sz="1500" b="1" dirty="0">
                <a:latin typeface="Calibri" panose="020F0502020204030204" pitchFamily="34" charset="0"/>
                <a:ea typeface="Calibri" panose="020F0502020204030204" pitchFamily="34" charset="0"/>
              </a:rPr>
              <a:t>	</a:t>
            </a:r>
            <a:r>
              <a:rPr lang="en-IN" sz="1500" b="1" dirty="0" smtClean="0">
                <a:latin typeface="Calibri" panose="020F0502020204030204" pitchFamily="34" charset="0"/>
                <a:ea typeface="Calibri" panose="020F0502020204030204" pitchFamily="34" charset="0"/>
              </a:rPr>
              <a:t>seats</a:t>
            </a:r>
            <a:r>
              <a:rPr lang="en-IN" sz="1500" b="1" dirty="0">
                <a:latin typeface="Calibri" panose="020F0502020204030204" pitchFamily="34" charset="0"/>
                <a:ea typeface="Calibri" panose="020F0502020204030204" pitchFamily="34" charset="0"/>
              </a:rPr>
              <a:t>:		</a:t>
            </a:r>
            <a:r>
              <a:rPr lang="en-IN" sz="1500" dirty="0">
                <a:latin typeface="Calibri" panose="020F0502020204030204" pitchFamily="34" charset="0"/>
                <a:ea typeface="Calibri" panose="020F0502020204030204" pitchFamily="34" charset="0"/>
              </a:rPr>
              <a:t>Total seats in the car.</a:t>
            </a:r>
            <a:endParaRPr lang="en-IN" sz="1500" dirty="0"/>
          </a:p>
        </p:txBody>
      </p:sp>
      <p:pic>
        <p:nvPicPr>
          <p:cNvPr id="6" name="Picture 5"/>
          <p:cNvPicPr/>
          <p:nvPr/>
        </p:nvPicPr>
        <p:blipFill>
          <a:blip r:embed="rId2"/>
          <a:stretch>
            <a:fillRect/>
          </a:stretch>
        </p:blipFill>
        <p:spPr>
          <a:xfrm>
            <a:off x="7001692" y="1706880"/>
            <a:ext cx="2429691" cy="3840480"/>
          </a:xfrm>
          <a:prstGeom prst="rect">
            <a:avLst/>
          </a:prstGeom>
        </p:spPr>
      </p:pic>
    </p:spTree>
    <p:extLst>
      <p:ext uri="{BB962C8B-B14F-4D97-AF65-F5344CB8AC3E}">
        <p14:creationId xmlns:p14="http://schemas.microsoft.com/office/powerpoint/2010/main" val="1903116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It entails converting raw data into comprehensible format that a machine learning model can understand. The data pre-processing involves data cleaning which involves handling missing values, transformation of data i.e. normalizing the data and data reduction which involves only required features</a:t>
            </a:r>
            <a:r>
              <a:rPr lang="en-IN" dirty="0" smtClean="0"/>
              <a:t>.</a:t>
            </a:r>
          </a:p>
          <a:p>
            <a:endParaRPr lang="en-US" dirty="0"/>
          </a:p>
          <a:p>
            <a:endParaRPr lang="en-IN" dirty="0"/>
          </a:p>
          <a:p>
            <a:endParaRPr lang="en-IN" dirty="0"/>
          </a:p>
        </p:txBody>
      </p:sp>
      <p:sp>
        <p:nvSpPr>
          <p:cNvPr id="4" name="Title 1"/>
          <p:cNvSpPr>
            <a:spLocks noGrp="1"/>
          </p:cNvSpPr>
          <p:nvPr>
            <p:ph type="title"/>
          </p:nvPr>
        </p:nvSpPr>
        <p:spPr>
          <a:xfrm>
            <a:off x="646111" y="452718"/>
            <a:ext cx="9404723" cy="810025"/>
          </a:xfrm>
        </p:spPr>
        <p:txBody>
          <a:bodyPr/>
          <a:lstStyle/>
          <a:p>
            <a:r>
              <a:rPr lang="en-US" dirty="0" smtClean="0"/>
              <a:t>Data Pre-Processing</a:t>
            </a:r>
            <a:endParaRPr lang="en-IN" dirty="0"/>
          </a:p>
        </p:txBody>
      </p:sp>
      <p:pic>
        <p:nvPicPr>
          <p:cNvPr id="5" name="Picture 4"/>
          <p:cNvPicPr/>
          <p:nvPr/>
        </p:nvPicPr>
        <p:blipFill>
          <a:blip r:embed="rId2"/>
          <a:stretch>
            <a:fillRect/>
          </a:stretch>
        </p:blipFill>
        <p:spPr>
          <a:xfrm>
            <a:off x="1550533" y="3741964"/>
            <a:ext cx="5181193" cy="1638300"/>
          </a:xfrm>
          <a:prstGeom prst="rect">
            <a:avLst/>
          </a:prstGeom>
        </p:spPr>
      </p:pic>
      <p:pic>
        <p:nvPicPr>
          <p:cNvPr id="6" name="Picture 5"/>
          <p:cNvPicPr/>
          <p:nvPr/>
        </p:nvPicPr>
        <p:blipFill>
          <a:blip r:embed="rId3"/>
          <a:stretch>
            <a:fillRect/>
          </a:stretch>
        </p:blipFill>
        <p:spPr>
          <a:xfrm>
            <a:off x="1550533" y="5380263"/>
            <a:ext cx="6687776" cy="585107"/>
          </a:xfrm>
          <a:prstGeom prst="rect">
            <a:avLst/>
          </a:prstGeom>
        </p:spPr>
      </p:pic>
    </p:spTree>
    <p:extLst>
      <p:ext uri="{BB962C8B-B14F-4D97-AF65-F5344CB8AC3E}">
        <p14:creationId xmlns:p14="http://schemas.microsoft.com/office/powerpoint/2010/main" val="1235156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8512" y="1504278"/>
            <a:ext cx="8946541" cy="4195481"/>
          </a:xfrm>
        </p:spPr>
        <p:txBody>
          <a:bodyPr/>
          <a:lstStyle/>
          <a:p>
            <a:r>
              <a:rPr lang="en-IN"/>
              <a:t>The first step of pre-processing is data cleaning by checking and eliminating any missing values because they affect the accuracy of the model. </a:t>
            </a:r>
            <a:r>
              <a:rPr lang="en-IN" dirty="0"/>
              <a:t>This is achieved by either filling the missing values with a mean or mode function or by dropping all the missing values. In this case, there are missing values in </a:t>
            </a:r>
            <a:r>
              <a:rPr lang="en-IN" dirty="0" err="1"/>
              <a:t>new_price</a:t>
            </a:r>
            <a:r>
              <a:rPr lang="en-IN" dirty="0"/>
              <a:t>, mileage, engine, </a:t>
            </a:r>
            <a:r>
              <a:rPr lang="en-IN" dirty="0" err="1"/>
              <a:t>max_power</a:t>
            </a:r>
            <a:r>
              <a:rPr lang="en-IN" dirty="0"/>
              <a:t> and seats columns.</a:t>
            </a:r>
          </a:p>
          <a:p>
            <a:endParaRPr lang="en-IN" dirty="0"/>
          </a:p>
        </p:txBody>
      </p:sp>
      <p:sp>
        <p:nvSpPr>
          <p:cNvPr id="4" name="Title 1"/>
          <p:cNvSpPr>
            <a:spLocks noGrp="1"/>
          </p:cNvSpPr>
          <p:nvPr>
            <p:ph type="title"/>
          </p:nvPr>
        </p:nvSpPr>
        <p:spPr>
          <a:xfrm>
            <a:off x="646111" y="452718"/>
            <a:ext cx="9404723" cy="940653"/>
          </a:xfrm>
        </p:spPr>
        <p:txBody>
          <a:bodyPr/>
          <a:lstStyle/>
          <a:p>
            <a:r>
              <a:rPr lang="en-US" dirty="0" smtClean="0"/>
              <a:t>Data Cleaning</a:t>
            </a:r>
            <a:endParaRPr lang="en-IN" dirty="0"/>
          </a:p>
        </p:txBody>
      </p:sp>
      <p:pic>
        <p:nvPicPr>
          <p:cNvPr id="5" name="Picture 4"/>
          <p:cNvPicPr/>
          <p:nvPr/>
        </p:nvPicPr>
        <p:blipFill>
          <a:blip r:embed="rId2"/>
          <a:stretch>
            <a:fillRect/>
          </a:stretch>
        </p:blipFill>
        <p:spPr>
          <a:xfrm>
            <a:off x="3288030" y="3515542"/>
            <a:ext cx="3800748" cy="2571750"/>
          </a:xfrm>
          <a:prstGeom prst="rect">
            <a:avLst/>
          </a:prstGeom>
        </p:spPr>
      </p:pic>
    </p:spTree>
    <p:extLst>
      <p:ext uri="{BB962C8B-B14F-4D97-AF65-F5344CB8AC3E}">
        <p14:creationId xmlns:p14="http://schemas.microsoft.com/office/powerpoint/2010/main" val="652826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5201" y="1687158"/>
            <a:ext cx="8946541" cy="4195481"/>
          </a:xfrm>
        </p:spPr>
        <p:txBody>
          <a:bodyPr/>
          <a:lstStyle/>
          <a:p>
            <a:r>
              <a:rPr lang="en-IN" dirty="0"/>
              <a:t>The next step of data processing is data reduction. This is used to remove duplicate features present in the data i.e. unwanted features for prediction. </a:t>
            </a:r>
          </a:p>
          <a:p>
            <a:endParaRPr lang="en-IN" dirty="0"/>
          </a:p>
        </p:txBody>
      </p:sp>
      <p:sp>
        <p:nvSpPr>
          <p:cNvPr id="4" name="Title 1"/>
          <p:cNvSpPr>
            <a:spLocks noGrp="1"/>
          </p:cNvSpPr>
          <p:nvPr>
            <p:ph type="title"/>
          </p:nvPr>
        </p:nvSpPr>
        <p:spPr>
          <a:xfrm>
            <a:off x="646111" y="452718"/>
            <a:ext cx="9404723" cy="1400530"/>
          </a:xfrm>
        </p:spPr>
        <p:txBody>
          <a:bodyPr/>
          <a:lstStyle/>
          <a:p>
            <a:r>
              <a:rPr lang="en-IN" b="1" dirty="0"/>
              <a:t>Data </a:t>
            </a:r>
            <a:r>
              <a:rPr lang="en-IN" b="1" dirty="0" smtClean="0"/>
              <a:t>Reduction </a:t>
            </a:r>
            <a:endParaRPr lang="en-IN" dirty="0"/>
          </a:p>
        </p:txBody>
      </p:sp>
      <p:pic>
        <p:nvPicPr>
          <p:cNvPr id="5" name="Picture 4"/>
          <p:cNvPicPr/>
          <p:nvPr/>
        </p:nvPicPr>
        <p:blipFill>
          <a:blip r:embed="rId2"/>
          <a:stretch>
            <a:fillRect/>
          </a:stretch>
        </p:blipFill>
        <p:spPr>
          <a:xfrm>
            <a:off x="1331723" y="3087687"/>
            <a:ext cx="6828208" cy="2390003"/>
          </a:xfrm>
          <a:prstGeom prst="rect">
            <a:avLst/>
          </a:prstGeom>
        </p:spPr>
      </p:pic>
    </p:spTree>
    <p:extLst>
      <p:ext uri="{BB962C8B-B14F-4D97-AF65-F5344CB8AC3E}">
        <p14:creationId xmlns:p14="http://schemas.microsoft.com/office/powerpoint/2010/main" val="2675720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problem of missing value is quite common in many real-life datasets. Missing value can bias the results of the machine learning models and/or reduce the accuracy of the model. </a:t>
            </a:r>
            <a:endParaRPr lang="en-IN" dirty="0"/>
          </a:p>
        </p:txBody>
      </p:sp>
      <p:sp>
        <p:nvSpPr>
          <p:cNvPr id="4" name="Title 1"/>
          <p:cNvSpPr>
            <a:spLocks noGrp="1"/>
          </p:cNvSpPr>
          <p:nvPr>
            <p:ph type="title"/>
          </p:nvPr>
        </p:nvSpPr>
        <p:spPr>
          <a:xfrm>
            <a:off x="646111" y="452718"/>
            <a:ext cx="9404723" cy="853568"/>
          </a:xfrm>
        </p:spPr>
        <p:txBody>
          <a:bodyPr/>
          <a:lstStyle/>
          <a:p>
            <a:r>
              <a:rPr lang="en-US" dirty="0" smtClean="0"/>
              <a:t>Handling </a:t>
            </a:r>
            <a:r>
              <a:rPr lang="en-US" dirty="0" smtClean="0"/>
              <a:t>Missing Values</a:t>
            </a:r>
            <a:endParaRPr lang="en-IN" dirty="0"/>
          </a:p>
        </p:txBody>
      </p:sp>
      <p:pic>
        <p:nvPicPr>
          <p:cNvPr id="5" name="Picture 4"/>
          <p:cNvPicPr/>
          <p:nvPr/>
        </p:nvPicPr>
        <p:blipFill>
          <a:blip r:embed="rId2"/>
          <a:stretch>
            <a:fillRect/>
          </a:stretch>
        </p:blipFill>
        <p:spPr>
          <a:xfrm>
            <a:off x="1610450" y="3384847"/>
            <a:ext cx="7132956" cy="1997049"/>
          </a:xfrm>
          <a:prstGeom prst="rect">
            <a:avLst/>
          </a:prstGeom>
        </p:spPr>
      </p:pic>
    </p:spTree>
    <p:extLst>
      <p:ext uri="{BB962C8B-B14F-4D97-AF65-F5344CB8AC3E}">
        <p14:creationId xmlns:p14="http://schemas.microsoft.com/office/powerpoint/2010/main" val="3208283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5201" y="1669741"/>
            <a:ext cx="8946541" cy="4195481"/>
          </a:xfrm>
        </p:spPr>
        <p:txBody>
          <a:bodyPr/>
          <a:lstStyle/>
          <a:p>
            <a:r>
              <a:rPr lang="en-US" dirty="0"/>
              <a:t>Outliers are </a:t>
            </a:r>
            <a:r>
              <a:rPr lang="en-US" b="1" dirty="0"/>
              <a:t>data points that don't fit the pattern of rest of the numbers</a:t>
            </a:r>
            <a:r>
              <a:rPr lang="en-US" dirty="0"/>
              <a:t>. They are the extremely high or extremely low values in the data set</a:t>
            </a:r>
            <a:r>
              <a:rPr lang="en-US" dirty="0" smtClean="0"/>
              <a:t>.</a:t>
            </a:r>
          </a:p>
          <a:p>
            <a:r>
              <a:rPr lang="en-US" dirty="0"/>
              <a:t>A simple way to find an outlier is to examine the numbers in the data set. We will see that most numbers are clustered around a range and some numbers are way too low or too high compared to rest of the numbers. Such numbers are known as outliers.</a:t>
            </a:r>
            <a:endParaRPr lang="en-IN" dirty="0"/>
          </a:p>
        </p:txBody>
      </p:sp>
      <p:sp>
        <p:nvSpPr>
          <p:cNvPr id="4" name="Title 1"/>
          <p:cNvSpPr>
            <a:spLocks noGrp="1"/>
          </p:cNvSpPr>
          <p:nvPr>
            <p:ph type="title"/>
          </p:nvPr>
        </p:nvSpPr>
        <p:spPr>
          <a:xfrm>
            <a:off x="646111" y="452718"/>
            <a:ext cx="9404723" cy="853568"/>
          </a:xfrm>
        </p:spPr>
        <p:txBody>
          <a:bodyPr/>
          <a:lstStyle/>
          <a:p>
            <a:r>
              <a:rPr lang="en-US" dirty="0" smtClean="0"/>
              <a:t>Handling Outliers</a:t>
            </a:r>
            <a:endParaRPr lang="en-IN" dirty="0"/>
          </a:p>
        </p:txBody>
      </p:sp>
      <p:pic>
        <p:nvPicPr>
          <p:cNvPr id="5" name="Picture 4"/>
          <p:cNvPicPr/>
          <p:nvPr/>
        </p:nvPicPr>
        <p:blipFill>
          <a:blip r:embed="rId2"/>
          <a:stretch>
            <a:fillRect/>
          </a:stretch>
        </p:blipFill>
        <p:spPr>
          <a:xfrm>
            <a:off x="1384798" y="4199163"/>
            <a:ext cx="6531293" cy="1548493"/>
          </a:xfrm>
          <a:prstGeom prst="rect">
            <a:avLst/>
          </a:prstGeom>
        </p:spPr>
      </p:pic>
    </p:spTree>
    <p:extLst>
      <p:ext uri="{BB962C8B-B14F-4D97-AF65-F5344CB8AC3E}">
        <p14:creationId xmlns:p14="http://schemas.microsoft.com/office/powerpoint/2010/main" val="2634625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a:t>
            </a:r>
            <a:endParaRPr lang="en-IN" dirty="0"/>
          </a:p>
        </p:txBody>
      </p:sp>
      <p:sp>
        <p:nvSpPr>
          <p:cNvPr id="3" name="Content Placeholder 2"/>
          <p:cNvSpPr>
            <a:spLocks noGrp="1"/>
          </p:cNvSpPr>
          <p:nvPr>
            <p:ph idx="1"/>
          </p:nvPr>
        </p:nvSpPr>
        <p:spPr>
          <a:xfrm>
            <a:off x="1104293" y="2052918"/>
            <a:ext cx="8946541" cy="4195481"/>
          </a:xfrm>
        </p:spPr>
        <p:txBody>
          <a:bodyPr/>
          <a:lstStyle/>
          <a:p>
            <a:r>
              <a:rPr lang="en-IN" dirty="0"/>
              <a:t>Encoding categorical data is a process of converting categorical data into integer format so that the data with converted categorical values can be provided to the different models.</a:t>
            </a:r>
          </a:p>
          <a:p>
            <a:r>
              <a:rPr lang="en-US" dirty="0"/>
              <a:t>Encoding is a required pre-processing step when working with categorical data for machine learning algorithms.</a:t>
            </a:r>
          </a:p>
          <a:p>
            <a:endParaRPr lang="en-IN" dirty="0"/>
          </a:p>
        </p:txBody>
      </p:sp>
      <p:pic>
        <p:nvPicPr>
          <p:cNvPr id="4" name="Picture 3"/>
          <p:cNvPicPr/>
          <p:nvPr/>
        </p:nvPicPr>
        <p:blipFill>
          <a:blip r:embed="rId2"/>
          <a:stretch>
            <a:fillRect/>
          </a:stretch>
        </p:blipFill>
        <p:spPr>
          <a:xfrm>
            <a:off x="1593032" y="4053296"/>
            <a:ext cx="7429047" cy="1006384"/>
          </a:xfrm>
          <a:prstGeom prst="rect">
            <a:avLst/>
          </a:prstGeom>
        </p:spPr>
      </p:pic>
    </p:spTree>
    <p:extLst>
      <p:ext uri="{BB962C8B-B14F-4D97-AF65-F5344CB8AC3E}">
        <p14:creationId xmlns:p14="http://schemas.microsoft.com/office/powerpoint/2010/main" val="27239568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74</TotalTime>
  <Words>1052</Words>
  <Application>Microsoft Office PowerPoint</Application>
  <PresentationFormat>Widescreen</PresentationFormat>
  <Paragraphs>126</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Century Gothic</vt:lpstr>
      <vt:lpstr>Times New Roman</vt:lpstr>
      <vt:lpstr>Wingdings 3</vt:lpstr>
      <vt:lpstr>Ion</vt:lpstr>
      <vt:lpstr>CAR PRICE PREDICTION </vt:lpstr>
      <vt:lpstr>PowerPoint Presentation</vt:lpstr>
      <vt:lpstr>Data Description</vt:lpstr>
      <vt:lpstr>Data Pre-Processing</vt:lpstr>
      <vt:lpstr>Data Cleaning</vt:lpstr>
      <vt:lpstr>Data Reduction </vt:lpstr>
      <vt:lpstr>Handling Missing Values</vt:lpstr>
      <vt:lpstr>Handling Outliers</vt:lpstr>
      <vt:lpstr>Encoding</vt:lpstr>
      <vt:lpstr>Scaling</vt:lpstr>
      <vt:lpstr>Data Inputs- Logic- Output Visualization</vt:lpstr>
      <vt:lpstr>Data Inputs- Logic- Output Visualization</vt:lpstr>
      <vt:lpstr>Data Inputs- Logic- Output Visualization</vt:lpstr>
      <vt:lpstr>Data Inputs- Logic- Output Visualization</vt:lpstr>
      <vt:lpstr>Data Inputs- Logic- Output Visualization</vt:lpstr>
      <vt:lpstr>Model/s Development and Evaluation </vt:lpstr>
      <vt:lpstr>Hyper Parameter Tuning </vt:lpstr>
      <vt:lpstr>Linear Regression </vt:lpstr>
      <vt:lpstr>Lasso Regression </vt:lpstr>
      <vt:lpstr>Ridge Regression </vt:lpstr>
      <vt:lpstr>Decision Tree Regression </vt:lpstr>
      <vt:lpstr>Cross Validation</vt:lpstr>
      <vt:lpstr>Key Findings and Conclusions of the Study </vt:lpstr>
      <vt:lpstr>Key Findings and Conclusions of the Study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Tarak Ram Sai</dc:creator>
  <cp:lastModifiedBy>Tarak Ram Sai</cp:lastModifiedBy>
  <cp:revision>9</cp:revision>
  <dcterms:created xsi:type="dcterms:W3CDTF">2022-01-27T19:11:58Z</dcterms:created>
  <dcterms:modified xsi:type="dcterms:W3CDTF">2022-01-27T20:26:18Z</dcterms:modified>
</cp:coreProperties>
</file>