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206" y="2778033"/>
            <a:ext cx="9701347" cy="1053738"/>
          </a:xfrm>
        </p:spPr>
        <p:txBody>
          <a:bodyPr/>
          <a:lstStyle/>
          <a:p>
            <a:r>
              <a:rPr lang="en-IN" sz="4400" dirty="0"/>
              <a:t>MICRO CREDIT DEFAULTER MODEL</a:t>
            </a:r>
            <a:endParaRPr lang="en-IN" sz="4400" dirty="0"/>
          </a:p>
        </p:txBody>
      </p:sp>
      <p:sp>
        <p:nvSpPr>
          <p:cNvPr id="4" name="TextBox 3"/>
          <p:cNvSpPr txBox="1"/>
          <p:nvPr/>
        </p:nvSpPr>
        <p:spPr>
          <a:xfrm>
            <a:off x="8186057" y="5277395"/>
            <a:ext cx="3936274" cy="1077218"/>
          </a:xfrm>
          <a:prstGeom prst="rect">
            <a:avLst/>
          </a:prstGeom>
          <a:noFill/>
        </p:spPr>
        <p:txBody>
          <a:bodyPr wrap="square" rtlCol="0">
            <a:spAutoFit/>
          </a:bodyPr>
          <a:lstStyle/>
          <a:p>
            <a:r>
              <a:rPr lang="en-US" sz="3200" dirty="0" smtClean="0"/>
              <a:t>               BY</a:t>
            </a:r>
          </a:p>
          <a:p>
            <a:r>
              <a:rPr lang="en-US" sz="3200" dirty="0" smtClean="0"/>
              <a:t>V TARAK RAM SAI</a:t>
            </a:r>
            <a:endParaRPr lang="en-IN" sz="3200" dirty="0"/>
          </a:p>
        </p:txBody>
      </p:sp>
    </p:spTree>
    <p:extLst>
      <p:ext uri="{BB962C8B-B14F-4D97-AF65-F5344CB8AC3E}">
        <p14:creationId xmlns:p14="http://schemas.microsoft.com/office/powerpoint/2010/main" val="3590146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9065"/>
          </a:xfrm>
        </p:spPr>
        <p:txBody>
          <a:bodyPr/>
          <a:lstStyle/>
          <a:p>
            <a:r>
              <a:rPr lang="en-US" dirty="0" smtClean="0"/>
              <a:t>Skewness Removal</a:t>
            </a:r>
            <a:endParaRPr lang="en-IN" dirty="0"/>
          </a:p>
        </p:txBody>
      </p:sp>
      <p:sp>
        <p:nvSpPr>
          <p:cNvPr id="6" name="Content Placeholder 5"/>
          <p:cNvSpPr>
            <a:spLocks noGrp="1"/>
          </p:cNvSpPr>
          <p:nvPr>
            <p:ph idx="1"/>
          </p:nvPr>
        </p:nvSpPr>
        <p:spPr>
          <a:xfrm>
            <a:off x="875201" y="1356232"/>
            <a:ext cx="8946541" cy="4195481"/>
          </a:xfrm>
        </p:spPr>
        <p:txBody>
          <a:bodyPr/>
          <a:lstStyle/>
          <a:p>
            <a:r>
              <a:rPr lang="en-IN" dirty="0"/>
              <a:t>We have to remove the skewness from the columns whose skewness is not in the range of -0.5 to +0.5. Here, we are using a power transformer to remove the skewness as </a:t>
            </a:r>
            <a:r>
              <a:rPr lang="en-IN" dirty="0" smtClean="0"/>
              <a:t>follows:</a:t>
            </a:r>
          </a:p>
          <a:p>
            <a:endParaRPr lang="en-IN" dirty="0"/>
          </a:p>
          <a:p>
            <a:endParaRPr lang="en-IN" dirty="0"/>
          </a:p>
        </p:txBody>
      </p:sp>
      <p:pic>
        <p:nvPicPr>
          <p:cNvPr id="7" name="Picture 6"/>
          <p:cNvPicPr/>
          <p:nvPr/>
        </p:nvPicPr>
        <p:blipFill>
          <a:blip r:embed="rId2"/>
          <a:stretch>
            <a:fillRect/>
          </a:stretch>
        </p:blipFill>
        <p:spPr>
          <a:xfrm>
            <a:off x="1149798" y="2563777"/>
            <a:ext cx="3077935" cy="2600405"/>
          </a:xfrm>
          <a:prstGeom prst="rect">
            <a:avLst/>
          </a:prstGeom>
        </p:spPr>
      </p:pic>
      <p:pic>
        <p:nvPicPr>
          <p:cNvPr id="8" name="Picture 7"/>
          <p:cNvPicPr/>
          <p:nvPr/>
        </p:nvPicPr>
        <p:blipFill>
          <a:blip r:embed="rId3"/>
          <a:stretch>
            <a:fillRect/>
          </a:stretch>
        </p:blipFill>
        <p:spPr>
          <a:xfrm>
            <a:off x="4227733" y="2563778"/>
            <a:ext cx="3005547" cy="2600404"/>
          </a:xfrm>
          <a:prstGeom prst="rect">
            <a:avLst/>
          </a:prstGeom>
        </p:spPr>
      </p:pic>
      <p:pic>
        <p:nvPicPr>
          <p:cNvPr id="9" name="Picture 8"/>
          <p:cNvPicPr/>
          <p:nvPr/>
        </p:nvPicPr>
        <p:blipFill>
          <a:blip r:embed="rId4"/>
          <a:stretch>
            <a:fillRect/>
          </a:stretch>
        </p:blipFill>
        <p:spPr>
          <a:xfrm>
            <a:off x="1149798" y="5164182"/>
            <a:ext cx="6083482" cy="657496"/>
          </a:xfrm>
          <a:prstGeom prst="rect">
            <a:avLst/>
          </a:prstGeom>
        </p:spPr>
      </p:pic>
    </p:spTree>
    <p:extLst>
      <p:ext uri="{BB962C8B-B14F-4D97-AF65-F5344CB8AC3E}">
        <p14:creationId xmlns:p14="http://schemas.microsoft.com/office/powerpoint/2010/main" val="39357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6779"/>
          </a:xfrm>
        </p:spPr>
        <p:txBody>
          <a:bodyPr/>
          <a:lstStyle/>
          <a:p>
            <a:r>
              <a:rPr lang="en-US" dirty="0" smtClean="0"/>
              <a:t>Scaling</a:t>
            </a:r>
            <a:endParaRPr lang="en-IN" dirty="0"/>
          </a:p>
        </p:txBody>
      </p:sp>
      <p:sp>
        <p:nvSpPr>
          <p:cNvPr id="3" name="Content Placeholder 2"/>
          <p:cNvSpPr>
            <a:spLocks noGrp="1"/>
          </p:cNvSpPr>
          <p:nvPr>
            <p:ph idx="1"/>
          </p:nvPr>
        </p:nvSpPr>
        <p:spPr/>
        <p:txBody>
          <a:bodyPr/>
          <a:lstStyle/>
          <a:p>
            <a:r>
              <a:rPr lang="en-IN" dirty="0"/>
              <a:t>Feature scaling is </a:t>
            </a:r>
            <a:r>
              <a:rPr lang="en-IN" b="1" dirty="0"/>
              <a:t>a method used to normalize the range of independent variables or features of data</a:t>
            </a:r>
            <a:r>
              <a:rPr lang="en-IN" dirty="0" smtClean="0"/>
              <a:t>. To </a:t>
            </a:r>
            <a:r>
              <a:rPr lang="en-IN" dirty="0"/>
              <a:t>convert data into a distribution with a mean of 0 and standard deviation of 1, we will use a standard scalar</a:t>
            </a:r>
            <a:r>
              <a:rPr lang="en-IN" dirty="0" smtClean="0"/>
              <a:t>.</a:t>
            </a:r>
          </a:p>
          <a:p>
            <a:endParaRPr lang="en-IN" dirty="0"/>
          </a:p>
          <a:p>
            <a:endParaRPr lang="en-IN" dirty="0"/>
          </a:p>
        </p:txBody>
      </p:sp>
      <p:pic>
        <p:nvPicPr>
          <p:cNvPr id="4" name="Picture 3"/>
          <p:cNvPicPr/>
          <p:nvPr/>
        </p:nvPicPr>
        <p:blipFill>
          <a:blip r:embed="rId2"/>
          <a:stretch>
            <a:fillRect/>
          </a:stretch>
        </p:blipFill>
        <p:spPr>
          <a:xfrm>
            <a:off x="1549490" y="3553096"/>
            <a:ext cx="7629343" cy="2272937"/>
          </a:xfrm>
          <a:prstGeom prst="rect">
            <a:avLst/>
          </a:prstGeom>
        </p:spPr>
      </p:pic>
    </p:spTree>
    <p:extLst>
      <p:ext uri="{BB962C8B-B14F-4D97-AF65-F5344CB8AC3E}">
        <p14:creationId xmlns:p14="http://schemas.microsoft.com/office/powerpoint/2010/main" val="3293995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45453"/>
          </a:xfrm>
        </p:spPr>
        <p:txBody>
          <a:bodyPr/>
          <a:lstStyle/>
          <a:p>
            <a:r>
              <a:rPr lang="en-IN" dirty="0"/>
              <a:t>Data Inputs- Logic- Output Visualization</a:t>
            </a:r>
            <a:endParaRPr lang="en-IN" dirty="0"/>
          </a:p>
        </p:txBody>
      </p:sp>
      <p:sp>
        <p:nvSpPr>
          <p:cNvPr id="5" name="Content Placeholder 4"/>
          <p:cNvSpPr>
            <a:spLocks noGrp="1"/>
          </p:cNvSpPr>
          <p:nvPr>
            <p:ph idx="1"/>
          </p:nvPr>
        </p:nvSpPr>
        <p:spPr/>
        <p:txBody>
          <a:bodyPr/>
          <a:lstStyle/>
          <a:p>
            <a:r>
              <a:rPr lang="en-IN" b="1" dirty="0"/>
              <a:t>The average main account balance is mostly in between 0 and 50000. Daily amount spent from main account, averaged over last 30 days is mostly between 0 and 100000.</a:t>
            </a:r>
          </a:p>
          <a:p>
            <a:endParaRPr lang="en-IN" dirty="0"/>
          </a:p>
        </p:txBody>
      </p:sp>
      <p:pic>
        <p:nvPicPr>
          <p:cNvPr id="6" name="Picture 5"/>
          <p:cNvPicPr/>
          <p:nvPr/>
        </p:nvPicPr>
        <p:blipFill>
          <a:blip r:embed="rId2"/>
          <a:stretch>
            <a:fillRect/>
          </a:stretch>
        </p:blipFill>
        <p:spPr>
          <a:xfrm>
            <a:off x="1466306" y="3106239"/>
            <a:ext cx="8069580" cy="3223260"/>
          </a:xfrm>
          <a:prstGeom prst="rect">
            <a:avLst/>
          </a:prstGeom>
        </p:spPr>
      </p:pic>
    </p:spTree>
    <p:extLst>
      <p:ext uri="{BB962C8B-B14F-4D97-AF65-F5344CB8AC3E}">
        <p14:creationId xmlns:p14="http://schemas.microsoft.com/office/powerpoint/2010/main" val="412646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45453"/>
          </a:xfrm>
        </p:spPr>
        <p:txBody>
          <a:bodyPr/>
          <a:lstStyle/>
          <a:p>
            <a:r>
              <a:rPr lang="en-IN" dirty="0"/>
              <a:t>Data Inputs- Logic- Output Visualization</a:t>
            </a:r>
            <a:endParaRPr lang="en-IN" dirty="0"/>
          </a:p>
        </p:txBody>
      </p:sp>
      <p:sp>
        <p:nvSpPr>
          <p:cNvPr id="5" name="Content Placeholder 4"/>
          <p:cNvSpPr>
            <a:spLocks noGrp="1"/>
          </p:cNvSpPr>
          <p:nvPr>
            <p:ph idx="1"/>
          </p:nvPr>
        </p:nvSpPr>
        <p:spPr/>
        <p:txBody>
          <a:bodyPr/>
          <a:lstStyle/>
          <a:p>
            <a:r>
              <a:rPr lang="en-IN" dirty="0"/>
              <a:t>Number of times main account got recharged in last 30 days is mostly between 0 and 40, If the no. of times the customer recharged is more, then the customer is a non-defaulter.</a:t>
            </a:r>
            <a:endParaRPr lang="en-IN" dirty="0"/>
          </a:p>
        </p:txBody>
      </p:sp>
      <p:pic>
        <p:nvPicPr>
          <p:cNvPr id="7" name="Picture 6"/>
          <p:cNvPicPr/>
          <p:nvPr/>
        </p:nvPicPr>
        <p:blipFill>
          <a:blip r:embed="rId2"/>
          <a:stretch>
            <a:fillRect/>
          </a:stretch>
        </p:blipFill>
        <p:spPr>
          <a:xfrm>
            <a:off x="1475557" y="3101339"/>
            <a:ext cx="7772945" cy="3147060"/>
          </a:xfrm>
          <a:prstGeom prst="rect">
            <a:avLst/>
          </a:prstGeom>
        </p:spPr>
      </p:pic>
    </p:spTree>
    <p:extLst>
      <p:ext uri="{BB962C8B-B14F-4D97-AF65-F5344CB8AC3E}">
        <p14:creationId xmlns:p14="http://schemas.microsoft.com/office/powerpoint/2010/main" val="66108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45453"/>
          </a:xfrm>
        </p:spPr>
        <p:txBody>
          <a:bodyPr/>
          <a:lstStyle/>
          <a:p>
            <a:r>
              <a:rPr lang="en-IN" dirty="0"/>
              <a:t>Data Inputs- Logic- Output Visualization</a:t>
            </a:r>
            <a:endParaRPr lang="en-IN" dirty="0"/>
          </a:p>
        </p:txBody>
      </p:sp>
      <p:sp>
        <p:nvSpPr>
          <p:cNvPr id="5" name="Content Placeholder 4"/>
          <p:cNvSpPr>
            <a:spLocks noGrp="1"/>
          </p:cNvSpPr>
          <p:nvPr>
            <p:ph idx="1"/>
          </p:nvPr>
        </p:nvSpPr>
        <p:spPr/>
        <p:txBody>
          <a:bodyPr/>
          <a:lstStyle/>
          <a:p>
            <a:r>
              <a:rPr lang="en-IN" b="1" dirty="0"/>
              <a:t>Total amount of recharge in main account over last 90 days is positively related to daily_decr30.</a:t>
            </a:r>
          </a:p>
          <a:p>
            <a:endParaRPr lang="en-IN" dirty="0"/>
          </a:p>
        </p:txBody>
      </p:sp>
      <p:pic>
        <p:nvPicPr>
          <p:cNvPr id="6" name="Picture 5"/>
          <p:cNvPicPr/>
          <p:nvPr/>
        </p:nvPicPr>
        <p:blipFill>
          <a:blip r:embed="rId2"/>
          <a:stretch>
            <a:fillRect/>
          </a:stretch>
        </p:blipFill>
        <p:spPr>
          <a:xfrm>
            <a:off x="1514656" y="3000038"/>
            <a:ext cx="7838349" cy="3000168"/>
          </a:xfrm>
          <a:prstGeom prst="rect">
            <a:avLst/>
          </a:prstGeom>
        </p:spPr>
      </p:pic>
    </p:spTree>
    <p:extLst>
      <p:ext uri="{BB962C8B-B14F-4D97-AF65-F5344CB8AC3E}">
        <p14:creationId xmlns:p14="http://schemas.microsoft.com/office/powerpoint/2010/main" val="356895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45453"/>
          </a:xfrm>
        </p:spPr>
        <p:txBody>
          <a:bodyPr/>
          <a:lstStyle/>
          <a:p>
            <a:r>
              <a:rPr lang="en-IN" dirty="0"/>
              <a:t>Data Inputs- Logic- Output Visualization</a:t>
            </a:r>
            <a:endParaRPr lang="en-IN" dirty="0"/>
          </a:p>
        </p:txBody>
      </p:sp>
      <p:sp>
        <p:nvSpPr>
          <p:cNvPr id="5" name="Content Placeholder 4"/>
          <p:cNvSpPr>
            <a:spLocks noGrp="1"/>
          </p:cNvSpPr>
          <p:nvPr>
            <p:ph idx="1"/>
          </p:nvPr>
        </p:nvSpPr>
        <p:spPr/>
        <p:txBody>
          <a:bodyPr/>
          <a:lstStyle/>
          <a:p>
            <a:r>
              <a:rPr lang="en-IN" b="1" dirty="0"/>
              <a:t>If the Total amount of loans taken by user in last 90 days is more than the Average payback time in days over last 90 days is less.</a:t>
            </a:r>
          </a:p>
          <a:p>
            <a:endParaRPr lang="en-IN" dirty="0"/>
          </a:p>
        </p:txBody>
      </p:sp>
      <p:pic>
        <p:nvPicPr>
          <p:cNvPr id="7" name="Picture 6"/>
          <p:cNvPicPr/>
          <p:nvPr/>
        </p:nvPicPr>
        <p:blipFill>
          <a:blip r:embed="rId2"/>
          <a:stretch>
            <a:fillRect/>
          </a:stretch>
        </p:blipFill>
        <p:spPr>
          <a:xfrm>
            <a:off x="1514657" y="2982142"/>
            <a:ext cx="8134440" cy="3079024"/>
          </a:xfrm>
          <a:prstGeom prst="rect">
            <a:avLst/>
          </a:prstGeom>
        </p:spPr>
      </p:pic>
    </p:spTree>
    <p:extLst>
      <p:ext uri="{BB962C8B-B14F-4D97-AF65-F5344CB8AC3E}">
        <p14:creationId xmlns:p14="http://schemas.microsoft.com/office/powerpoint/2010/main" val="2640106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Model/s Development and Evaluation </a:t>
            </a:r>
            <a:endParaRPr lang="en-IN" dirty="0"/>
          </a:p>
        </p:txBody>
      </p:sp>
      <p:sp>
        <p:nvSpPr>
          <p:cNvPr id="3" name="Content Placeholder 2"/>
          <p:cNvSpPr>
            <a:spLocks noGrp="1"/>
          </p:cNvSpPr>
          <p:nvPr>
            <p:ph idx="1"/>
          </p:nvPr>
        </p:nvSpPr>
        <p:spPr/>
        <p:txBody>
          <a:bodyPr/>
          <a:lstStyle/>
          <a:p>
            <a:r>
              <a:rPr lang="en-IN" dirty="0"/>
              <a:t>The independent variables are declared in x and the dependent variable i.e. ‘label’ is declared in y as follows</a:t>
            </a:r>
          </a:p>
          <a:p>
            <a:endParaRPr lang="en-US" dirty="0" smtClean="0"/>
          </a:p>
          <a:p>
            <a:endParaRPr lang="en-US" dirty="0"/>
          </a:p>
          <a:p>
            <a:r>
              <a:rPr lang="en-IN" dirty="0"/>
              <a:t>Now sampling should be done, in order to eliminate priority on the output variable by the model.</a:t>
            </a:r>
          </a:p>
          <a:p>
            <a:endParaRPr lang="en-US" dirty="0" smtClean="0"/>
          </a:p>
        </p:txBody>
      </p:sp>
      <p:pic>
        <p:nvPicPr>
          <p:cNvPr id="4" name="Picture 3"/>
          <p:cNvPicPr/>
          <p:nvPr/>
        </p:nvPicPr>
        <p:blipFill>
          <a:blip r:embed="rId2"/>
          <a:stretch>
            <a:fillRect/>
          </a:stretch>
        </p:blipFill>
        <p:spPr>
          <a:xfrm>
            <a:off x="1591627" y="2921182"/>
            <a:ext cx="6289630" cy="736418"/>
          </a:xfrm>
          <a:prstGeom prst="rect">
            <a:avLst/>
          </a:prstGeom>
        </p:spPr>
      </p:pic>
      <p:pic>
        <p:nvPicPr>
          <p:cNvPr id="5" name="Picture 4"/>
          <p:cNvPicPr/>
          <p:nvPr/>
        </p:nvPicPr>
        <p:blipFill>
          <a:blip r:embed="rId3"/>
          <a:stretch>
            <a:fillRect/>
          </a:stretch>
        </p:blipFill>
        <p:spPr>
          <a:xfrm>
            <a:off x="1591627" y="4453889"/>
            <a:ext cx="6385424" cy="1171848"/>
          </a:xfrm>
          <a:prstGeom prst="rect">
            <a:avLst/>
          </a:prstGeom>
        </p:spPr>
      </p:pic>
    </p:spTree>
    <p:extLst>
      <p:ext uri="{BB962C8B-B14F-4D97-AF65-F5344CB8AC3E}">
        <p14:creationId xmlns:p14="http://schemas.microsoft.com/office/powerpoint/2010/main" val="219938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7111"/>
          </a:xfrm>
        </p:spPr>
        <p:txBody>
          <a:bodyPr/>
          <a:lstStyle/>
          <a:p>
            <a:r>
              <a:rPr lang="en-US" dirty="0" smtClean="0"/>
              <a:t>Choosing Random Variable</a:t>
            </a:r>
            <a:endParaRPr lang="en-IN" dirty="0"/>
          </a:p>
        </p:txBody>
      </p:sp>
      <p:sp>
        <p:nvSpPr>
          <p:cNvPr id="3" name="Content Placeholder 2"/>
          <p:cNvSpPr>
            <a:spLocks noGrp="1"/>
          </p:cNvSpPr>
          <p:nvPr>
            <p:ph idx="1"/>
          </p:nvPr>
        </p:nvSpPr>
        <p:spPr>
          <a:xfrm>
            <a:off x="875201" y="1349829"/>
            <a:ext cx="8946541" cy="4632960"/>
          </a:xfrm>
        </p:spPr>
        <p:txBody>
          <a:bodyPr/>
          <a:lstStyle/>
          <a:p>
            <a:r>
              <a:rPr lang="en-IN" dirty="0"/>
              <a:t>The </a:t>
            </a:r>
            <a:r>
              <a:rPr lang="en-IN" dirty="0" smtClean="0"/>
              <a:t>below </a:t>
            </a:r>
            <a:r>
              <a:rPr lang="en-IN" dirty="0"/>
              <a:t>code is done for choosing the Random state variable. We should do testing by using any of the four classification algorithms</a:t>
            </a:r>
            <a:r>
              <a:rPr lang="en-IN" dirty="0" smtClean="0"/>
              <a:t>.</a:t>
            </a:r>
          </a:p>
          <a:p>
            <a:endParaRPr lang="en-IN" dirty="0"/>
          </a:p>
          <a:p>
            <a:endParaRPr lang="en-IN" dirty="0"/>
          </a:p>
        </p:txBody>
      </p:sp>
      <p:pic>
        <p:nvPicPr>
          <p:cNvPr id="4" name="Picture 3"/>
          <p:cNvPicPr/>
          <p:nvPr/>
        </p:nvPicPr>
        <p:blipFill>
          <a:blip r:embed="rId2"/>
          <a:stretch>
            <a:fillRect/>
          </a:stretch>
        </p:blipFill>
        <p:spPr>
          <a:xfrm>
            <a:off x="1175022" y="2453458"/>
            <a:ext cx="7211332" cy="2826883"/>
          </a:xfrm>
          <a:prstGeom prst="rect">
            <a:avLst/>
          </a:prstGeom>
        </p:spPr>
      </p:pic>
      <p:pic>
        <p:nvPicPr>
          <p:cNvPr id="5" name="Picture 4"/>
          <p:cNvPicPr/>
          <p:nvPr/>
        </p:nvPicPr>
        <p:blipFill>
          <a:blip r:embed="rId3"/>
          <a:stretch>
            <a:fillRect/>
          </a:stretch>
        </p:blipFill>
        <p:spPr>
          <a:xfrm>
            <a:off x="1175022" y="5280341"/>
            <a:ext cx="7211332" cy="377282"/>
          </a:xfrm>
          <a:prstGeom prst="rect">
            <a:avLst/>
          </a:prstGeom>
        </p:spPr>
      </p:pic>
    </p:spTree>
    <p:extLst>
      <p:ext uri="{BB962C8B-B14F-4D97-AF65-F5344CB8AC3E}">
        <p14:creationId xmlns:p14="http://schemas.microsoft.com/office/powerpoint/2010/main" val="180293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Classifier</a:t>
            </a:r>
            <a:endParaRPr lang="en-IN" dirty="0"/>
          </a:p>
        </p:txBody>
      </p:sp>
      <p:pic>
        <p:nvPicPr>
          <p:cNvPr id="4" name="Content Placeholder 3"/>
          <p:cNvPicPr>
            <a:picLocks noGrp="1"/>
          </p:cNvPicPr>
          <p:nvPr>
            <p:ph idx="1"/>
          </p:nvPr>
        </p:nvPicPr>
        <p:blipFill>
          <a:blip r:embed="rId2"/>
          <a:stretch>
            <a:fillRect/>
          </a:stretch>
        </p:blipFill>
        <p:spPr>
          <a:xfrm>
            <a:off x="788330" y="1419564"/>
            <a:ext cx="5048250" cy="4423887"/>
          </a:xfrm>
          <a:prstGeom prst="rect">
            <a:avLst/>
          </a:prstGeom>
        </p:spPr>
      </p:pic>
      <p:pic>
        <p:nvPicPr>
          <p:cNvPr id="5" name="Picture 4"/>
          <p:cNvPicPr/>
          <p:nvPr/>
        </p:nvPicPr>
        <p:blipFill>
          <a:blip r:embed="rId3"/>
          <a:stretch>
            <a:fillRect/>
          </a:stretch>
        </p:blipFill>
        <p:spPr>
          <a:xfrm>
            <a:off x="5836579" y="1419564"/>
            <a:ext cx="5356859" cy="1193007"/>
          </a:xfrm>
          <a:prstGeom prst="rect">
            <a:avLst/>
          </a:prstGeom>
        </p:spPr>
      </p:pic>
      <p:pic>
        <p:nvPicPr>
          <p:cNvPr id="6" name="Picture 5"/>
          <p:cNvPicPr/>
          <p:nvPr/>
        </p:nvPicPr>
        <p:blipFill>
          <a:blip r:embed="rId4"/>
          <a:stretch>
            <a:fillRect/>
          </a:stretch>
        </p:blipFill>
        <p:spPr>
          <a:xfrm>
            <a:off x="5836578" y="2612571"/>
            <a:ext cx="5356860" cy="3230880"/>
          </a:xfrm>
          <a:prstGeom prst="rect">
            <a:avLst/>
          </a:prstGeom>
        </p:spPr>
      </p:pic>
    </p:spTree>
    <p:extLst>
      <p:ext uri="{BB962C8B-B14F-4D97-AF65-F5344CB8AC3E}">
        <p14:creationId xmlns:p14="http://schemas.microsoft.com/office/powerpoint/2010/main" val="3894750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Random Forest </a:t>
            </a:r>
            <a:r>
              <a:rPr lang="en-IN" b="1" dirty="0" smtClean="0"/>
              <a:t>Classifier</a:t>
            </a:r>
            <a:endParaRPr lang="en-IN" dirty="0"/>
          </a:p>
        </p:txBody>
      </p:sp>
      <p:sp>
        <p:nvSpPr>
          <p:cNvPr id="5" name="Content Placeholder 4"/>
          <p:cNvSpPr>
            <a:spLocks noGrp="1"/>
          </p:cNvSpPr>
          <p:nvPr>
            <p:ph idx="1"/>
          </p:nvPr>
        </p:nvSpPr>
        <p:spPr/>
        <p:txBody>
          <a:bodyPr/>
          <a:lstStyle/>
          <a:p>
            <a:endParaRPr lang="en-IN" dirty="0"/>
          </a:p>
        </p:txBody>
      </p:sp>
      <p:pic>
        <p:nvPicPr>
          <p:cNvPr id="6" name="Picture 5"/>
          <p:cNvPicPr/>
          <p:nvPr/>
        </p:nvPicPr>
        <p:blipFill>
          <a:blip r:embed="rId2"/>
          <a:stretch>
            <a:fillRect/>
          </a:stretch>
        </p:blipFill>
        <p:spPr>
          <a:xfrm>
            <a:off x="762000" y="1475014"/>
            <a:ext cx="4959531" cy="4142015"/>
          </a:xfrm>
          <a:prstGeom prst="rect">
            <a:avLst/>
          </a:prstGeom>
        </p:spPr>
      </p:pic>
      <p:pic>
        <p:nvPicPr>
          <p:cNvPr id="7" name="Picture 6"/>
          <p:cNvPicPr/>
          <p:nvPr/>
        </p:nvPicPr>
        <p:blipFill>
          <a:blip r:embed="rId3"/>
          <a:stretch>
            <a:fillRect/>
          </a:stretch>
        </p:blipFill>
        <p:spPr>
          <a:xfrm>
            <a:off x="5721531" y="1475014"/>
            <a:ext cx="5303520" cy="1217023"/>
          </a:xfrm>
          <a:prstGeom prst="rect">
            <a:avLst/>
          </a:prstGeom>
        </p:spPr>
      </p:pic>
      <p:pic>
        <p:nvPicPr>
          <p:cNvPr id="8" name="Picture 7"/>
          <p:cNvPicPr/>
          <p:nvPr/>
        </p:nvPicPr>
        <p:blipFill>
          <a:blip r:embed="rId4"/>
          <a:stretch>
            <a:fillRect/>
          </a:stretch>
        </p:blipFill>
        <p:spPr>
          <a:xfrm>
            <a:off x="5725885" y="2692037"/>
            <a:ext cx="5303520" cy="2924992"/>
          </a:xfrm>
          <a:prstGeom prst="rect">
            <a:avLst/>
          </a:prstGeom>
        </p:spPr>
      </p:pic>
    </p:spTree>
    <p:extLst>
      <p:ext uri="{BB962C8B-B14F-4D97-AF65-F5344CB8AC3E}">
        <p14:creationId xmlns:p14="http://schemas.microsoft.com/office/powerpoint/2010/main" val="261818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PROBLEM STATEMENT</a:t>
            </a:r>
            <a:endParaRPr lang="en-IN" dirty="0"/>
          </a:p>
        </p:txBody>
      </p:sp>
      <p:sp>
        <p:nvSpPr>
          <p:cNvPr id="3" name="Content Placeholder 2"/>
          <p:cNvSpPr>
            <a:spLocks noGrp="1"/>
          </p:cNvSpPr>
          <p:nvPr>
            <p:ph idx="1"/>
          </p:nvPr>
        </p:nvSpPr>
        <p:spPr>
          <a:xfrm>
            <a:off x="1104293" y="1687158"/>
            <a:ext cx="8946541" cy="4195481"/>
          </a:xfrm>
        </p:spPr>
        <p:txBody>
          <a:bodyPr>
            <a:noAutofit/>
          </a:bodyPr>
          <a:lstStyle/>
          <a:p>
            <a:r>
              <a:rPr lang="en-IN" sz="2400" dirty="0"/>
              <a:t>This is regarding a telecom industry collaborating with Microfinance institution to provide micro-credit on mobile balances to be paid back in 5days</a:t>
            </a:r>
            <a:r>
              <a:rPr lang="en-IN" sz="2400" dirty="0" smtClean="0"/>
              <a:t>.</a:t>
            </a:r>
          </a:p>
          <a:p>
            <a:r>
              <a:rPr lang="en-IN" sz="2400" dirty="0"/>
              <a:t>We need to develop a model which can be used to predict in terms of a probability for each loan transaction, whether the customer is paying back the loaned amount within 5 days of insurance of loan</a:t>
            </a:r>
            <a:r>
              <a:rPr lang="en-IN" sz="2400" dirty="0" smtClean="0"/>
              <a:t>.</a:t>
            </a:r>
          </a:p>
          <a:p>
            <a:r>
              <a:rPr lang="en-US" sz="2400" dirty="0" smtClean="0"/>
              <a:t>In </a:t>
            </a:r>
            <a:r>
              <a:rPr lang="en-US" sz="2400" dirty="0"/>
              <a:t>order to improve the selection of customers for the credit, the client wants some predictions that could help them in further investment and improvement in selection of customers.</a:t>
            </a:r>
            <a:endParaRPr lang="en-IN" sz="2400" dirty="0"/>
          </a:p>
        </p:txBody>
      </p:sp>
    </p:spTree>
    <p:extLst>
      <p:ext uri="{BB962C8B-B14F-4D97-AF65-F5344CB8AC3E}">
        <p14:creationId xmlns:p14="http://schemas.microsoft.com/office/powerpoint/2010/main" val="3617563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KNN Classifier</a:t>
            </a:r>
            <a:endParaRPr lang="en-IN" dirty="0"/>
          </a:p>
        </p:txBody>
      </p:sp>
      <p:pic>
        <p:nvPicPr>
          <p:cNvPr id="4" name="Content Placeholder 3"/>
          <p:cNvPicPr>
            <a:picLocks noGrp="1"/>
          </p:cNvPicPr>
          <p:nvPr>
            <p:ph idx="1"/>
          </p:nvPr>
        </p:nvPicPr>
        <p:blipFill>
          <a:blip r:embed="rId2"/>
          <a:stretch>
            <a:fillRect/>
          </a:stretch>
        </p:blipFill>
        <p:spPr>
          <a:xfrm>
            <a:off x="804840" y="1437207"/>
            <a:ext cx="5276850" cy="3996941"/>
          </a:xfrm>
          <a:prstGeom prst="rect">
            <a:avLst/>
          </a:prstGeom>
        </p:spPr>
      </p:pic>
      <p:pic>
        <p:nvPicPr>
          <p:cNvPr id="5" name="Picture 4"/>
          <p:cNvPicPr/>
          <p:nvPr/>
        </p:nvPicPr>
        <p:blipFill>
          <a:blip r:embed="rId3"/>
          <a:stretch>
            <a:fillRect/>
          </a:stretch>
        </p:blipFill>
        <p:spPr>
          <a:xfrm>
            <a:off x="6081690" y="1437207"/>
            <a:ext cx="5276850" cy="1143000"/>
          </a:xfrm>
          <a:prstGeom prst="rect">
            <a:avLst/>
          </a:prstGeom>
        </p:spPr>
      </p:pic>
      <p:pic>
        <p:nvPicPr>
          <p:cNvPr id="6" name="Picture 5"/>
          <p:cNvPicPr/>
          <p:nvPr/>
        </p:nvPicPr>
        <p:blipFill>
          <a:blip r:embed="rId4"/>
          <a:stretch>
            <a:fillRect/>
          </a:stretch>
        </p:blipFill>
        <p:spPr>
          <a:xfrm>
            <a:off x="6081690" y="2580206"/>
            <a:ext cx="5276850" cy="2853941"/>
          </a:xfrm>
          <a:prstGeom prst="rect">
            <a:avLst/>
          </a:prstGeom>
        </p:spPr>
      </p:pic>
    </p:spTree>
    <p:extLst>
      <p:ext uri="{BB962C8B-B14F-4D97-AF65-F5344CB8AC3E}">
        <p14:creationId xmlns:p14="http://schemas.microsoft.com/office/powerpoint/2010/main" val="3238960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IN" dirty="0"/>
          </a:p>
        </p:txBody>
      </p:sp>
      <p:pic>
        <p:nvPicPr>
          <p:cNvPr id="4" name="Content Placeholder 3"/>
          <p:cNvPicPr>
            <a:picLocks noGrp="1"/>
          </p:cNvPicPr>
          <p:nvPr>
            <p:ph idx="1"/>
          </p:nvPr>
        </p:nvPicPr>
        <p:blipFill>
          <a:blip r:embed="rId2"/>
          <a:stretch>
            <a:fillRect/>
          </a:stretch>
        </p:blipFill>
        <p:spPr>
          <a:xfrm>
            <a:off x="790621" y="1506333"/>
            <a:ext cx="5279254" cy="4136821"/>
          </a:xfrm>
          <a:prstGeom prst="rect">
            <a:avLst/>
          </a:prstGeom>
        </p:spPr>
      </p:pic>
      <p:pic>
        <p:nvPicPr>
          <p:cNvPr id="5" name="Picture 4"/>
          <p:cNvPicPr/>
          <p:nvPr/>
        </p:nvPicPr>
        <p:blipFill>
          <a:blip r:embed="rId3"/>
          <a:stretch>
            <a:fillRect/>
          </a:stretch>
        </p:blipFill>
        <p:spPr>
          <a:xfrm>
            <a:off x="6069875" y="1506334"/>
            <a:ext cx="5425439" cy="1123950"/>
          </a:xfrm>
          <a:prstGeom prst="rect">
            <a:avLst/>
          </a:prstGeom>
        </p:spPr>
      </p:pic>
      <p:pic>
        <p:nvPicPr>
          <p:cNvPr id="6" name="Picture 5"/>
          <p:cNvPicPr/>
          <p:nvPr/>
        </p:nvPicPr>
        <p:blipFill>
          <a:blip r:embed="rId4"/>
          <a:stretch>
            <a:fillRect/>
          </a:stretch>
        </p:blipFill>
        <p:spPr>
          <a:xfrm>
            <a:off x="6069875" y="2630284"/>
            <a:ext cx="5425439" cy="3012870"/>
          </a:xfrm>
          <a:prstGeom prst="rect">
            <a:avLst/>
          </a:prstGeom>
        </p:spPr>
      </p:pic>
    </p:spTree>
    <p:extLst>
      <p:ext uri="{BB962C8B-B14F-4D97-AF65-F5344CB8AC3E}">
        <p14:creationId xmlns:p14="http://schemas.microsoft.com/office/powerpoint/2010/main" val="2596663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6448"/>
          </a:xfrm>
        </p:spPr>
        <p:txBody>
          <a:bodyPr/>
          <a:lstStyle/>
          <a:p>
            <a:r>
              <a:rPr lang="en-US" dirty="0" smtClean="0"/>
              <a:t>Cross Validation</a:t>
            </a:r>
            <a:endParaRPr lang="en-IN" dirty="0"/>
          </a:p>
        </p:txBody>
      </p:sp>
      <p:sp>
        <p:nvSpPr>
          <p:cNvPr id="3" name="Content Placeholder 2"/>
          <p:cNvSpPr>
            <a:spLocks noGrp="1"/>
          </p:cNvSpPr>
          <p:nvPr>
            <p:ph idx="1"/>
          </p:nvPr>
        </p:nvSpPr>
        <p:spPr>
          <a:xfrm>
            <a:off x="875201" y="1489166"/>
            <a:ext cx="8946541" cy="4195481"/>
          </a:xfrm>
        </p:spPr>
        <p:txBody>
          <a:bodyPr/>
          <a:lstStyle/>
          <a:p>
            <a:r>
              <a:rPr lang="en-IN" dirty="0"/>
              <a:t>Cross Validation is a </a:t>
            </a:r>
            <a:r>
              <a:rPr lang="en-IN" b="1" dirty="0"/>
              <a:t>very useful technique for assessing the effectiveness of your model</a:t>
            </a:r>
            <a:r>
              <a:rPr lang="en-IN" dirty="0"/>
              <a:t>, particularly in cases where you need to mitigate overfitting.</a:t>
            </a:r>
          </a:p>
          <a:p>
            <a:endParaRPr lang="en-US" dirty="0" smtClean="0"/>
          </a:p>
          <a:p>
            <a:endParaRPr lang="en-US" dirty="0"/>
          </a:p>
          <a:p>
            <a:endParaRPr lang="en-US" dirty="0" smtClean="0"/>
          </a:p>
          <a:p>
            <a:endParaRPr lang="en-US" dirty="0"/>
          </a:p>
          <a:p>
            <a:endParaRPr lang="en-US" dirty="0" smtClean="0"/>
          </a:p>
          <a:p>
            <a:r>
              <a:rPr lang="en-IN" b="1" dirty="0"/>
              <a:t>We can choose Random Forest as our model since its </a:t>
            </a:r>
            <a:r>
              <a:rPr lang="en-IN" b="1" dirty="0" err="1"/>
              <a:t>cv_score</a:t>
            </a:r>
            <a:r>
              <a:rPr lang="en-IN" b="1" dirty="0"/>
              <a:t> and accuracy score are almost similar.</a:t>
            </a:r>
          </a:p>
          <a:p>
            <a:endParaRPr lang="en-IN" dirty="0"/>
          </a:p>
        </p:txBody>
      </p:sp>
      <p:pic>
        <p:nvPicPr>
          <p:cNvPr id="4" name="Picture 3"/>
          <p:cNvPicPr/>
          <p:nvPr/>
        </p:nvPicPr>
        <p:blipFill>
          <a:blip r:embed="rId2"/>
          <a:stretch>
            <a:fillRect/>
          </a:stretch>
        </p:blipFill>
        <p:spPr>
          <a:xfrm>
            <a:off x="1339022" y="2607672"/>
            <a:ext cx="7108291" cy="1964327"/>
          </a:xfrm>
          <a:prstGeom prst="rect">
            <a:avLst/>
          </a:prstGeom>
        </p:spPr>
      </p:pic>
    </p:spTree>
    <p:extLst>
      <p:ext uri="{BB962C8B-B14F-4D97-AF65-F5344CB8AC3E}">
        <p14:creationId xmlns:p14="http://schemas.microsoft.com/office/powerpoint/2010/main" val="3901834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06116"/>
          </a:xfrm>
        </p:spPr>
        <p:txBody>
          <a:bodyPr/>
          <a:lstStyle/>
          <a:p>
            <a:r>
              <a:rPr lang="en-IN" b="1" dirty="0"/>
              <a:t>Hyper Parameter Tuning</a:t>
            </a:r>
            <a:endParaRPr lang="en-IN" dirty="0"/>
          </a:p>
        </p:txBody>
      </p:sp>
      <p:sp>
        <p:nvSpPr>
          <p:cNvPr id="3" name="Content Placeholder 2"/>
          <p:cNvSpPr>
            <a:spLocks noGrp="1"/>
          </p:cNvSpPr>
          <p:nvPr>
            <p:ph idx="1"/>
          </p:nvPr>
        </p:nvSpPr>
        <p:spPr>
          <a:xfrm>
            <a:off x="875201" y="1452027"/>
            <a:ext cx="8946541" cy="4195481"/>
          </a:xfrm>
        </p:spPr>
        <p:txBody>
          <a:bodyPr/>
          <a:lstStyle/>
          <a:p>
            <a:r>
              <a:rPr lang="en-IN" dirty="0"/>
              <a:t>In machine learning, hyper parameter optimization or tuning is </a:t>
            </a:r>
            <a:r>
              <a:rPr lang="en-IN" b="1" dirty="0"/>
              <a:t>the problem of choosing a set of optimal hyper parameters for a learning algorithm</a:t>
            </a:r>
            <a:r>
              <a:rPr lang="en-IN" dirty="0"/>
              <a:t>. A hyper parameter is a parameter whose value is used to control the learning process. By contrast, the values of other parameters (typically node weights) are learned.</a:t>
            </a:r>
          </a:p>
          <a:p>
            <a:endParaRPr lang="en-IN" dirty="0"/>
          </a:p>
        </p:txBody>
      </p:sp>
      <p:pic>
        <p:nvPicPr>
          <p:cNvPr id="4" name="Picture 3"/>
          <p:cNvPicPr/>
          <p:nvPr/>
        </p:nvPicPr>
        <p:blipFill>
          <a:blip r:embed="rId2"/>
          <a:stretch>
            <a:fillRect/>
          </a:stretch>
        </p:blipFill>
        <p:spPr>
          <a:xfrm>
            <a:off x="1339023" y="3178629"/>
            <a:ext cx="7482760" cy="2821577"/>
          </a:xfrm>
          <a:prstGeom prst="rect">
            <a:avLst/>
          </a:prstGeom>
        </p:spPr>
      </p:pic>
    </p:spTree>
    <p:extLst>
      <p:ext uri="{BB962C8B-B14F-4D97-AF65-F5344CB8AC3E}">
        <p14:creationId xmlns:p14="http://schemas.microsoft.com/office/powerpoint/2010/main" val="630932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8071"/>
          </a:xfrm>
        </p:spPr>
        <p:txBody>
          <a:bodyPr/>
          <a:lstStyle/>
          <a:p>
            <a:r>
              <a:rPr lang="en-IN" b="1" dirty="0" smtClean="0"/>
              <a:t>Evaluation of Final Model</a:t>
            </a:r>
            <a:endParaRPr lang="en-IN" dirty="0"/>
          </a:p>
        </p:txBody>
      </p:sp>
      <p:sp>
        <p:nvSpPr>
          <p:cNvPr id="5" name="Content Placeholder 4"/>
          <p:cNvSpPr>
            <a:spLocks noGrp="1"/>
          </p:cNvSpPr>
          <p:nvPr>
            <p:ph idx="1"/>
          </p:nvPr>
        </p:nvSpPr>
        <p:spPr>
          <a:xfrm>
            <a:off x="781094" y="1410789"/>
            <a:ext cx="8946541" cy="4859382"/>
          </a:xfrm>
        </p:spPr>
        <p:txBody>
          <a:bodyPr>
            <a:normAutofit fontScale="92500" lnSpcReduction="10000"/>
          </a:bodyPr>
          <a:lstStyle/>
          <a:p>
            <a:r>
              <a:rPr lang="en-IN" dirty="0"/>
              <a:t>The right diagonal elements in the confusion matrix shows the correctly predicted values by the model.</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smtClean="0"/>
          </a:p>
          <a:p>
            <a:r>
              <a:rPr lang="en-IN" dirty="0" smtClean="0"/>
              <a:t>Higher </a:t>
            </a:r>
            <a:r>
              <a:rPr lang="en-IN" dirty="0"/>
              <a:t>the area under the curve, better the performance of the model. By performing Hyper Parameter Tuning, we managed to increase the performance of the model.</a:t>
            </a:r>
          </a:p>
          <a:p>
            <a:endParaRPr lang="en-IN" dirty="0"/>
          </a:p>
        </p:txBody>
      </p:sp>
      <p:pic>
        <p:nvPicPr>
          <p:cNvPr id="6" name="Picture 5"/>
          <p:cNvPicPr/>
          <p:nvPr/>
        </p:nvPicPr>
        <p:blipFill>
          <a:blip r:embed="rId2"/>
          <a:stretch>
            <a:fillRect/>
          </a:stretch>
        </p:blipFill>
        <p:spPr>
          <a:xfrm>
            <a:off x="6640558" y="1748374"/>
            <a:ext cx="3914232" cy="620486"/>
          </a:xfrm>
          <a:prstGeom prst="rect">
            <a:avLst/>
          </a:prstGeom>
        </p:spPr>
      </p:pic>
      <p:pic>
        <p:nvPicPr>
          <p:cNvPr id="7" name="Picture 6"/>
          <p:cNvPicPr/>
          <p:nvPr/>
        </p:nvPicPr>
        <p:blipFill>
          <a:blip r:embed="rId3"/>
          <a:stretch>
            <a:fillRect/>
          </a:stretch>
        </p:blipFill>
        <p:spPr>
          <a:xfrm>
            <a:off x="1154157" y="2368860"/>
            <a:ext cx="5731510" cy="2812740"/>
          </a:xfrm>
          <a:prstGeom prst="rect">
            <a:avLst/>
          </a:prstGeom>
        </p:spPr>
      </p:pic>
    </p:spTree>
    <p:extLst>
      <p:ext uri="{BB962C8B-B14F-4D97-AF65-F5344CB8AC3E}">
        <p14:creationId xmlns:p14="http://schemas.microsoft.com/office/powerpoint/2010/main" val="3126816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27739"/>
          </a:xfrm>
        </p:spPr>
        <p:txBody>
          <a:bodyPr/>
          <a:lstStyle/>
          <a:p>
            <a:r>
              <a:rPr lang="en-US" dirty="0" smtClean="0"/>
              <a:t>Conclusion</a:t>
            </a:r>
            <a:endParaRPr lang="en-IN" dirty="0"/>
          </a:p>
        </p:txBody>
      </p:sp>
      <p:sp>
        <p:nvSpPr>
          <p:cNvPr id="3" name="Content Placeholder 2"/>
          <p:cNvSpPr>
            <a:spLocks noGrp="1"/>
          </p:cNvSpPr>
          <p:nvPr>
            <p:ph idx="1"/>
          </p:nvPr>
        </p:nvSpPr>
        <p:spPr>
          <a:xfrm>
            <a:off x="772387" y="1399775"/>
            <a:ext cx="9425350" cy="4852979"/>
          </a:xfrm>
        </p:spPr>
        <p:txBody>
          <a:bodyPr>
            <a:normAutofit fontScale="92500" lnSpcReduction="10000"/>
          </a:bodyPr>
          <a:lstStyle/>
          <a:p>
            <a:r>
              <a:rPr lang="en-IN" dirty="0"/>
              <a:t>The applications of machine learning techniques in the financial sector with the goal of profit maximization has seen a rising interest over the last few years. There has been increasing number of research conducted in the areas of credit scoring, risk management and bankruptcy prediction using machine learning approaches.</a:t>
            </a:r>
          </a:p>
          <a:p>
            <a:r>
              <a:rPr lang="en-IN" dirty="0"/>
              <a:t>This research proposes machine learning as a method to improve the accuracy of loan default predictions. This better understanding of customer behaviours to improve the prediction of loan default will contribute to tremendous financial benefit in the mobile lending sector</a:t>
            </a:r>
            <a:r>
              <a:rPr lang="en-IN" dirty="0" smtClean="0"/>
              <a:t>.</a:t>
            </a:r>
          </a:p>
          <a:p>
            <a:r>
              <a:rPr lang="en-IN" dirty="0"/>
              <a:t>Exploratory data analysis shows the correlation of various features with loan default to select the most appropriate features to train the machine learning model. The train and test set are then applied to four machine learning algorithms to determine the one with most accurate results. Key performance metrics which include confusion matrix, accuracy, precision and recall are applied to evaluate the best learning technique in loan defaulter prediction.</a:t>
            </a:r>
            <a:endParaRPr lang="en-IN" dirty="0"/>
          </a:p>
        </p:txBody>
      </p:sp>
    </p:spTree>
    <p:extLst>
      <p:ext uri="{BB962C8B-B14F-4D97-AF65-F5344CB8AC3E}">
        <p14:creationId xmlns:p14="http://schemas.microsoft.com/office/powerpoint/2010/main" val="1549923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97705"/>
          </a:xfrm>
        </p:spPr>
        <p:txBody>
          <a:bodyPr/>
          <a:lstStyle/>
          <a:p>
            <a:r>
              <a:rPr lang="en-IN" dirty="0"/>
              <a:t>Limitations of this work and Scope for Future Work</a:t>
            </a:r>
            <a:endParaRPr lang="en-IN" dirty="0"/>
          </a:p>
        </p:txBody>
      </p:sp>
      <p:sp>
        <p:nvSpPr>
          <p:cNvPr id="3" name="Content Placeholder 2"/>
          <p:cNvSpPr>
            <a:spLocks noGrp="1"/>
          </p:cNvSpPr>
          <p:nvPr>
            <p:ph idx="1"/>
          </p:nvPr>
        </p:nvSpPr>
        <p:spPr>
          <a:xfrm>
            <a:off x="763678" y="1887455"/>
            <a:ext cx="9355682" cy="4374008"/>
          </a:xfrm>
        </p:spPr>
        <p:txBody>
          <a:bodyPr/>
          <a:lstStyle/>
          <a:p>
            <a:r>
              <a:rPr lang="en-IN" dirty="0"/>
              <a:t>Machine Learning algorithms are limited to the dataset used to train and test the model. This limits the generalization of the model as it specifies towards the dataset used to train and test the model. It would be beneficial to look comprehensively at the main features that are relevant to the characteristic that drive default and can be applied</a:t>
            </a:r>
            <a:r>
              <a:rPr lang="en-IN" dirty="0" smtClean="0"/>
              <a:t>.</a:t>
            </a:r>
          </a:p>
          <a:p>
            <a:r>
              <a:rPr lang="en-IN" dirty="0"/>
              <a:t>This research explores using machine learning algorithms to improve the accuracy of predicting loan default. This is a fair performance and can be further improved through different methods of parameter tuning and feature selection which may possibly yield improvements in the model performance. Since, the research is also limited to the probability of default state, further exploration may be made in determining the expected return of the loan based on borrower’s characteristics.</a:t>
            </a:r>
            <a:endParaRPr lang="en-IN" dirty="0"/>
          </a:p>
        </p:txBody>
      </p:sp>
    </p:spTree>
    <p:extLst>
      <p:ext uri="{BB962C8B-B14F-4D97-AF65-F5344CB8AC3E}">
        <p14:creationId xmlns:p14="http://schemas.microsoft.com/office/powerpoint/2010/main" val="351270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6151"/>
          </a:xfrm>
        </p:spPr>
        <p:txBody>
          <a:bodyPr/>
          <a:lstStyle/>
          <a:p>
            <a:r>
              <a:rPr lang="en-US" dirty="0" smtClean="0"/>
              <a:t>Data Description</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55423562"/>
              </p:ext>
            </p:extLst>
          </p:nvPr>
        </p:nvGraphicFramePr>
        <p:xfrm>
          <a:off x="1284287" y="1453832"/>
          <a:ext cx="8887323" cy="4882336"/>
        </p:xfrm>
        <a:graphic>
          <a:graphicData uri="http://schemas.openxmlformats.org/drawingml/2006/table">
            <a:tbl>
              <a:tblPr firstRow="1" firstCol="1" bandRow="1">
                <a:tableStyleId>{5C22544A-7EE6-4342-B048-85BDC9FD1C3A}</a:tableStyleId>
              </a:tblPr>
              <a:tblGrid>
                <a:gridCol w="1655759">
                  <a:extLst>
                    <a:ext uri="{9D8B030D-6E8A-4147-A177-3AD203B41FA5}">
                      <a16:colId xmlns:a16="http://schemas.microsoft.com/office/drawing/2014/main" val="283501941"/>
                    </a:ext>
                  </a:extLst>
                </a:gridCol>
                <a:gridCol w="7231564">
                  <a:extLst>
                    <a:ext uri="{9D8B030D-6E8A-4147-A177-3AD203B41FA5}">
                      <a16:colId xmlns:a16="http://schemas.microsoft.com/office/drawing/2014/main" val="1052613686"/>
                    </a:ext>
                  </a:extLst>
                </a:gridCol>
              </a:tblGrid>
              <a:tr h="381505">
                <a:tc>
                  <a:txBody>
                    <a:bodyPr/>
                    <a:lstStyle/>
                    <a:p>
                      <a:pPr>
                        <a:lnSpc>
                          <a:spcPct val="107000"/>
                        </a:lnSpc>
                        <a:spcAft>
                          <a:spcPts val="0"/>
                        </a:spcAft>
                      </a:pPr>
                      <a:r>
                        <a:rPr lang="en-IN" sz="1300">
                          <a:effectLst/>
                        </a:rPr>
                        <a:t>label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300">
                          <a:effectLst/>
                        </a:rPr>
                        <a:t>Flag indicating whether the user paid back the credit amount within 5 days of issuing the loan{1:success, 0:failure}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63080965"/>
                  </a:ext>
                </a:extLst>
              </a:tr>
              <a:tr h="185796">
                <a:tc>
                  <a:txBody>
                    <a:bodyPr/>
                    <a:lstStyle/>
                    <a:p>
                      <a:pPr>
                        <a:lnSpc>
                          <a:spcPct val="107000"/>
                        </a:lnSpc>
                        <a:spcAft>
                          <a:spcPts val="0"/>
                        </a:spcAft>
                      </a:pPr>
                      <a:r>
                        <a:rPr lang="en-IN" sz="1300">
                          <a:effectLst/>
                        </a:rPr>
                        <a:t>msisdn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300">
                          <a:effectLst/>
                        </a:rPr>
                        <a:t>mobile number of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08936435"/>
                  </a:ext>
                </a:extLst>
              </a:tr>
              <a:tr h="185796">
                <a:tc>
                  <a:txBody>
                    <a:bodyPr/>
                    <a:lstStyle/>
                    <a:p>
                      <a:pPr>
                        <a:lnSpc>
                          <a:spcPct val="107000"/>
                        </a:lnSpc>
                        <a:spcAft>
                          <a:spcPts val="0"/>
                        </a:spcAft>
                      </a:pPr>
                      <a:r>
                        <a:rPr lang="en-IN" sz="1300">
                          <a:effectLst/>
                        </a:rPr>
                        <a:t>aon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300">
                          <a:effectLst/>
                        </a:rPr>
                        <a:t>age on cellular network in days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67253487"/>
                  </a:ext>
                </a:extLst>
              </a:tr>
              <a:tr h="381623">
                <a:tc>
                  <a:txBody>
                    <a:bodyPr/>
                    <a:lstStyle/>
                    <a:p>
                      <a:pPr>
                        <a:lnSpc>
                          <a:spcPct val="107000"/>
                        </a:lnSpc>
                        <a:spcAft>
                          <a:spcPts val="0"/>
                        </a:spcAft>
                      </a:pPr>
                      <a:r>
                        <a:rPr lang="en-IN" sz="1300">
                          <a:effectLst/>
                        </a:rPr>
                        <a:t>daily_decr30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300">
                          <a:effectLst/>
                        </a:rPr>
                        <a:t>Daily amount spent from main account, averaged over last 30 days (in Indonesian Rupiah)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09293416"/>
                  </a:ext>
                </a:extLst>
              </a:tr>
              <a:tr h="381623">
                <a:tc>
                  <a:txBody>
                    <a:bodyPr/>
                    <a:lstStyle/>
                    <a:p>
                      <a:pPr>
                        <a:lnSpc>
                          <a:spcPct val="107000"/>
                        </a:lnSpc>
                        <a:spcAft>
                          <a:spcPts val="0"/>
                        </a:spcAft>
                      </a:pPr>
                      <a:r>
                        <a:rPr lang="en-IN" sz="1300">
                          <a:effectLst/>
                        </a:rPr>
                        <a:t>daily_decr90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300">
                          <a:effectLst/>
                        </a:rPr>
                        <a:t>Daily amount spent from main account, averaged over last 90 days (in Indonesian Rupiah)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75869143"/>
                  </a:ext>
                </a:extLst>
              </a:tr>
              <a:tr h="185796">
                <a:tc>
                  <a:txBody>
                    <a:bodyPr/>
                    <a:lstStyle/>
                    <a:p>
                      <a:pPr>
                        <a:lnSpc>
                          <a:spcPct val="107000"/>
                        </a:lnSpc>
                        <a:spcAft>
                          <a:spcPts val="0"/>
                        </a:spcAft>
                      </a:pPr>
                      <a:r>
                        <a:rPr lang="en-IN" sz="1300">
                          <a:effectLst/>
                        </a:rPr>
                        <a:t>rental30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300">
                          <a:effectLst/>
                        </a:rPr>
                        <a:t>Average main account balance over last 30 days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18405058"/>
                  </a:ext>
                </a:extLst>
              </a:tr>
              <a:tr h="185796">
                <a:tc>
                  <a:txBody>
                    <a:bodyPr/>
                    <a:lstStyle/>
                    <a:p>
                      <a:pPr>
                        <a:lnSpc>
                          <a:spcPct val="107000"/>
                        </a:lnSpc>
                        <a:spcAft>
                          <a:spcPts val="0"/>
                        </a:spcAft>
                      </a:pPr>
                      <a:r>
                        <a:rPr lang="en-IN" sz="1300">
                          <a:effectLst/>
                        </a:rPr>
                        <a:t>rental90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300">
                          <a:effectLst/>
                        </a:rPr>
                        <a:t>Average main account balance over last 90 days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26228823"/>
                  </a:ext>
                </a:extLst>
              </a:tr>
              <a:tr h="381505">
                <a:tc>
                  <a:txBody>
                    <a:bodyPr/>
                    <a:lstStyle/>
                    <a:p>
                      <a:pPr>
                        <a:lnSpc>
                          <a:spcPct val="107000"/>
                        </a:lnSpc>
                        <a:spcAft>
                          <a:spcPts val="0"/>
                        </a:spcAft>
                      </a:pPr>
                      <a:r>
                        <a:rPr lang="en-IN" sz="1300">
                          <a:effectLst/>
                        </a:rPr>
                        <a:t>last_rech_date_ma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300">
                          <a:effectLst/>
                        </a:rPr>
                        <a:t>Number of days till last recharge of main account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77412827"/>
                  </a:ext>
                </a:extLst>
              </a:tr>
              <a:tr h="291753">
                <a:tc>
                  <a:txBody>
                    <a:bodyPr/>
                    <a:lstStyle/>
                    <a:p>
                      <a:pPr>
                        <a:lnSpc>
                          <a:spcPct val="107000"/>
                        </a:lnSpc>
                        <a:spcAft>
                          <a:spcPts val="0"/>
                        </a:spcAft>
                      </a:pPr>
                      <a:r>
                        <a:rPr lang="en-IN" sz="1300">
                          <a:effectLst/>
                        </a:rPr>
                        <a:t>last_rech_date_da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300" dirty="0">
                          <a:effectLst/>
                        </a:rPr>
                        <a:t>Number of days till last recharge of data account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39735434"/>
                  </a:ext>
                </a:extLst>
              </a:tr>
              <a:tr h="291753">
                <a:tc>
                  <a:txBody>
                    <a:bodyPr/>
                    <a:lstStyle/>
                    <a:p>
                      <a:pPr>
                        <a:lnSpc>
                          <a:spcPct val="107000"/>
                        </a:lnSpc>
                        <a:spcAft>
                          <a:spcPts val="0"/>
                        </a:spcAft>
                      </a:pPr>
                      <a:r>
                        <a:rPr lang="en-IN" sz="1300">
                          <a:effectLst/>
                        </a:rPr>
                        <a:t>last_rech_amt_ma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300">
                          <a:effectLst/>
                        </a:rPr>
                        <a:t>Amount of last recharge of main account (in Indonesian Rupiah)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28992228"/>
                  </a:ext>
                </a:extLst>
              </a:tr>
              <a:tr h="185796">
                <a:tc>
                  <a:txBody>
                    <a:bodyPr/>
                    <a:lstStyle/>
                    <a:p>
                      <a:pPr>
                        <a:lnSpc>
                          <a:spcPct val="107000"/>
                        </a:lnSpc>
                        <a:spcAft>
                          <a:spcPts val="0"/>
                        </a:spcAft>
                      </a:pPr>
                      <a:r>
                        <a:rPr lang="en-IN" sz="1300">
                          <a:effectLst/>
                        </a:rPr>
                        <a:t>cnt_ma_rech30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300">
                          <a:effectLst/>
                        </a:rPr>
                        <a:t>Number of times main account got recharged in last 30 days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33259457"/>
                  </a:ext>
                </a:extLst>
              </a:tr>
              <a:tr h="185796">
                <a:tc>
                  <a:txBody>
                    <a:bodyPr/>
                    <a:lstStyle/>
                    <a:p>
                      <a:pPr>
                        <a:lnSpc>
                          <a:spcPct val="107000"/>
                        </a:lnSpc>
                        <a:spcAft>
                          <a:spcPts val="0"/>
                        </a:spcAft>
                      </a:pPr>
                      <a:r>
                        <a:rPr lang="en-IN" sz="1300">
                          <a:effectLst/>
                        </a:rPr>
                        <a:t>fr_ma_rech30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300">
                          <a:effectLst/>
                        </a:rPr>
                        <a:t>Frequency of main account recharged in last 30 days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43121822"/>
                  </a:ext>
                </a:extLst>
              </a:tr>
              <a:tr h="381505">
                <a:tc>
                  <a:txBody>
                    <a:bodyPr/>
                    <a:lstStyle/>
                    <a:p>
                      <a:pPr>
                        <a:lnSpc>
                          <a:spcPct val="107000"/>
                        </a:lnSpc>
                        <a:spcAft>
                          <a:spcPts val="0"/>
                        </a:spcAft>
                      </a:pPr>
                      <a:r>
                        <a:rPr lang="en-IN" sz="1300">
                          <a:effectLst/>
                        </a:rPr>
                        <a:t>sumamnt_ma_rech30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300">
                          <a:effectLst/>
                        </a:rPr>
                        <a:t>Total amount of recharge in main account over last 30 days (in Indonesian Rupiah)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17699839"/>
                  </a:ext>
                </a:extLst>
              </a:tr>
              <a:tr h="185796">
                <a:tc>
                  <a:txBody>
                    <a:bodyPr/>
                    <a:lstStyle/>
                    <a:p>
                      <a:pPr>
                        <a:lnSpc>
                          <a:spcPct val="107000"/>
                        </a:lnSpc>
                        <a:spcAft>
                          <a:spcPts val="0"/>
                        </a:spcAft>
                      </a:pPr>
                      <a:r>
                        <a:rPr lang="en-IN" sz="13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3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17169007"/>
                  </a:ext>
                </a:extLst>
              </a:tr>
              <a:tr h="381623">
                <a:tc>
                  <a:txBody>
                    <a:bodyPr/>
                    <a:lstStyle/>
                    <a:p>
                      <a:pPr>
                        <a:lnSpc>
                          <a:spcPct val="107000"/>
                        </a:lnSpc>
                        <a:spcAft>
                          <a:spcPts val="0"/>
                        </a:spcAft>
                      </a:pPr>
                      <a:r>
                        <a:rPr lang="en-IN" sz="1300">
                          <a:effectLst/>
                        </a:rPr>
                        <a:t>medianamnt_ma_rech30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300">
                          <a:effectLst/>
                        </a:rPr>
                        <a:t>Median of amount of recharges done in main account over last 30 days at user level (in Indonesian Rupiah)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08365167"/>
                  </a:ext>
                </a:extLst>
              </a:tr>
              <a:tr h="381623">
                <a:tc>
                  <a:txBody>
                    <a:bodyPr/>
                    <a:lstStyle/>
                    <a:p>
                      <a:pPr>
                        <a:lnSpc>
                          <a:spcPct val="107000"/>
                        </a:lnSpc>
                        <a:spcAft>
                          <a:spcPts val="0"/>
                        </a:spcAft>
                      </a:pPr>
                      <a:r>
                        <a:rPr lang="en-IN" sz="1300">
                          <a:effectLst/>
                        </a:rPr>
                        <a:t>medianmarechprebal30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IN" sz="1300" dirty="0">
                          <a:effectLst/>
                        </a:rPr>
                        <a:t>Median of main account balance just before recharge in last 30 days at user level (in Indonesian Rupiah)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07847770"/>
                  </a:ext>
                </a:extLst>
              </a:tr>
            </a:tbl>
          </a:graphicData>
        </a:graphic>
      </p:graphicFrame>
    </p:spTree>
    <p:extLst>
      <p:ext uri="{BB962C8B-B14F-4D97-AF65-F5344CB8AC3E}">
        <p14:creationId xmlns:p14="http://schemas.microsoft.com/office/powerpoint/2010/main" val="11376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6151"/>
          </a:xfrm>
        </p:spPr>
        <p:txBody>
          <a:bodyPr/>
          <a:lstStyle/>
          <a:p>
            <a:r>
              <a:rPr lang="en-US" dirty="0" smtClean="0"/>
              <a:t>Data Description</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83504670"/>
              </p:ext>
            </p:extLst>
          </p:nvPr>
        </p:nvGraphicFramePr>
        <p:xfrm>
          <a:off x="1827602" y="1452566"/>
          <a:ext cx="8474637" cy="4843737"/>
        </p:xfrm>
        <a:graphic>
          <a:graphicData uri="http://schemas.openxmlformats.org/drawingml/2006/table">
            <a:tbl>
              <a:tblPr firstRow="1" firstCol="1" bandRow="1">
                <a:tableStyleId>{5C22544A-7EE6-4342-B048-85BDC9FD1C3A}</a:tableStyleId>
              </a:tblPr>
              <a:tblGrid>
                <a:gridCol w="1578873">
                  <a:extLst>
                    <a:ext uri="{9D8B030D-6E8A-4147-A177-3AD203B41FA5}">
                      <a16:colId xmlns:a16="http://schemas.microsoft.com/office/drawing/2014/main" val="4139724866"/>
                    </a:ext>
                  </a:extLst>
                </a:gridCol>
                <a:gridCol w="6895764">
                  <a:extLst>
                    <a:ext uri="{9D8B030D-6E8A-4147-A177-3AD203B41FA5}">
                      <a16:colId xmlns:a16="http://schemas.microsoft.com/office/drawing/2014/main" val="3489940587"/>
                    </a:ext>
                  </a:extLst>
                </a:gridCol>
              </a:tblGrid>
              <a:tr h="181178">
                <a:tc>
                  <a:txBody>
                    <a:bodyPr/>
                    <a:lstStyle/>
                    <a:p>
                      <a:pPr>
                        <a:lnSpc>
                          <a:spcPct val="107000"/>
                        </a:lnSpc>
                        <a:spcAft>
                          <a:spcPts val="0"/>
                        </a:spcAft>
                      </a:pPr>
                      <a:r>
                        <a:rPr lang="en-IN" sz="1100">
                          <a:effectLst/>
                        </a:rPr>
                        <a:t>cnt_ma_rech90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Number of times main account got recharged in last 90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157818722"/>
                  </a:ext>
                </a:extLst>
              </a:tr>
              <a:tr h="181178">
                <a:tc>
                  <a:txBody>
                    <a:bodyPr/>
                    <a:lstStyle/>
                    <a:p>
                      <a:pPr>
                        <a:lnSpc>
                          <a:spcPct val="107000"/>
                        </a:lnSpc>
                        <a:spcAft>
                          <a:spcPts val="0"/>
                        </a:spcAft>
                      </a:pPr>
                      <a:r>
                        <a:rPr lang="en-IN" sz="1100">
                          <a:effectLst/>
                        </a:rPr>
                        <a:t>fr_ma_rech90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Frequency of main account recharged in last 90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62326446"/>
                  </a:ext>
                </a:extLst>
              </a:tr>
              <a:tr h="362357">
                <a:tc>
                  <a:txBody>
                    <a:bodyPr/>
                    <a:lstStyle/>
                    <a:p>
                      <a:pPr>
                        <a:lnSpc>
                          <a:spcPct val="107000"/>
                        </a:lnSpc>
                        <a:spcAft>
                          <a:spcPts val="0"/>
                        </a:spcAft>
                      </a:pPr>
                      <a:r>
                        <a:rPr lang="en-IN" sz="1100">
                          <a:effectLst/>
                        </a:rPr>
                        <a:t>sumamnt_ma_rech90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Total amount of recharge in main account over last 90 days (in Indonasian Rupiah)</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1998740159"/>
                  </a:ext>
                </a:extLst>
              </a:tr>
              <a:tr h="362357">
                <a:tc>
                  <a:txBody>
                    <a:bodyPr/>
                    <a:lstStyle/>
                    <a:p>
                      <a:pPr>
                        <a:lnSpc>
                          <a:spcPct val="107000"/>
                        </a:lnSpc>
                        <a:spcAft>
                          <a:spcPts val="0"/>
                        </a:spcAft>
                      </a:pPr>
                      <a:r>
                        <a:rPr lang="en-IN" sz="1100">
                          <a:effectLst/>
                        </a:rPr>
                        <a:t>medianamnt_ma_rech90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Median of amount of recharges done in main account over last 90 days at user level (in Indonasian Rupiah)</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3653656014"/>
                  </a:ext>
                </a:extLst>
              </a:tr>
              <a:tr h="362357">
                <a:tc>
                  <a:txBody>
                    <a:bodyPr/>
                    <a:lstStyle/>
                    <a:p>
                      <a:pPr>
                        <a:lnSpc>
                          <a:spcPct val="107000"/>
                        </a:lnSpc>
                        <a:spcAft>
                          <a:spcPts val="0"/>
                        </a:spcAft>
                      </a:pPr>
                      <a:r>
                        <a:rPr lang="en-IN" sz="1100">
                          <a:effectLst/>
                        </a:rPr>
                        <a:t>medianmarechprebal90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Median of main account balance just before recharge in last 90 days at user level (in Indonasian Rupiah)</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4186303736"/>
                  </a:ext>
                </a:extLst>
              </a:tr>
              <a:tr h="181178">
                <a:tc>
                  <a:txBody>
                    <a:bodyPr/>
                    <a:lstStyle/>
                    <a:p>
                      <a:pPr>
                        <a:lnSpc>
                          <a:spcPct val="107000"/>
                        </a:lnSpc>
                        <a:spcAft>
                          <a:spcPts val="0"/>
                        </a:spcAft>
                      </a:pPr>
                      <a:r>
                        <a:rPr lang="en-IN" sz="1100">
                          <a:effectLst/>
                        </a:rPr>
                        <a:t>cnt_da_rech30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Number of times data account got recharged in last 30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1895638212"/>
                  </a:ext>
                </a:extLst>
              </a:tr>
              <a:tr h="181178">
                <a:tc>
                  <a:txBody>
                    <a:bodyPr/>
                    <a:lstStyle/>
                    <a:p>
                      <a:pPr>
                        <a:lnSpc>
                          <a:spcPct val="107000"/>
                        </a:lnSpc>
                        <a:spcAft>
                          <a:spcPts val="0"/>
                        </a:spcAft>
                      </a:pPr>
                      <a:r>
                        <a:rPr lang="en-IN" sz="1100">
                          <a:effectLst/>
                        </a:rPr>
                        <a:t>fr_da_rech30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Frequency of data account recharged in last 30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3102854104"/>
                  </a:ext>
                </a:extLst>
              </a:tr>
              <a:tr h="181178">
                <a:tc>
                  <a:txBody>
                    <a:bodyPr/>
                    <a:lstStyle/>
                    <a:p>
                      <a:pPr>
                        <a:lnSpc>
                          <a:spcPct val="107000"/>
                        </a:lnSpc>
                        <a:spcAft>
                          <a:spcPts val="0"/>
                        </a:spcAft>
                      </a:pPr>
                      <a:r>
                        <a:rPr lang="en-IN" sz="1100">
                          <a:effectLst/>
                        </a:rPr>
                        <a:t>cnt_da_rech90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Number of times data account got recharged in last 90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832475215"/>
                  </a:ext>
                </a:extLst>
              </a:tr>
              <a:tr h="181178">
                <a:tc>
                  <a:txBody>
                    <a:bodyPr/>
                    <a:lstStyle/>
                    <a:p>
                      <a:pPr>
                        <a:lnSpc>
                          <a:spcPct val="107000"/>
                        </a:lnSpc>
                        <a:spcAft>
                          <a:spcPts val="0"/>
                        </a:spcAft>
                      </a:pPr>
                      <a:r>
                        <a:rPr lang="en-IN" sz="1100">
                          <a:effectLst/>
                        </a:rPr>
                        <a:t>fr_da_rech90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Frequency of data account recharged in last 90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3633374174"/>
                  </a:ext>
                </a:extLst>
              </a:tr>
              <a:tr h="181178">
                <a:tc>
                  <a:txBody>
                    <a:bodyPr/>
                    <a:lstStyle/>
                    <a:p>
                      <a:pPr>
                        <a:lnSpc>
                          <a:spcPct val="107000"/>
                        </a:lnSpc>
                        <a:spcAft>
                          <a:spcPts val="0"/>
                        </a:spcAft>
                      </a:pPr>
                      <a:r>
                        <a:rPr lang="en-IN" sz="1100">
                          <a:effectLst/>
                        </a:rPr>
                        <a:t>cnt_loans30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Number of loans taken by user in last 30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163433438"/>
                  </a:ext>
                </a:extLst>
              </a:tr>
              <a:tr h="181178">
                <a:tc>
                  <a:txBody>
                    <a:bodyPr/>
                    <a:lstStyle/>
                    <a:p>
                      <a:pPr>
                        <a:lnSpc>
                          <a:spcPct val="107000"/>
                        </a:lnSpc>
                        <a:spcAft>
                          <a:spcPts val="0"/>
                        </a:spcAft>
                      </a:pPr>
                      <a:r>
                        <a:rPr lang="en-IN" sz="1100">
                          <a:effectLst/>
                        </a:rPr>
                        <a:t>amnt_loans30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Total amount of loans taken by user in last 30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1146918548"/>
                  </a:ext>
                </a:extLst>
              </a:tr>
              <a:tr h="338319">
                <a:tc>
                  <a:txBody>
                    <a:bodyPr/>
                    <a:lstStyle/>
                    <a:p>
                      <a:pPr>
                        <a:lnSpc>
                          <a:spcPct val="107000"/>
                        </a:lnSpc>
                        <a:spcAft>
                          <a:spcPts val="0"/>
                        </a:spcAft>
                      </a:pPr>
                      <a:r>
                        <a:rPr lang="en-IN" sz="1100">
                          <a:effectLst/>
                        </a:rPr>
                        <a:t>maxamnt_loans30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maximum amount of loan taken by the user in last 30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2301265127"/>
                  </a:ext>
                </a:extLst>
              </a:tr>
              <a:tr h="362357">
                <a:tc>
                  <a:txBody>
                    <a:bodyPr/>
                    <a:lstStyle/>
                    <a:p>
                      <a:pPr>
                        <a:lnSpc>
                          <a:spcPct val="107000"/>
                        </a:lnSpc>
                        <a:spcAft>
                          <a:spcPts val="0"/>
                        </a:spcAft>
                      </a:pPr>
                      <a:r>
                        <a:rPr lang="en-IN" sz="1100">
                          <a:effectLst/>
                        </a:rPr>
                        <a:t>medianamnt_loans30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Median of amounts of loan taken by the user in last 30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2885244036"/>
                  </a:ext>
                </a:extLst>
              </a:tr>
              <a:tr h="181178">
                <a:tc>
                  <a:txBody>
                    <a:bodyPr/>
                    <a:lstStyle/>
                    <a:p>
                      <a:pPr>
                        <a:lnSpc>
                          <a:spcPct val="107000"/>
                        </a:lnSpc>
                        <a:spcAft>
                          <a:spcPts val="0"/>
                        </a:spcAft>
                      </a:pPr>
                      <a:r>
                        <a:rPr lang="en-IN" sz="1100">
                          <a:effectLst/>
                        </a:rPr>
                        <a:t>cnt_loans90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Number of loans taken by user in last 90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3117438448"/>
                  </a:ext>
                </a:extLst>
              </a:tr>
              <a:tr h="181178">
                <a:tc>
                  <a:txBody>
                    <a:bodyPr/>
                    <a:lstStyle/>
                    <a:p>
                      <a:pPr>
                        <a:lnSpc>
                          <a:spcPct val="107000"/>
                        </a:lnSpc>
                        <a:spcAft>
                          <a:spcPts val="0"/>
                        </a:spcAft>
                      </a:pPr>
                      <a:r>
                        <a:rPr lang="en-IN" sz="1100">
                          <a:effectLst/>
                        </a:rPr>
                        <a:t>amnt_loans90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Total amount of loans taken by user in last 90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2438992796"/>
                  </a:ext>
                </a:extLst>
              </a:tr>
              <a:tr h="338319">
                <a:tc>
                  <a:txBody>
                    <a:bodyPr/>
                    <a:lstStyle/>
                    <a:p>
                      <a:pPr>
                        <a:lnSpc>
                          <a:spcPct val="107000"/>
                        </a:lnSpc>
                        <a:spcAft>
                          <a:spcPts val="0"/>
                        </a:spcAft>
                      </a:pPr>
                      <a:r>
                        <a:rPr lang="en-IN" sz="1100">
                          <a:effectLst/>
                        </a:rPr>
                        <a:t>maxamnt_loans90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maximum amount of loan taken by the user in last 90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208610286"/>
                  </a:ext>
                </a:extLst>
              </a:tr>
              <a:tr h="362357">
                <a:tc>
                  <a:txBody>
                    <a:bodyPr/>
                    <a:lstStyle/>
                    <a:p>
                      <a:pPr>
                        <a:lnSpc>
                          <a:spcPct val="107000"/>
                        </a:lnSpc>
                        <a:spcAft>
                          <a:spcPts val="0"/>
                        </a:spcAft>
                      </a:pPr>
                      <a:r>
                        <a:rPr lang="en-IN" sz="1100">
                          <a:effectLst/>
                        </a:rPr>
                        <a:t>medianamnt_loans90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Median of amounts of loan taken by the user in last 90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2676321685"/>
                  </a:ext>
                </a:extLst>
              </a:tr>
              <a:tr h="181178">
                <a:tc>
                  <a:txBody>
                    <a:bodyPr/>
                    <a:lstStyle/>
                    <a:p>
                      <a:pPr>
                        <a:lnSpc>
                          <a:spcPct val="107000"/>
                        </a:lnSpc>
                        <a:spcAft>
                          <a:spcPts val="0"/>
                        </a:spcAft>
                      </a:pPr>
                      <a:r>
                        <a:rPr lang="en-IN" sz="1100">
                          <a:effectLst/>
                        </a:rPr>
                        <a:t>payback30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Average payback time in days over last 30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1172487015"/>
                  </a:ext>
                </a:extLst>
              </a:tr>
              <a:tr h="181178">
                <a:tc>
                  <a:txBody>
                    <a:bodyPr/>
                    <a:lstStyle/>
                    <a:p>
                      <a:pPr>
                        <a:lnSpc>
                          <a:spcPct val="107000"/>
                        </a:lnSpc>
                        <a:spcAft>
                          <a:spcPts val="0"/>
                        </a:spcAft>
                      </a:pPr>
                      <a:r>
                        <a:rPr lang="en-IN" sz="1100">
                          <a:effectLst/>
                        </a:rPr>
                        <a:t>payback90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a:effectLst/>
                        </a:rPr>
                        <a:t>Average payback time in days over last 90 days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3371901936"/>
                  </a:ext>
                </a:extLst>
              </a:tr>
              <a:tr h="181178">
                <a:tc>
                  <a:txBody>
                    <a:bodyPr/>
                    <a:lstStyle/>
                    <a:p>
                      <a:pPr>
                        <a:lnSpc>
                          <a:spcPct val="107000"/>
                        </a:lnSpc>
                        <a:spcAft>
                          <a:spcPts val="0"/>
                        </a:spcAft>
                      </a:pPr>
                      <a:r>
                        <a:rPr lang="en-IN" sz="1100">
                          <a:effectLst/>
                        </a:rPr>
                        <a:t>pcircle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tc>
                  <a:txBody>
                    <a:bodyPr/>
                    <a:lstStyle/>
                    <a:p>
                      <a:pPr>
                        <a:lnSpc>
                          <a:spcPct val="107000"/>
                        </a:lnSpc>
                        <a:spcAft>
                          <a:spcPts val="0"/>
                        </a:spcAft>
                      </a:pPr>
                      <a:r>
                        <a:rPr lang="en-IN" sz="1100" dirty="0">
                          <a:effectLst/>
                        </a:rPr>
                        <a:t>telecom circle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547" marR="60547" marT="0" marB="0" anchor="b"/>
                </a:tc>
                <a:extLst>
                  <a:ext uri="{0D108BD9-81ED-4DB2-BD59-A6C34878D82A}">
                    <a16:rowId xmlns:a16="http://schemas.microsoft.com/office/drawing/2014/main" val="3165684589"/>
                  </a:ext>
                </a:extLst>
              </a:tr>
            </a:tbl>
          </a:graphicData>
        </a:graphic>
      </p:graphicFrame>
    </p:spTree>
    <p:extLst>
      <p:ext uri="{BB962C8B-B14F-4D97-AF65-F5344CB8AC3E}">
        <p14:creationId xmlns:p14="http://schemas.microsoft.com/office/powerpoint/2010/main" val="371332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8733"/>
          </a:xfrm>
        </p:spPr>
        <p:txBody>
          <a:bodyPr/>
          <a:lstStyle/>
          <a:p>
            <a:r>
              <a:rPr lang="en-US" dirty="0" smtClean="0"/>
              <a:t>Data Description</a:t>
            </a:r>
            <a:endParaRPr lang="en-IN" dirty="0"/>
          </a:p>
        </p:txBody>
      </p:sp>
      <p:pic>
        <p:nvPicPr>
          <p:cNvPr id="4" name="Content Placeholder 3"/>
          <p:cNvPicPr>
            <a:picLocks noGrp="1"/>
          </p:cNvPicPr>
          <p:nvPr>
            <p:ph idx="1"/>
          </p:nvPr>
        </p:nvPicPr>
        <p:blipFill>
          <a:blip r:embed="rId2"/>
          <a:stretch>
            <a:fillRect/>
          </a:stretch>
        </p:blipFill>
        <p:spPr>
          <a:xfrm>
            <a:off x="1412286" y="1463040"/>
            <a:ext cx="4057650" cy="4127863"/>
          </a:xfrm>
          <a:prstGeom prst="rect">
            <a:avLst/>
          </a:prstGeom>
        </p:spPr>
      </p:pic>
      <p:pic>
        <p:nvPicPr>
          <p:cNvPr id="5" name="Picture 4"/>
          <p:cNvPicPr/>
          <p:nvPr/>
        </p:nvPicPr>
        <p:blipFill>
          <a:blip r:embed="rId3"/>
          <a:stretch>
            <a:fillRect/>
          </a:stretch>
        </p:blipFill>
        <p:spPr>
          <a:xfrm>
            <a:off x="5469935" y="1463039"/>
            <a:ext cx="3848235" cy="4127863"/>
          </a:xfrm>
          <a:prstGeom prst="rect">
            <a:avLst/>
          </a:prstGeom>
        </p:spPr>
      </p:pic>
    </p:spTree>
    <p:extLst>
      <p:ext uri="{BB962C8B-B14F-4D97-AF65-F5344CB8AC3E}">
        <p14:creationId xmlns:p14="http://schemas.microsoft.com/office/powerpoint/2010/main" val="381245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0025"/>
          </a:xfrm>
        </p:spPr>
        <p:txBody>
          <a:bodyPr/>
          <a:lstStyle/>
          <a:p>
            <a:r>
              <a:rPr lang="en-US" dirty="0" smtClean="0"/>
              <a:t>Data Pre-Processing</a:t>
            </a:r>
            <a:endParaRPr lang="en-IN" dirty="0"/>
          </a:p>
        </p:txBody>
      </p:sp>
      <p:sp>
        <p:nvSpPr>
          <p:cNvPr id="3" name="Content Placeholder 2"/>
          <p:cNvSpPr>
            <a:spLocks noGrp="1"/>
          </p:cNvSpPr>
          <p:nvPr>
            <p:ph idx="1"/>
          </p:nvPr>
        </p:nvSpPr>
        <p:spPr>
          <a:xfrm>
            <a:off x="1103312" y="1262744"/>
            <a:ext cx="8946541" cy="4985656"/>
          </a:xfrm>
        </p:spPr>
        <p:txBody>
          <a:bodyPr/>
          <a:lstStyle/>
          <a:p>
            <a:r>
              <a:rPr lang="en-IN" dirty="0"/>
              <a:t>It entails converting raw data into comprehensible format that a machine learning model can understand. The data pre-processing involves data cleaning which involves handling missing values, transformation of data i.e. normalizing the data and data reduction which involves only required features.</a:t>
            </a:r>
            <a:endParaRPr lang="en-IN" dirty="0"/>
          </a:p>
        </p:txBody>
      </p:sp>
      <p:pic>
        <p:nvPicPr>
          <p:cNvPr id="4" name="Picture 3"/>
          <p:cNvPicPr/>
          <p:nvPr/>
        </p:nvPicPr>
        <p:blipFill>
          <a:blip r:embed="rId2"/>
          <a:stretch>
            <a:fillRect/>
          </a:stretch>
        </p:blipFill>
        <p:spPr>
          <a:xfrm>
            <a:off x="1395597" y="3045278"/>
            <a:ext cx="6250529" cy="1866356"/>
          </a:xfrm>
          <a:prstGeom prst="rect">
            <a:avLst/>
          </a:prstGeom>
        </p:spPr>
      </p:pic>
      <p:pic>
        <p:nvPicPr>
          <p:cNvPr id="5" name="Picture 4"/>
          <p:cNvPicPr/>
          <p:nvPr/>
        </p:nvPicPr>
        <p:blipFill>
          <a:blip r:embed="rId3"/>
          <a:stretch>
            <a:fillRect/>
          </a:stretch>
        </p:blipFill>
        <p:spPr>
          <a:xfrm>
            <a:off x="1395597" y="4911634"/>
            <a:ext cx="6250529" cy="959576"/>
          </a:xfrm>
          <a:prstGeom prst="rect">
            <a:avLst/>
          </a:prstGeom>
        </p:spPr>
      </p:pic>
    </p:spTree>
    <p:extLst>
      <p:ext uri="{BB962C8B-B14F-4D97-AF65-F5344CB8AC3E}">
        <p14:creationId xmlns:p14="http://schemas.microsoft.com/office/powerpoint/2010/main" val="151817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40653"/>
          </a:xfrm>
        </p:spPr>
        <p:txBody>
          <a:bodyPr/>
          <a:lstStyle/>
          <a:p>
            <a:r>
              <a:rPr lang="en-US" dirty="0" smtClean="0"/>
              <a:t>Data Cleaning</a:t>
            </a:r>
            <a:endParaRPr lang="en-IN" dirty="0"/>
          </a:p>
        </p:txBody>
      </p:sp>
      <p:sp>
        <p:nvSpPr>
          <p:cNvPr id="3" name="Content Placeholder 2"/>
          <p:cNvSpPr>
            <a:spLocks noGrp="1"/>
          </p:cNvSpPr>
          <p:nvPr>
            <p:ph idx="1"/>
          </p:nvPr>
        </p:nvSpPr>
        <p:spPr>
          <a:xfrm>
            <a:off x="1104293" y="1393371"/>
            <a:ext cx="8946541" cy="4195481"/>
          </a:xfrm>
        </p:spPr>
        <p:txBody>
          <a:bodyPr/>
          <a:lstStyle/>
          <a:p>
            <a:r>
              <a:rPr lang="en-IN" dirty="0"/>
              <a:t>The first step of pre-processing is data cleaning by checking and eliminating any missing values because they affect the accuracy of the model. This is achieved by either filling the missing values with a mean or mode function or by dropping all the missing values. In this case, there are no missing values</a:t>
            </a:r>
            <a:r>
              <a:rPr lang="en-IN" dirty="0" smtClean="0"/>
              <a:t>.</a:t>
            </a:r>
          </a:p>
          <a:p>
            <a:endParaRPr lang="en-IN" dirty="0"/>
          </a:p>
        </p:txBody>
      </p:sp>
      <p:pic>
        <p:nvPicPr>
          <p:cNvPr id="4" name="Picture 3"/>
          <p:cNvPicPr/>
          <p:nvPr/>
        </p:nvPicPr>
        <p:blipFill>
          <a:blip r:embed="rId2"/>
          <a:stretch>
            <a:fillRect/>
          </a:stretch>
        </p:blipFill>
        <p:spPr>
          <a:xfrm>
            <a:off x="1590947" y="3094263"/>
            <a:ext cx="3581944" cy="3228159"/>
          </a:xfrm>
          <a:prstGeom prst="rect">
            <a:avLst/>
          </a:prstGeom>
        </p:spPr>
      </p:pic>
      <p:pic>
        <p:nvPicPr>
          <p:cNvPr id="5" name="Picture 4"/>
          <p:cNvPicPr/>
          <p:nvPr/>
        </p:nvPicPr>
        <p:blipFill>
          <a:blip r:embed="rId3"/>
          <a:stretch>
            <a:fillRect/>
          </a:stretch>
        </p:blipFill>
        <p:spPr>
          <a:xfrm>
            <a:off x="5172891" y="3094263"/>
            <a:ext cx="3257006" cy="3228158"/>
          </a:xfrm>
          <a:prstGeom prst="rect">
            <a:avLst/>
          </a:prstGeom>
        </p:spPr>
      </p:pic>
    </p:spTree>
    <p:extLst>
      <p:ext uri="{BB962C8B-B14F-4D97-AF65-F5344CB8AC3E}">
        <p14:creationId xmlns:p14="http://schemas.microsoft.com/office/powerpoint/2010/main" val="3823509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t>
            </a:r>
            <a:r>
              <a:rPr lang="en-IN" b="1" dirty="0" smtClean="0"/>
              <a:t>Reduction </a:t>
            </a:r>
            <a:endParaRPr lang="en-IN" dirty="0"/>
          </a:p>
        </p:txBody>
      </p:sp>
      <p:sp>
        <p:nvSpPr>
          <p:cNvPr id="3" name="Content Placeholder 2"/>
          <p:cNvSpPr>
            <a:spLocks noGrp="1"/>
          </p:cNvSpPr>
          <p:nvPr>
            <p:ph idx="1"/>
          </p:nvPr>
        </p:nvSpPr>
        <p:spPr/>
        <p:txBody>
          <a:bodyPr/>
          <a:lstStyle/>
          <a:p>
            <a:r>
              <a:rPr lang="en-IN" dirty="0"/>
              <a:t>The next step of data processing is data reduction. This is used to remove duplicate features present in the data i.e. unwanted features for prediction</a:t>
            </a:r>
            <a:r>
              <a:rPr lang="en-IN" dirty="0" smtClean="0"/>
              <a:t>.</a:t>
            </a:r>
          </a:p>
          <a:p>
            <a:endParaRPr lang="en-IN" dirty="0"/>
          </a:p>
        </p:txBody>
      </p:sp>
      <p:pic>
        <p:nvPicPr>
          <p:cNvPr id="4" name="Picture 3"/>
          <p:cNvPicPr/>
          <p:nvPr/>
        </p:nvPicPr>
        <p:blipFill>
          <a:blip r:embed="rId2"/>
          <a:stretch>
            <a:fillRect/>
          </a:stretch>
        </p:blipFill>
        <p:spPr>
          <a:xfrm>
            <a:off x="1575616" y="3205843"/>
            <a:ext cx="7289710" cy="739140"/>
          </a:xfrm>
          <a:prstGeom prst="rect">
            <a:avLst/>
          </a:prstGeom>
        </p:spPr>
      </p:pic>
      <p:pic>
        <p:nvPicPr>
          <p:cNvPr id="5" name="Picture 4"/>
          <p:cNvPicPr/>
          <p:nvPr/>
        </p:nvPicPr>
        <p:blipFill>
          <a:blip r:embed="rId3"/>
          <a:stretch>
            <a:fillRect/>
          </a:stretch>
        </p:blipFill>
        <p:spPr>
          <a:xfrm>
            <a:off x="1575616" y="4288926"/>
            <a:ext cx="7289710" cy="657543"/>
          </a:xfrm>
          <a:prstGeom prst="rect">
            <a:avLst/>
          </a:prstGeom>
        </p:spPr>
      </p:pic>
    </p:spTree>
    <p:extLst>
      <p:ext uri="{BB962C8B-B14F-4D97-AF65-F5344CB8AC3E}">
        <p14:creationId xmlns:p14="http://schemas.microsoft.com/office/powerpoint/2010/main" val="165890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3568"/>
          </a:xfrm>
        </p:spPr>
        <p:txBody>
          <a:bodyPr/>
          <a:lstStyle/>
          <a:p>
            <a:r>
              <a:rPr lang="en-US" dirty="0" smtClean="0"/>
              <a:t>Handling Outliers</a:t>
            </a:r>
            <a:endParaRPr lang="en-IN" dirty="0"/>
          </a:p>
        </p:txBody>
      </p:sp>
      <p:pic>
        <p:nvPicPr>
          <p:cNvPr id="5" name="Picture 4"/>
          <p:cNvPicPr/>
          <p:nvPr/>
        </p:nvPicPr>
        <p:blipFill>
          <a:blip r:embed="rId2"/>
          <a:stretch>
            <a:fillRect/>
          </a:stretch>
        </p:blipFill>
        <p:spPr>
          <a:xfrm>
            <a:off x="933226" y="3962401"/>
            <a:ext cx="8534400" cy="2055222"/>
          </a:xfrm>
          <a:prstGeom prst="rect">
            <a:avLst/>
          </a:prstGeom>
        </p:spPr>
      </p:pic>
      <p:sp>
        <p:nvSpPr>
          <p:cNvPr id="6" name="Content Placeholder 5"/>
          <p:cNvSpPr>
            <a:spLocks noGrp="1"/>
          </p:cNvSpPr>
          <p:nvPr>
            <p:ph idx="1"/>
          </p:nvPr>
        </p:nvSpPr>
        <p:spPr>
          <a:xfrm>
            <a:off x="1016226" y="1306286"/>
            <a:ext cx="8946541" cy="4195481"/>
          </a:xfrm>
        </p:spPr>
        <p:txBody>
          <a:bodyPr/>
          <a:lstStyle/>
          <a:p>
            <a:r>
              <a:rPr lang="en-IN" dirty="0"/>
              <a:t>Instead of eliminating the outliers, we have replaced the outliers higher than the upper whisker by the value of upper whisker and the outliers lower than the lower whisker by the value of lower whisker.</a:t>
            </a:r>
            <a:endParaRPr lang="en-IN" dirty="0"/>
          </a:p>
        </p:txBody>
      </p:sp>
      <p:pic>
        <p:nvPicPr>
          <p:cNvPr id="7" name="Picture 6"/>
          <p:cNvPicPr/>
          <p:nvPr/>
        </p:nvPicPr>
        <p:blipFill>
          <a:blip r:embed="rId3"/>
          <a:stretch>
            <a:fillRect/>
          </a:stretch>
        </p:blipFill>
        <p:spPr>
          <a:xfrm>
            <a:off x="928158" y="2447108"/>
            <a:ext cx="8539467" cy="1513177"/>
          </a:xfrm>
          <a:prstGeom prst="rect">
            <a:avLst/>
          </a:prstGeom>
        </p:spPr>
      </p:pic>
    </p:spTree>
    <p:extLst>
      <p:ext uri="{BB962C8B-B14F-4D97-AF65-F5344CB8AC3E}">
        <p14:creationId xmlns:p14="http://schemas.microsoft.com/office/powerpoint/2010/main" val="3683051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294</TotalTime>
  <Words>1385</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Times New Roman</vt:lpstr>
      <vt:lpstr>Wingdings 3</vt:lpstr>
      <vt:lpstr>Ion</vt:lpstr>
      <vt:lpstr>MICRO CREDIT DEFAULTER MODEL</vt:lpstr>
      <vt:lpstr>PROBLEM STATEMENT</vt:lpstr>
      <vt:lpstr>Data Description</vt:lpstr>
      <vt:lpstr>Data Description</vt:lpstr>
      <vt:lpstr>Data Description</vt:lpstr>
      <vt:lpstr>Data Pre-Processing</vt:lpstr>
      <vt:lpstr>Data Cleaning</vt:lpstr>
      <vt:lpstr>Data Reduction </vt:lpstr>
      <vt:lpstr>Handling Outliers</vt:lpstr>
      <vt:lpstr>Skewness Removal</vt:lpstr>
      <vt:lpstr>Scaling</vt:lpstr>
      <vt:lpstr>Data Inputs- Logic- Output Visualization</vt:lpstr>
      <vt:lpstr>Data Inputs- Logic- Output Visualization</vt:lpstr>
      <vt:lpstr>Data Inputs- Logic- Output Visualization</vt:lpstr>
      <vt:lpstr>Data Inputs- Logic- Output Visualization</vt:lpstr>
      <vt:lpstr>Model/s Development and Evaluation </vt:lpstr>
      <vt:lpstr>Choosing Random Variable</vt:lpstr>
      <vt:lpstr>Decision Tree Classifier</vt:lpstr>
      <vt:lpstr>Random Forest Classifier</vt:lpstr>
      <vt:lpstr>KNN Classifier</vt:lpstr>
      <vt:lpstr>Logistic Regression</vt:lpstr>
      <vt:lpstr>Cross Validation</vt:lpstr>
      <vt:lpstr>Hyper Parameter Tuning</vt:lpstr>
      <vt:lpstr>Evaluation of Final Model</vt:lpstr>
      <vt:lpstr>Conclusion</vt:lpstr>
      <vt:lpstr>Limitations of this work and Scope for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MODEL</dc:title>
  <dc:creator>Tarak Ram Sai</dc:creator>
  <cp:lastModifiedBy>Tarak Ram Sai</cp:lastModifiedBy>
  <cp:revision>10</cp:revision>
  <dcterms:created xsi:type="dcterms:W3CDTF">2022-01-08T19:14:06Z</dcterms:created>
  <dcterms:modified xsi:type="dcterms:W3CDTF">2022-01-09T00:09:00Z</dcterms:modified>
</cp:coreProperties>
</file>