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4"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5" r:id="rId18"/>
    <p:sldId id="277" r:id="rId19"/>
    <p:sldId id="276" r:id="rId20"/>
    <p:sldId id="271" r:id="rId21"/>
    <p:sldId id="278" r:id="rId22"/>
    <p:sldId id="279" r:id="rId23"/>
    <p:sldId id="280" r:id="rId24"/>
    <p:sldId id="281" r:id="rId25"/>
    <p:sldId id="282" r:id="rId26"/>
    <p:sldId id="283" r:id="rId27"/>
    <p:sldId id="284" r:id="rId28"/>
    <p:sldId id="27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3/25/2022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3/25/2022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3/25/2022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3/25/2022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3/25/2022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3/25/2022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3/25/2022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3/25/2022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3/25/2022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3/25/2022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3/25/2022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2150" y="1447800"/>
            <a:ext cx="9710056" cy="3329581"/>
          </a:xfrm>
        </p:spPr>
        <p:txBody>
          <a:bodyPr/>
          <a:lstStyle/>
          <a:p>
            <a:r>
              <a:rPr lang="en-IN" sz="5400" dirty="0"/>
              <a:t>MALIGNANT COMMENT CLASSIFICATION</a:t>
            </a:r>
            <a:r>
              <a:rPr lang="en-IN" dirty="0" smtClean="0"/>
              <a:t/>
            </a:r>
            <a:br>
              <a:rPr lang="en-IN" dirty="0" smtClean="0"/>
            </a:br>
            <a:endParaRPr lang="en-IN" dirty="0"/>
          </a:p>
        </p:txBody>
      </p:sp>
      <p:sp>
        <p:nvSpPr>
          <p:cNvPr id="5" name="TextBox 4"/>
          <p:cNvSpPr txBox="1"/>
          <p:nvPr/>
        </p:nvSpPr>
        <p:spPr>
          <a:xfrm>
            <a:off x="8186057" y="5277395"/>
            <a:ext cx="3936274" cy="1077218"/>
          </a:xfrm>
          <a:prstGeom prst="rect">
            <a:avLst/>
          </a:prstGeom>
          <a:noFill/>
        </p:spPr>
        <p:txBody>
          <a:bodyPr wrap="square" rtlCol="0">
            <a:spAutoFit/>
          </a:bodyPr>
          <a:lstStyle/>
          <a:p>
            <a:r>
              <a:rPr lang="en-US" sz="3200" dirty="0" smtClean="0"/>
              <a:t>               BY</a:t>
            </a:r>
          </a:p>
          <a:p>
            <a:r>
              <a:rPr lang="en-US" sz="3200" dirty="0" smtClean="0"/>
              <a:t>V TARAK RAM SAI</a:t>
            </a:r>
            <a:endParaRPr lang="en-IN" sz="3200" dirty="0"/>
          </a:p>
        </p:txBody>
      </p:sp>
    </p:spTree>
    <p:extLst>
      <p:ext uri="{BB962C8B-B14F-4D97-AF65-F5344CB8AC3E}">
        <p14:creationId xmlns:p14="http://schemas.microsoft.com/office/powerpoint/2010/main" val="2766717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Pre-processing</a:t>
            </a:r>
          </a:p>
        </p:txBody>
      </p:sp>
      <p:sp>
        <p:nvSpPr>
          <p:cNvPr id="3" name="Content Placeholder 2"/>
          <p:cNvSpPr>
            <a:spLocks noGrp="1"/>
          </p:cNvSpPr>
          <p:nvPr>
            <p:ph idx="1"/>
          </p:nvPr>
        </p:nvSpPr>
        <p:spPr>
          <a:xfrm>
            <a:off x="789803" y="1469443"/>
            <a:ext cx="8946541" cy="4195481"/>
          </a:xfrm>
        </p:spPr>
        <p:txBody>
          <a:bodyPr/>
          <a:lstStyle/>
          <a:p>
            <a:r>
              <a:rPr lang="en-IN" b="1" dirty="0"/>
              <a:t>Lemmatization </a:t>
            </a:r>
            <a:r>
              <a:rPr lang="en-IN" dirty="0"/>
              <a:t>— stemming is the process of removing a part of a word, or </a:t>
            </a:r>
            <a:r>
              <a:rPr lang="en-IN" i="1" dirty="0"/>
              <a:t>reducing a word to its stem</a:t>
            </a:r>
            <a:r>
              <a:rPr lang="en-IN" dirty="0"/>
              <a:t> or root. This might not necessarily mean we’re reducing a word to its dictionary root. We use a few algorithms to decide how to chop a word off.</a:t>
            </a:r>
          </a:p>
          <a:p>
            <a:pPr lvl="0"/>
            <a:endParaRPr lang="en-IN" dirty="0"/>
          </a:p>
          <a:p>
            <a:endParaRPr lang="en-IN" dirty="0"/>
          </a:p>
        </p:txBody>
      </p:sp>
      <p:pic>
        <p:nvPicPr>
          <p:cNvPr id="5" name="Picture 4"/>
          <p:cNvPicPr/>
          <p:nvPr/>
        </p:nvPicPr>
        <p:blipFill>
          <a:blip r:embed="rId2"/>
          <a:stretch>
            <a:fillRect/>
          </a:stretch>
        </p:blipFill>
        <p:spPr>
          <a:xfrm>
            <a:off x="1375320" y="2969623"/>
            <a:ext cx="7011034" cy="2786743"/>
          </a:xfrm>
          <a:prstGeom prst="rect">
            <a:avLst/>
          </a:prstGeom>
        </p:spPr>
      </p:pic>
    </p:spTree>
    <p:extLst>
      <p:ext uri="{BB962C8B-B14F-4D97-AF65-F5344CB8AC3E}">
        <p14:creationId xmlns:p14="http://schemas.microsoft.com/office/powerpoint/2010/main" val="3964454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Pre-processing</a:t>
            </a:r>
          </a:p>
        </p:txBody>
      </p:sp>
      <p:sp>
        <p:nvSpPr>
          <p:cNvPr id="3" name="Content Placeholder 2"/>
          <p:cNvSpPr>
            <a:spLocks noGrp="1"/>
          </p:cNvSpPr>
          <p:nvPr>
            <p:ph idx="1"/>
          </p:nvPr>
        </p:nvSpPr>
        <p:spPr>
          <a:xfrm>
            <a:off x="763678" y="1486861"/>
            <a:ext cx="8946541" cy="4195481"/>
          </a:xfrm>
        </p:spPr>
        <p:txBody>
          <a:bodyPr/>
          <a:lstStyle/>
          <a:p>
            <a:r>
              <a:rPr lang="en-IN" b="1" dirty="0" err="1"/>
              <a:t>Vectorize</a:t>
            </a:r>
            <a:r>
              <a:rPr lang="en-IN" b="1" dirty="0"/>
              <a:t> the text</a:t>
            </a:r>
            <a:r>
              <a:rPr lang="en-IN" dirty="0"/>
              <a:t> — in order for the computer to understand the text data, they need to be converted into a numerical representation, which is commonly described as </a:t>
            </a:r>
            <a:r>
              <a:rPr lang="en-IN" b="1" dirty="0"/>
              <a:t>Word Embedding</a:t>
            </a:r>
            <a:r>
              <a:rPr lang="en-IN" dirty="0"/>
              <a:t>. The most intuitive form of this process can be done through a form of one-hot encoding known as the bag-of-words and it describes the occurrence of words. In a bag-of-words, the columns represent each of the unique words in the entire corpus of documents, the rows represent each document, sentence, or topic, and the cells capture the number of times each word appears in each row.</a:t>
            </a:r>
          </a:p>
        </p:txBody>
      </p:sp>
      <p:pic>
        <p:nvPicPr>
          <p:cNvPr id="5" name="Picture 4"/>
          <p:cNvPicPr/>
          <p:nvPr/>
        </p:nvPicPr>
        <p:blipFill>
          <a:blip r:embed="rId2"/>
          <a:stretch>
            <a:fillRect/>
          </a:stretch>
        </p:blipFill>
        <p:spPr>
          <a:xfrm>
            <a:off x="1209856" y="4537166"/>
            <a:ext cx="7045870" cy="1145176"/>
          </a:xfrm>
          <a:prstGeom prst="rect">
            <a:avLst/>
          </a:prstGeom>
        </p:spPr>
      </p:pic>
    </p:spTree>
    <p:extLst>
      <p:ext uri="{BB962C8B-B14F-4D97-AF65-F5344CB8AC3E}">
        <p14:creationId xmlns:p14="http://schemas.microsoft.com/office/powerpoint/2010/main" val="3336887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Inputs- Logic- Output Relationships</a:t>
            </a:r>
          </a:p>
        </p:txBody>
      </p:sp>
      <p:sp>
        <p:nvSpPr>
          <p:cNvPr id="3" name="Content Placeholder 2"/>
          <p:cNvSpPr>
            <a:spLocks noGrp="1"/>
          </p:cNvSpPr>
          <p:nvPr>
            <p:ph idx="1"/>
          </p:nvPr>
        </p:nvSpPr>
        <p:spPr>
          <a:xfrm>
            <a:off x="728843" y="1765535"/>
            <a:ext cx="8946541" cy="4195481"/>
          </a:xfrm>
        </p:spPr>
        <p:txBody>
          <a:bodyPr/>
          <a:lstStyle/>
          <a:p>
            <a:r>
              <a:rPr lang="en-IN" dirty="0"/>
              <a:t>The Word Cloud for the highly malignant comments is as follows-</a:t>
            </a:r>
          </a:p>
          <a:p>
            <a:endParaRPr lang="en-IN" dirty="0" smtClean="0"/>
          </a:p>
          <a:p>
            <a:endParaRPr lang="en-US" dirty="0"/>
          </a:p>
          <a:p>
            <a:endParaRPr lang="en-US" dirty="0" smtClean="0"/>
          </a:p>
          <a:p>
            <a:endParaRPr lang="en-US" dirty="0"/>
          </a:p>
          <a:p>
            <a:endParaRPr lang="en-US" dirty="0" smtClean="0"/>
          </a:p>
          <a:p>
            <a:r>
              <a:rPr lang="en-IN" dirty="0"/>
              <a:t>The Word Cloud for the malignant comments is as follows-</a:t>
            </a:r>
            <a:endParaRPr lang="en-IN" dirty="0"/>
          </a:p>
          <a:p>
            <a:endParaRPr lang="en-IN" dirty="0" smtClean="0"/>
          </a:p>
          <a:p>
            <a:endParaRPr lang="en-US" dirty="0"/>
          </a:p>
          <a:p>
            <a:endParaRPr lang="en-US" dirty="0" smtClean="0"/>
          </a:p>
          <a:p>
            <a:endParaRPr lang="en-US" dirty="0"/>
          </a:p>
          <a:p>
            <a:endParaRPr lang="en-US" dirty="0" smtClean="0"/>
          </a:p>
          <a:p>
            <a:endParaRPr lang="en-IN" dirty="0"/>
          </a:p>
          <a:p>
            <a:endParaRPr lang="en-IN" dirty="0"/>
          </a:p>
        </p:txBody>
      </p:sp>
      <p:pic>
        <p:nvPicPr>
          <p:cNvPr id="7" name="Picture 6"/>
          <p:cNvPicPr/>
          <p:nvPr/>
        </p:nvPicPr>
        <p:blipFill>
          <a:blip r:embed="rId2"/>
          <a:stretch>
            <a:fillRect/>
          </a:stretch>
        </p:blipFill>
        <p:spPr>
          <a:xfrm>
            <a:off x="2044881" y="2274819"/>
            <a:ext cx="5326380" cy="1896587"/>
          </a:xfrm>
          <a:prstGeom prst="rect">
            <a:avLst/>
          </a:prstGeom>
        </p:spPr>
      </p:pic>
      <p:pic>
        <p:nvPicPr>
          <p:cNvPr id="8" name="Picture 7"/>
          <p:cNvPicPr/>
          <p:nvPr/>
        </p:nvPicPr>
        <p:blipFill>
          <a:blip r:embed="rId3"/>
          <a:stretch>
            <a:fillRect/>
          </a:stretch>
        </p:blipFill>
        <p:spPr>
          <a:xfrm>
            <a:off x="1766731" y="4741022"/>
            <a:ext cx="5731510" cy="1903618"/>
          </a:xfrm>
          <a:prstGeom prst="rect">
            <a:avLst/>
          </a:prstGeom>
        </p:spPr>
      </p:pic>
    </p:spTree>
    <p:extLst>
      <p:ext uri="{BB962C8B-B14F-4D97-AF65-F5344CB8AC3E}">
        <p14:creationId xmlns:p14="http://schemas.microsoft.com/office/powerpoint/2010/main" val="1213828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Inputs- Logic- Output Relationships</a:t>
            </a:r>
          </a:p>
        </p:txBody>
      </p:sp>
      <p:sp>
        <p:nvSpPr>
          <p:cNvPr id="3" name="Content Placeholder 2"/>
          <p:cNvSpPr>
            <a:spLocks noGrp="1"/>
          </p:cNvSpPr>
          <p:nvPr>
            <p:ph idx="1"/>
          </p:nvPr>
        </p:nvSpPr>
        <p:spPr>
          <a:xfrm>
            <a:off x="789803" y="1939707"/>
            <a:ext cx="8946541" cy="4195481"/>
          </a:xfrm>
        </p:spPr>
        <p:txBody>
          <a:bodyPr/>
          <a:lstStyle/>
          <a:p>
            <a:r>
              <a:rPr lang="en-IN" dirty="0"/>
              <a:t>The Word Cloud for the Rude Comments is as follows-</a:t>
            </a:r>
            <a:endParaRPr lang="en-IN" dirty="0" smtClean="0"/>
          </a:p>
          <a:p>
            <a:endParaRPr lang="en-US" dirty="0" smtClean="0"/>
          </a:p>
          <a:p>
            <a:endParaRPr lang="en-US" dirty="0"/>
          </a:p>
          <a:p>
            <a:endParaRPr lang="en-US" dirty="0" smtClean="0"/>
          </a:p>
          <a:p>
            <a:endParaRPr lang="en-US" dirty="0"/>
          </a:p>
          <a:p>
            <a:r>
              <a:rPr lang="en-IN" dirty="0"/>
              <a:t>The Word Cloud for the Abuse Comments is as follows-</a:t>
            </a:r>
          </a:p>
          <a:p>
            <a:pPr marL="0" indent="0">
              <a:buNone/>
            </a:pPr>
            <a:endParaRPr lang="en-IN" dirty="0"/>
          </a:p>
          <a:p>
            <a:endParaRPr lang="en-US" dirty="0"/>
          </a:p>
          <a:p>
            <a:endParaRPr lang="en-US" dirty="0" smtClean="0"/>
          </a:p>
          <a:p>
            <a:endParaRPr lang="en-US" dirty="0"/>
          </a:p>
          <a:p>
            <a:endParaRPr lang="en-US" dirty="0" smtClean="0"/>
          </a:p>
        </p:txBody>
      </p:sp>
      <p:pic>
        <p:nvPicPr>
          <p:cNvPr id="6" name="Picture 5"/>
          <p:cNvPicPr/>
          <p:nvPr/>
        </p:nvPicPr>
        <p:blipFill>
          <a:blip r:embed="rId2"/>
          <a:stretch>
            <a:fillRect/>
          </a:stretch>
        </p:blipFill>
        <p:spPr>
          <a:xfrm>
            <a:off x="1410154" y="2358640"/>
            <a:ext cx="5731510" cy="1778226"/>
          </a:xfrm>
          <a:prstGeom prst="rect">
            <a:avLst/>
          </a:prstGeom>
        </p:spPr>
      </p:pic>
      <p:pic>
        <p:nvPicPr>
          <p:cNvPr id="7" name="Picture 6"/>
          <p:cNvPicPr/>
          <p:nvPr/>
        </p:nvPicPr>
        <p:blipFill>
          <a:blip r:embed="rId3"/>
          <a:stretch>
            <a:fillRect/>
          </a:stretch>
        </p:blipFill>
        <p:spPr>
          <a:xfrm>
            <a:off x="1410154" y="4550605"/>
            <a:ext cx="5731510" cy="2003516"/>
          </a:xfrm>
          <a:prstGeom prst="rect">
            <a:avLst/>
          </a:prstGeom>
        </p:spPr>
      </p:pic>
    </p:spTree>
    <p:extLst>
      <p:ext uri="{BB962C8B-B14F-4D97-AF65-F5344CB8AC3E}">
        <p14:creationId xmlns:p14="http://schemas.microsoft.com/office/powerpoint/2010/main" val="2273881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Inputs- Logic- Output Relationships</a:t>
            </a:r>
          </a:p>
        </p:txBody>
      </p:sp>
      <p:sp>
        <p:nvSpPr>
          <p:cNvPr id="3" name="Content Placeholder 2"/>
          <p:cNvSpPr>
            <a:spLocks noGrp="1"/>
          </p:cNvSpPr>
          <p:nvPr>
            <p:ph idx="1"/>
          </p:nvPr>
        </p:nvSpPr>
        <p:spPr>
          <a:xfrm>
            <a:off x="798512" y="1903195"/>
            <a:ext cx="8946541" cy="4195481"/>
          </a:xfrm>
        </p:spPr>
        <p:txBody>
          <a:bodyPr>
            <a:normAutofit/>
          </a:bodyPr>
          <a:lstStyle/>
          <a:p>
            <a:r>
              <a:rPr lang="en-IN" dirty="0"/>
              <a:t>The Word Cloud for the Loathe Comments is as </a:t>
            </a:r>
            <a:r>
              <a:rPr lang="en-IN" dirty="0" smtClean="0"/>
              <a:t>follows-</a:t>
            </a:r>
          </a:p>
          <a:p>
            <a:endParaRPr lang="en-US" dirty="0"/>
          </a:p>
          <a:p>
            <a:endParaRPr lang="en-US" dirty="0" smtClean="0"/>
          </a:p>
          <a:p>
            <a:endParaRPr lang="en-US" dirty="0"/>
          </a:p>
          <a:p>
            <a:endParaRPr lang="en-US" dirty="0" smtClean="0"/>
          </a:p>
          <a:p>
            <a:r>
              <a:rPr lang="en-IN" dirty="0"/>
              <a:t>The Word Cloud for Threat Comments is as follows-</a:t>
            </a:r>
          </a:p>
          <a:p>
            <a:pPr marL="0" indent="0">
              <a:buNone/>
            </a:pPr>
            <a:endParaRPr lang="en-IN" dirty="0"/>
          </a:p>
          <a:p>
            <a:pPr marL="0" indent="0">
              <a:buNone/>
            </a:pPr>
            <a:endParaRPr lang="en-IN" dirty="0" smtClean="0"/>
          </a:p>
          <a:p>
            <a:endParaRPr lang="en-US" dirty="0"/>
          </a:p>
          <a:p>
            <a:endParaRPr lang="en-US" dirty="0" smtClean="0"/>
          </a:p>
          <a:p>
            <a:endParaRPr lang="en-US" dirty="0"/>
          </a:p>
          <a:p>
            <a:endParaRPr lang="en-US" dirty="0" smtClean="0"/>
          </a:p>
          <a:p>
            <a:endParaRPr lang="en-US" dirty="0"/>
          </a:p>
          <a:p>
            <a:pPr marL="0" indent="0">
              <a:buNone/>
            </a:pPr>
            <a:endParaRPr lang="en-IN" dirty="0"/>
          </a:p>
          <a:p>
            <a:endParaRPr lang="en-IN" dirty="0"/>
          </a:p>
        </p:txBody>
      </p:sp>
      <p:pic>
        <p:nvPicPr>
          <p:cNvPr id="5" name="Picture 4"/>
          <p:cNvPicPr/>
          <p:nvPr/>
        </p:nvPicPr>
        <p:blipFill>
          <a:blip r:embed="rId2"/>
          <a:stretch>
            <a:fillRect/>
          </a:stretch>
        </p:blipFill>
        <p:spPr>
          <a:xfrm>
            <a:off x="1464672" y="2281101"/>
            <a:ext cx="6155327" cy="1750968"/>
          </a:xfrm>
          <a:prstGeom prst="rect">
            <a:avLst/>
          </a:prstGeom>
        </p:spPr>
      </p:pic>
      <p:pic>
        <p:nvPicPr>
          <p:cNvPr id="6" name="Picture 5"/>
          <p:cNvPicPr/>
          <p:nvPr/>
        </p:nvPicPr>
        <p:blipFill>
          <a:blip r:embed="rId3"/>
          <a:stretch>
            <a:fillRect/>
          </a:stretch>
        </p:blipFill>
        <p:spPr>
          <a:xfrm>
            <a:off x="1464671" y="4488353"/>
            <a:ext cx="6155327" cy="1877614"/>
          </a:xfrm>
          <a:prstGeom prst="rect">
            <a:avLst/>
          </a:prstGeom>
        </p:spPr>
      </p:pic>
    </p:spTree>
    <p:extLst>
      <p:ext uri="{BB962C8B-B14F-4D97-AF65-F5344CB8AC3E}">
        <p14:creationId xmlns:p14="http://schemas.microsoft.com/office/powerpoint/2010/main" val="1750770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Model/s Development and Evaluation </a:t>
            </a:r>
            <a:r>
              <a:rPr lang="en-IN" dirty="0"/>
              <a:t/>
            </a:r>
            <a:br>
              <a:rPr lang="en-IN" dirty="0"/>
            </a:br>
            <a:endParaRPr lang="en-IN" dirty="0"/>
          </a:p>
        </p:txBody>
      </p:sp>
      <p:sp>
        <p:nvSpPr>
          <p:cNvPr id="3" name="Content Placeholder 2"/>
          <p:cNvSpPr>
            <a:spLocks noGrp="1"/>
          </p:cNvSpPr>
          <p:nvPr>
            <p:ph idx="1"/>
          </p:nvPr>
        </p:nvSpPr>
        <p:spPr>
          <a:xfrm>
            <a:off x="789804" y="1853248"/>
            <a:ext cx="8946541" cy="4195481"/>
          </a:xfrm>
        </p:spPr>
        <p:txBody>
          <a:bodyPr/>
          <a:lstStyle/>
          <a:p>
            <a:r>
              <a:rPr lang="en-IN" dirty="0"/>
              <a:t>The train-test split procedure is used to estimate the performance of machine learning algorithms when they are used to make predictions on data not used to train the model.</a:t>
            </a:r>
          </a:p>
          <a:p>
            <a:endParaRPr lang="en-IN" dirty="0"/>
          </a:p>
        </p:txBody>
      </p:sp>
      <p:pic>
        <p:nvPicPr>
          <p:cNvPr id="5" name="Picture 4"/>
          <p:cNvPicPr/>
          <p:nvPr/>
        </p:nvPicPr>
        <p:blipFill>
          <a:blip r:embed="rId2"/>
          <a:stretch>
            <a:fillRect/>
          </a:stretch>
        </p:blipFill>
        <p:spPr>
          <a:xfrm>
            <a:off x="1044393" y="3226562"/>
            <a:ext cx="8691952" cy="1693781"/>
          </a:xfrm>
          <a:prstGeom prst="rect">
            <a:avLst/>
          </a:prstGeom>
        </p:spPr>
      </p:pic>
    </p:spTree>
    <p:extLst>
      <p:ext uri="{BB962C8B-B14F-4D97-AF65-F5344CB8AC3E}">
        <p14:creationId xmlns:p14="http://schemas.microsoft.com/office/powerpoint/2010/main" val="3797728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49362"/>
          </a:xfrm>
        </p:spPr>
        <p:txBody>
          <a:bodyPr/>
          <a:lstStyle/>
          <a:p>
            <a:r>
              <a:rPr lang="en-IN" b="1" dirty="0"/>
              <a:t>Logistic Regression</a:t>
            </a:r>
            <a:r>
              <a:rPr lang="en-IN" dirty="0"/>
              <a:t/>
            </a:r>
            <a:br>
              <a:rPr lang="en-IN" dirty="0"/>
            </a:br>
            <a:r>
              <a:rPr lang="en-IN" dirty="0"/>
              <a:t/>
            </a:r>
            <a:br>
              <a:rPr lang="en-IN" dirty="0"/>
            </a:br>
            <a:endParaRPr lang="en-IN" dirty="0"/>
          </a:p>
        </p:txBody>
      </p:sp>
      <p:sp>
        <p:nvSpPr>
          <p:cNvPr id="3" name="Content Placeholder 2"/>
          <p:cNvSpPr>
            <a:spLocks noGrp="1"/>
          </p:cNvSpPr>
          <p:nvPr>
            <p:ph idx="1"/>
          </p:nvPr>
        </p:nvSpPr>
        <p:spPr>
          <a:xfrm>
            <a:off x="875201" y="1443318"/>
            <a:ext cx="8946541" cy="4195481"/>
          </a:xfrm>
        </p:spPr>
        <p:txBody>
          <a:bodyPr/>
          <a:lstStyle/>
          <a:p>
            <a:r>
              <a:rPr lang="en-IN" dirty="0"/>
              <a:t>Logistic regression is named for the function used at the core of the method, the logistic function. The logistic function, also called the sigmoid function was developed by statisticians to describe properties of population growth in ecology, rising quickly and maxing out at the carrying capacity of the environment. It’s an S-shaped curve that can take any real-valued number and map it into a value between 0 and 1, but never exactly at those limits.</a:t>
            </a:r>
            <a:endParaRPr lang="en-IN" dirty="0"/>
          </a:p>
          <a:p>
            <a:pPr marL="0" indent="0">
              <a:buNone/>
            </a:pPr>
            <a:r>
              <a:rPr lang="en-IN" dirty="0" smtClean="0"/>
              <a:t>	y </a:t>
            </a:r>
            <a:r>
              <a:rPr lang="en-IN" dirty="0"/>
              <a:t>= e^ (b0 + b1*x) / (1 + e^ (b0 + b1*x))</a:t>
            </a:r>
          </a:p>
          <a:p>
            <a:r>
              <a:rPr lang="en-IN" dirty="0"/>
              <a:t>Where y is the predicted output, b0 is the bias or intercept term and b1 is the coefficient for the single input value (x). Each column in your input data has an associated b coefficient (a constant real value) that must be learned from your training data.</a:t>
            </a:r>
          </a:p>
          <a:p>
            <a:endParaRPr lang="en-IN" dirty="0"/>
          </a:p>
        </p:txBody>
      </p:sp>
    </p:spTree>
    <p:extLst>
      <p:ext uri="{BB962C8B-B14F-4D97-AF65-F5344CB8AC3E}">
        <p14:creationId xmlns:p14="http://schemas.microsoft.com/office/powerpoint/2010/main" val="2277515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49362"/>
          </a:xfrm>
        </p:spPr>
        <p:txBody>
          <a:bodyPr/>
          <a:lstStyle/>
          <a:p>
            <a:pPr lvl="0"/>
            <a:r>
              <a:rPr lang="en-IN" dirty="0" smtClean="0"/>
              <a:t>Logistic Regression</a:t>
            </a:r>
            <a:r>
              <a:rPr lang="en-IN" dirty="0"/>
              <a:t/>
            </a:r>
            <a:br>
              <a:rPr lang="en-IN" dirty="0"/>
            </a:br>
            <a:endParaRPr lang="en-IN" dirty="0"/>
          </a:p>
        </p:txBody>
      </p:sp>
      <p:sp>
        <p:nvSpPr>
          <p:cNvPr id="3" name="Content Placeholder 2"/>
          <p:cNvSpPr>
            <a:spLocks noGrp="1"/>
          </p:cNvSpPr>
          <p:nvPr>
            <p:ph idx="1"/>
          </p:nvPr>
        </p:nvSpPr>
        <p:spPr>
          <a:xfrm>
            <a:off x="875201" y="1443318"/>
            <a:ext cx="8946541" cy="4195481"/>
          </a:xfrm>
        </p:spPr>
        <p:txBody>
          <a:bodyPr>
            <a:normAutofit/>
          </a:bodyPr>
          <a:lstStyle/>
          <a:p>
            <a:pPr marL="0" indent="0">
              <a:buNone/>
            </a:pPr>
            <a:r>
              <a:rPr lang="en-IN" dirty="0" smtClean="0"/>
              <a:t>	1 </a:t>
            </a:r>
            <a:r>
              <a:rPr lang="en-IN" dirty="0"/>
              <a:t>/ (1 + e^-value),</a:t>
            </a:r>
          </a:p>
          <a:p>
            <a:r>
              <a:rPr lang="en-IN" dirty="0"/>
              <a:t>Where e is the base of the natural logarithms (Euler’s number or the EXP () function in your spreadsheet) and value is the actual numerical value that you want to transform. Below is a plot of the numbers between -5 and 5 transformed into the range 0 and 1 using the logistic function. Input values (x) are combined linearly using weights or coefficient values (referred to as the Greek capital letter Beta) to predict an output value (y). A key difference from linear regression is that the output value being modelled is a binary value (0 or 1) rather than a numeric value.</a:t>
            </a:r>
            <a:endParaRPr lang="en-IN" dirty="0"/>
          </a:p>
          <a:p>
            <a:pPr marL="0" indent="0">
              <a:buNone/>
            </a:pPr>
            <a:endParaRPr lang="en-IN" dirty="0"/>
          </a:p>
        </p:txBody>
      </p:sp>
      <p:pic>
        <p:nvPicPr>
          <p:cNvPr id="4" name="Picture 3"/>
          <p:cNvPicPr/>
          <p:nvPr/>
        </p:nvPicPr>
        <p:blipFill>
          <a:blip r:embed="rId2"/>
          <a:stretch>
            <a:fillRect/>
          </a:stretch>
        </p:blipFill>
        <p:spPr>
          <a:xfrm>
            <a:off x="1365205" y="4871900"/>
            <a:ext cx="5889036" cy="1102179"/>
          </a:xfrm>
          <a:prstGeom prst="rect">
            <a:avLst/>
          </a:prstGeom>
        </p:spPr>
      </p:pic>
    </p:spTree>
    <p:extLst>
      <p:ext uri="{BB962C8B-B14F-4D97-AF65-F5344CB8AC3E}">
        <p14:creationId xmlns:p14="http://schemas.microsoft.com/office/powerpoint/2010/main" val="1766141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5201" y="1443318"/>
            <a:ext cx="8946541" cy="4195481"/>
          </a:xfrm>
        </p:spPr>
        <p:txBody>
          <a:bodyPr>
            <a:normAutofit/>
          </a:bodyPr>
          <a:lstStyle/>
          <a:p>
            <a:pPr marL="0" indent="0">
              <a:buNone/>
            </a:pPr>
            <a:r>
              <a:rPr lang="en-IN" dirty="0" smtClean="0"/>
              <a:t>	</a:t>
            </a:r>
            <a:endParaRPr lang="en-IN" dirty="0"/>
          </a:p>
          <a:p>
            <a:pPr marL="0" indent="0">
              <a:buNone/>
            </a:pPr>
            <a:endParaRPr lang="en-IN" dirty="0"/>
          </a:p>
        </p:txBody>
      </p:sp>
      <p:pic>
        <p:nvPicPr>
          <p:cNvPr id="5" name="Picture 4"/>
          <p:cNvPicPr/>
          <p:nvPr/>
        </p:nvPicPr>
        <p:blipFill>
          <a:blip r:embed="rId2"/>
          <a:stretch>
            <a:fillRect/>
          </a:stretch>
        </p:blipFill>
        <p:spPr>
          <a:xfrm>
            <a:off x="487045" y="1036320"/>
            <a:ext cx="5905045" cy="5059679"/>
          </a:xfrm>
          <a:prstGeom prst="rect">
            <a:avLst/>
          </a:prstGeom>
        </p:spPr>
      </p:pic>
      <p:pic>
        <p:nvPicPr>
          <p:cNvPr id="6" name="Picture 5"/>
          <p:cNvPicPr/>
          <p:nvPr/>
        </p:nvPicPr>
        <p:blipFill>
          <a:blip r:embed="rId3"/>
          <a:stretch>
            <a:fillRect/>
          </a:stretch>
        </p:blipFill>
        <p:spPr>
          <a:xfrm>
            <a:off x="6392090" y="1443318"/>
            <a:ext cx="5277396" cy="3213465"/>
          </a:xfrm>
          <a:prstGeom prst="rect">
            <a:avLst/>
          </a:prstGeom>
        </p:spPr>
      </p:pic>
    </p:spTree>
    <p:extLst>
      <p:ext uri="{BB962C8B-B14F-4D97-AF65-F5344CB8AC3E}">
        <p14:creationId xmlns:p14="http://schemas.microsoft.com/office/powerpoint/2010/main" val="33183618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49362"/>
          </a:xfrm>
        </p:spPr>
        <p:txBody>
          <a:bodyPr/>
          <a:lstStyle/>
          <a:p>
            <a:pPr lvl="0"/>
            <a:r>
              <a:rPr lang="en-IN" b="1" dirty="0"/>
              <a:t>Random Forest Classifier</a:t>
            </a:r>
            <a:endParaRPr lang="en-IN" dirty="0"/>
          </a:p>
        </p:txBody>
      </p:sp>
      <p:sp>
        <p:nvSpPr>
          <p:cNvPr id="3" name="Content Placeholder 2"/>
          <p:cNvSpPr>
            <a:spLocks noGrp="1"/>
          </p:cNvSpPr>
          <p:nvPr>
            <p:ph idx="1"/>
          </p:nvPr>
        </p:nvSpPr>
        <p:spPr>
          <a:xfrm>
            <a:off x="875201" y="1402080"/>
            <a:ext cx="8946541" cy="4195481"/>
          </a:xfrm>
        </p:spPr>
        <p:txBody>
          <a:bodyPr/>
          <a:lstStyle/>
          <a:p>
            <a:r>
              <a:rPr lang="en-IN" dirty="0"/>
              <a:t>The random forest classifier is an ensemble method algorithm of decision trees wherein each tree depends on randomly selected samples trained independently, with a similar distribution for all the trees in the forest (</a:t>
            </a:r>
            <a:r>
              <a:rPr lang="en-IN" dirty="0" err="1"/>
              <a:t>Breiman</a:t>
            </a:r>
            <a:r>
              <a:rPr lang="en-IN" dirty="0"/>
              <a:t> 2001). Hence, a random forest is a classifier incorporating a collection of tree-structured classifiers that decrease overfitting, resulting in an increase in the overall accuracy (</a:t>
            </a:r>
            <a:r>
              <a:rPr lang="en-IN" dirty="0" err="1"/>
              <a:t>Geurts</a:t>
            </a:r>
            <a:r>
              <a:rPr lang="en-IN" dirty="0"/>
              <a:t> et al. 2006). As such, random forest’s accuracy differs based on the strength of each tree classifier and their dependencies.</a:t>
            </a:r>
          </a:p>
          <a:p>
            <a:endParaRPr lang="en-IN" dirty="0"/>
          </a:p>
        </p:txBody>
      </p:sp>
      <p:pic>
        <p:nvPicPr>
          <p:cNvPr id="4" name="Picture 3"/>
          <p:cNvPicPr>
            <a:picLocks noChangeAspect="1"/>
          </p:cNvPicPr>
          <p:nvPr/>
        </p:nvPicPr>
        <p:blipFill>
          <a:blip r:embed="rId2"/>
          <a:stretch>
            <a:fillRect/>
          </a:stretch>
        </p:blipFill>
        <p:spPr>
          <a:xfrm>
            <a:off x="1344521" y="4137116"/>
            <a:ext cx="6571570" cy="1201238"/>
          </a:xfrm>
          <a:prstGeom prst="rect">
            <a:avLst/>
          </a:prstGeom>
        </p:spPr>
      </p:pic>
    </p:spTree>
    <p:extLst>
      <p:ext uri="{BB962C8B-B14F-4D97-AF65-F5344CB8AC3E}">
        <p14:creationId xmlns:p14="http://schemas.microsoft.com/office/powerpoint/2010/main" val="1291920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PROBLEM STATEMENT</a:t>
            </a:r>
            <a:r>
              <a:rPr lang="en-IN" dirty="0"/>
              <a:t/>
            </a:r>
            <a:br>
              <a:rPr lang="en-IN" dirty="0"/>
            </a:br>
            <a:endParaRPr lang="en-IN" dirty="0"/>
          </a:p>
        </p:txBody>
      </p:sp>
      <p:sp>
        <p:nvSpPr>
          <p:cNvPr id="3" name="Content Placeholder 2"/>
          <p:cNvSpPr>
            <a:spLocks noGrp="1"/>
          </p:cNvSpPr>
          <p:nvPr>
            <p:ph idx="1"/>
          </p:nvPr>
        </p:nvSpPr>
        <p:spPr>
          <a:xfrm>
            <a:off x="1016226" y="1713284"/>
            <a:ext cx="8946541" cy="4034374"/>
          </a:xfrm>
        </p:spPr>
        <p:txBody>
          <a:bodyPr/>
          <a:lstStyle/>
          <a:p>
            <a:r>
              <a:rPr lang="en-IN" dirty="0"/>
              <a:t>Sentiment Analysis is the task of analysing people’s opinions in textual data (e.g., product reviews, movie reviews, or tweets), and extracting their polarity and viewpoint. The task can be cast as either a binary or a multi-class problem. Binary sentiment analysis classifies texts into positive and negative classes, while multi-class sentiment analysis classifies texts into fine-grained labels or multi-level intensities.</a:t>
            </a:r>
            <a:endParaRPr lang="en-IN" dirty="0" smtClean="0"/>
          </a:p>
          <a:p>
            <a:r>
              <a:rPr lang="en-IN" dirty="0"/>
              <a:t>The goal of this project is to use deep learning techniques to identify the level toxicity of a comment which could be used to help deter users from posting potentially hurtful comments, engage in more sophisticated arguments and make internet a safer place</a:t>
            </a:r>
            <a:r>
              <a:rPr lang="en-IN" dirty="0" smtClean="0"/>
              <a:t>.</a:t>
            </a:r>
          </a:p>
          <a:p>
            <a:endParaRPr lang="en-IN" dirty="0"/>
          </a:p>
        </p:txBody>
      </p:sp>
    </p:spTree>
    <p:extLst>
      <p:ext uri="{BB962C8B-B14F-4D97-AF65-F5344CB8AC3E}">
        <p14:creationId xmlns:p14="http://schemas.microsoft.com/office/powerpoint/2010/main" val="2400523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28650" y="619397"/>
            <a:ext cx="5754733" cy="5410200"/>
          </a:xfrm>
          <a:prstGeom prst="rect">
            <a:avLst/>
          </a:prstGeom>
        </p:spPr>
      </p:pic>
      <p:pic>
        <p:nvPicPr>
          <p:cNvPr id="3" name="Picture 2"/>
          <p:cNvPicPr>
            <a:picLocks noChangeAspect="1"/>
          </p:cNvPicPr>
          <p:nvPr/>
        </p:nvPicPr>
        <p:blipFill>
          <a:blip r:embed="rId3"/>
          <a:stretch>
            <a:fillRect/>
          </a:stretch>
        </p:blipFill>
        <p:spPr>
          <a:xfrm>
            <a:off x="6383383" y="1324247"/>
            <a:ext cx="4918710" cy="4000500"/>
          </a:xfrm>
          <a:prstGeom prst="rect">
            <a:avLst/>
          </a:prstGeom>
        </p:spPr>
      </p:pic>
    </p:spTree>
    <p:extLst>
      <p:ext uri="{BB962C8B-B14F-4D97-AF65-F5344CB8AC3E}">
        <p14:creationId xmlns:p14="http://schemas.microsoft.com/office/powerpoint/2010/main" val="2216448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49362"/>
          </a:xfrm>
        </p:spPr>
        <p:txBody>
          <a:bodyPr/>
          <a:lstStyle/>
          <a:p>
            <a:pPr lvl="0"/>
            <a:r>
              <a:rPr lang="en-IN" b="1" dirty="0"/>
              <a:t>Multinomial Naïve Bayes</a:t>
            </a:r>
            <a:endParaRPr lang="en-IN" dirty="0"/>
          </a:p>
        </p:txBody>
      </p:sp>
      <p:sp>
        <p:nvSpPr>
          <p:cNvPr id="3" name="Content Placeholder 2"/>
          <p:cNvSpPr>
            <a:spLocks noGrp="1"/>
          </p:cNvSpPr>
          <p:nvPr>
            <p:ph idx="1"/>
          </p:nvPr>
        </p:nvSpPr>
        <p:spPr>
          <a:xfrm>
            <a:off x="875201" y="1402080"/>
            <a:ext cx="8946541" cy="4195481"/>
          </a:xfrm>
        </p:spPr>
        <p:txBody>
          <a:bodyPr>
            <a:normAutofit/>
          </a:bodyPr>
          <a:lstStyle/>
          <a:p>
            <a:r>
              <a:rPr lang="en-IN" sz="1800" dirty="0"/>
              <a:t>Multinomial Naive Bayes algorithm is a probabilistic learning method that is mostly used in Natural Language Processing (NLP). The algorithm is based on the Bayes theorem and predicts the tag of a text such as a piece of email or newspaper article. It calculates the probability of each tag for a given sample and then gives the tag with the highest probability as output.</a:t>
            </a:r>
          </a:p>
          <a:p>
            <a:r>
              <a:rPr lang="en-IN" sz="1800" dirty="0"/>
              <a:t>Naive Bayes is a powerful algorithm that is used for text data analysis and with problems with multiple classes. To understand Naive Bayes theorem’s working, it is important to understand the Bayes theorem concept first as it is based on the latter. Bayes theorem, formulated by Thomas Bayes, calculates the probability of an event occurring based on the prior knowledge of conditions related to an event.</a:t>
            </a:r>
            <a:endParaRPr lang="en-IN" sz="1800" dirty="0"/>
          </a:p>
        </p:txBody>
      </p:sp>
      <p:pic>
        <p:nvPicPr>
          <p:cNvPr id="5" name="Picture 4"/>
          <p:cNvPicPr>
            <a:picLocks noChangeAspect="1"/>
          </p:cNvPicPr>
          <p:nvPr/>
        </p:nvPicPr>
        <p:blipFill>
          <a:blip r:embed="rId2"/>
          <a:stretch>
            <a:fillRect/>
          </a:stretch>
        </p:blipFill>
        <p:spPr>
          <a:xfrm>
            <a:off x="1605507" y="4786176"/>
            <a:ext cx="5936116" cy="1214030"/>
          </a:xfrm>
          <a:prstGeom prst="rect">
            <a:avLst/>
          </a:prstGeom>
        </p:spPr>
      </p:pic>
    </p:spTree>
    <p:extLst>
      <p:ext uri="{BB962C8B-B14F-4D97-AF65-F5344CB8AC3E}">
        <p14:creationId xmlns:p14="http://schemas.microsoft.com/office/powerpoint/2010/main" val="28999321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53539" y="1130480"/>
            <a:ext cx="5951764" cy="5087439"/>
          </a:xfrm>
          <a:prstGeom prst="rect">
            <a:avLst/>
          </a:prstGeom>
        </p:spPr>
      </p:pic>
      <p:pic>
        <p:nvPicPr>
          <p:cNvPr id="5" name="Picture 4"/>
          <p:cNvPicPr>
            <a:picLocks noChangeAspect="1"/>
          </p:cNvPicPr>
          <p:nvPr/>
        </p:nvPicPr>
        <p:blipFill>
          <a:blip r:embed="rId3"/>
          <a:stretch>
            <a:fillRect/>
          </a:stretch>
        </p:blipFill>
        <p:spPr>
          <a:xfrm>
            <a:off x="6505303" y="1459636"/>
            <a:ext cx="4651738" cy="4429125"/>
          </a:xfrm>
          <a:prstGeom prst="rect">
            <a:avLst/>
          </a:prstGeom>
        </p:spPr>
      </p:pic>
    </p:spTree>
    <p:extLst>
      <p:ext uri="{BB962C8B-B14F-4D97-AF65-F5344CB8AC3E}">
        <p14:creationId xmlns:p14="http://schemas.microsoft.com/office/powerpoint/2010/main" val="17637693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b="1" dirty="0"/>
              <a:t>Ada Boost Classifier</a:t>
            </a:r>
            <a:r>
              <a:rPr lang="en-IN" dirty="0"/>
              <a:t/>
            </a:r>
            <a:br>
              <a:rPr lang="en-IN" dirty="0"/>
            </a:br>
            <a:endParaRPr lang="en-IN" dirty="0"/>
          </a:p>
        </p:txBody>
      </p:sp>
      <p:sp>
        <p:nvSpPr>
          <p:cNvPr id="3" name="Content Placeholder 2"/>
          <p:cNvSpPr>
            <a:spLocks noGrp="1"/>
          </p:cNvSpPr>
          <p:nvPr>
            <p:ph idx="1"/>
          </p:nvPr>
        </p:nvSpPr>
        <p:spPr>
          <a:xfrm>
            <a:off x="789804" y="1530404"/>
            <a:ext cx="8946541" cy="4195481"/>
          </a:xfrm>
        </p:spPr>
        <p:txBody>
          <a:bodyPr/>
          <a:lstStyle/>
          <a:p>
            <a:r>
              <a:rPr lang="en-IN" dirty="0"/>
              <a:t>Adaptive boosting (</a:t>
            </a:r>
            <a:r>
              <a:rPr lang="en-IN" dirty="0" err="1"/>
              <a:t>AdaBoost</a:t>
            </a:r>
            <a:r>
              <a:rPr lang="en-IN" dirty="0"/>
              <a:t>) is an ensemble algorithm incorporated by Freund and </a:t>
            </a:r>
            <a:r>
              <a:rPr lang="en-IN" dirty="0" err="1"/>
              <a:t>Schapire</a:t>
            </a:r>
            <a:r>
              <a:rPr lang="en-IN" dirty="0"/>
              <a:t> (1997), which trains and deploys trees in time series. Since then, it evolved as a popular boosting technique introduced in various research disciplines. It merges a set of weak classifiers to build and boost a robust classifier that will improve the decision tree’s performance and improve accuracy. </a:t>
            </a:r>
            <a:endParaRPr lang="en-IN" dirty="0"/>
          </a:p>
        </p:txBody>
      </p:sp>
      <p:pic>
        <p:nvPicPr>
          <p:cNvPr id="4" name="Picture 3"/>
          <p:cNvPicPr>
            <a:picLocks noChangeAspect="1"/>
          </p:cNvPicPr>
          <p:nvPr/>
        </p:nvPicPr>
        <p:blipFill>
          <a:blip r:embed="rId2"/>
          <a:stretch>
            <a:fillRect/>
          </a:stretch>
        </p:blipFill>
        <p:spPr>
          <a:xfrm>
            <a:off x="1271451" y="3816939"/>
            <a:ext cx="5562872" cy="1819275"/>
          </a:xfrm>
          <a:prstGeom prst="rect">
            <a:avLst/>
          </a:prstGeom>
        </p:spPr>
      </p:pic>
    </p:spTree>
    <p:extLst>
      <p:ext uri="{BB962C8B-B14F-4D97-AF65-F5344CB8AC3E}">
        <p14:creationId xmlns:p14="http://schemas.microsoft.com/office/powerpoint/2010/main" val="30457423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02771" y="945560"/>
            <a:ext cx="5954486" cy="1762125"/>
          </a:xfrm>
          <a:prstGeom prst="rect">
            <a:avLst/>
          </a:prstGeom>
        </p:spPr>
      </p:pic>
      <p:pic>
        <p:nvPicPr>
          <p:cNvPr id="5" name="Picture 4"/>
          <p:cNvPicPr>
            <a:picLocks noChangeAspect="1"/>
          </p:cNvPicPr>
          <p:nvPr/>
        </p:nvPicPr>
        <p:blipFill>
          <a:blip r:embed="rId3"/>
          <a:stretch>
            <a:fillRect/>
          </a:stretch>
        </p:blipFill>
        <p:spPr>
          <a:xfrm>
            <a:off x="402771" y="2638697"/>
            <a:ext cx="5954486" cy="3910148"/>
          </a:xfrm>
          <a:prstGeom prst="rect">
            <a:avLst/>
          </a:prstGeom>
        </p:spPr>
      </p:pic>
      <p:pic>
        <p:nvPicPr>
          <p:cNvPr id="6" name="Picture 5"/>
          <p:cNvPicPr>
            <a:picLocks noChangeAspect="1"/>
          </p:cNvPicPr>
          <p:nvPr/>
        </p:nvPicPr>
        <p:blipFill>
          <a:blip r:embed="rId4"/>
          <a:stretch>
            <a:fillRect/>
          </a:stretch>
        </p:blipFill>
        <p:spPr>
          <a:xfrm>
            <a:off x="6357257" y="1472428"/>
            <a:ext cx="4981847" cy="4505325"/>
          </a:xfrm>
          <a:prstGeom prst="rect">
            <a:avLst/>
          </a:prstGeom>
        </p:spPr>
      </p:pic>
    </p:spTree>
    <p:extLst>
      <p:ext uri="{BB962C8B-B14F-4D97-AF65-F5344CB8AC3E}">
        <p14:creationId xmlns:p14="http://schemas.microsoft.com/office/powerpoint/2010/main" val="6379987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Cross Validation</a:t>
            </a:r>
            <a:endParaRPr lang="en-IN" dirty="0"/>
          </a:p>
        </p:txBody>
      </p:sp>
      <p:sp>
        <p:nvSpPr>
          <p:cNvPr id="3" name="Content Placeholder 2"/>
          <p:cNvSpPr>
            <a:spLocks noGrp="1"/>
          </p:cNvSpPr>
          <p:nvPr>
            <p:ph idx="1"/>
          </p:nvPr>
        </p:nvSpPr>
        <p:spPr>
          <a:xfrm>
            <a:off x="875201" y="1460735"/>
            <a:ext cx="8946541" cy="4452385"/>
          </a:xfrm>
        </p:spPr>
        <p:txBody>
          <a:bodyPr>
            <a:normAutofit/>
          </a:bodyPr>
          <a:lstStyle/>
          <a:p>
            <a:r>
              <a:rPr lang="en-IN" dirty="0"/>
              <a:t>Cross Validation is a </a:t>
            </a:r>
            <a:r>
              <a:rPr lang="en-IN" b="1" dirty="0"/>
              <a:t>very useful technique for assessing the effectiveness of your model</a:t>
            </a:r>
            <a:r>
              <a:rPr lang="en-IN" dirty="0"/>
              <a:t>, particularly in cases where you need to mitigate overfitting</a:t>
            </a:r>
            <a:r>
              <a:rPr lang="en-IN" dirty="0" smtClean="0"/>
              <a:t>.</a:t>
            </a:r>
          </a:p>
          <a:p>
            <a:endParaRPr lang="en-US" dirty="0"/>
          </a:p>
          <a:p>
            <a:endParaRPr lang="en-US" dirty="0" smtClean="0"/>
          </a:p>
          <a:p>
            <a:endParaRPr lang="en-US" dirty="0"/>
          </a:p>
          <a:p>
            <a:endParaRPr lang="en-US" dirty="0" smtClean="0"/>
          </a:p>
          <a:p>
            <a:endParaRPr lang="en-US" dirty="0"/>
          </a:p>
          <a:p>
            <a:endParaRPr lang="en-US" dirty="0" smtClean="0"/>
          </a:p>
          <a:p>
            <a:r>
              <a:rPr lang="en-IN" b="1" dirty="0"/>
              <a:t>We can choose MNB as our model since its accuracy and cv score are almost same.</a:t>
            </a:r>
          </a:p>
          <a:p>
            <a:endParaRPr lang="en-IN" dirty="0"/>
          </a:p>
        </p:txBody>
      </p:sp>
      <p:pic>
        <p:nvPicPr>
          <p:cNvPr id="4" name="Picture 3"/>
          <p:cNvPicPr/>
          <p:nvPr/>
        </p:nvPicPr>
        <p:blipFill>
          <a:blip r:embed="rId2"/>
          <a:stretch>
            <a:fillRect/>
          </a:stretch>
        </p:blipFill>
        <p:spPr>
          <a:xfrm>
            <a:off x="1253399" y="2561951"/>
            <a:ext cx="6479812" cy="2332265"/>
          </a:xfrm>
          <a:prstGeom prst="rect">
            <a:avLst/>
          </a:prstGeom>
        </p:spPr>
      </p:pic>
    </p:spTree>
    <p:extLst>
      <p:ext uri="{BB962C8B-B14F-4D97-AF65-F5344CB8AC3E}">
        <p14:creationId xmlns:p14="http://schemas.microsoft.com/office/powerpoint/2010/main" val="6368542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Hyper Parameter Tuning</a:t>
            </a:r>
            <a:endParaRPr lang="en-IN" dirty="0"/>
          </a:p>
        </p:txBody>
      </p:sp>
      <p:sp>
        <p:nvSpPr>
          <p:cNvPr id="3" name="Content Placeholder 2"/>
          <p:cNvSpPr>
            <a:spLocks noGrp="1"/>
          </p:cNvSpPr>
          <p:nvPr>
            <p:ph idx="1"/>
          </p:nvPr>
        </p:nvSpPr>
        <p:spPr>
          <a:xfrm>
            <a:off x="789803" y="1452026"/>
            <a:ext cx="8946541" cy="4195481"/>
          </a:xfrm>
        </p:spPr>
        <p:txBody>
          <a:bodyPr/>
          <a:lstStyle/>
          <a:p>
            <a:r>
              <a:rPr lang="en-IN" dirty="0"/>
              <a:t>In machine learning, hyper parameter optimization or tuning is </a:t>
            </a:r>
            <a:r>
              <a:rPr lang="en-IN" b="1" dirty="0"/>
              <a:t>the problem of choosing a set of optimal hyper parameters for a learning algorithm</a:t>
            </a:r>
            <a:r>
              <a:rPr lang="en-IN" dirty="0"/>
              <a:t>. A hyper parameter is a parameter whose value is used to control the learning process. By contrast, the values of other parameters (typically node weights) are learned</a:t>
            </a:r>
            <a:r>
              <a:rPr lang="en-IN" dirty="0" smtClean="0"/>
              <a:t>.</a:t>
            </a:r>
          </a:p>
          <a:p>
            <a:endParaRPr lang="en-IN" dirty="0"/>
          </a:p>
        </p:txBody>
      </p:sp>
      <p:pic>
        <p:nvPicPr>
          <p:cNvPr id="4" name="Picture 3"/>
          <p:cNvPicPr>
            <a:picLocks noChangeAspect="1"/>
          </p:cNvPicPr>
          <p:nvPr/>
        </p:nvPicPr>
        <p:blipFill>
          <a:blip r:embed="rId2"/>
          <a:stretch>
            <a:fillRect/>
          </a:stretch>
        </p:blipFill>
        <p:spPr>
          <a:xfrm>
            <a:off x="1182188" y="3302997"/>
            <a:ext cx="7866017" cy="2200819"/>
          </a:xfrm>
          <a:prstGeom prst="rect">
            <a:avLst/>
          </a:prstGeom>
        </p:spPr>
      </p:pic>
    </p:spTree>
    <p:extLst>
      <p:ext uri="{BB962C8B-B14F-4D97-AF65-F5344CB8AC3E}">
        <p14:creationId xmlns:p14="http://schemas.microsoft.com/office/powerpoint/2010/main" val="17005426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Hyper Parameter Tuning</a:t>
            </a:r>
            <a:endParaRPr lang="en-IN" dirty="0"/>
          </a:p>
        </p:txBody>
      </p:sp>
      <p:pic>
        <p:nvPicPr>
          <p:cNvPr id="4" name="Content Placeholder 3"/>
          <p:cNvPicPr>
            <a:picLocks noGrp="1" noChangeAspect="1"/>
          </p:cNvPicPr>
          <p:nvPr>
            <p:ph idx="1"/>
          </p:nvPr>
        </p:nvPicPr>
        <p:blipFill>
          <a:blip r:embed="rId2"/>
          <a:stretch>
            <a:fillRect/>
          </a:stretch>
        </p:blipFill>
        <p:spPr>
          <a:xfrm>
            <a:off x="646111" y="1409111"/>
            <a:ext cx="5920152" cy="4364672"/>
          </a:xfrm>
          <a:prstGeom prst="rect">
            <a:avLst/>
          </a:prstGeom>
        </p:spPr>
      </p:pic>
      <p:pic>
        <p:nvPicPr>
          <p:cNvPr id="5" name="Picture 4"/>
          <p:cNvPicPr/>
          <p:nvPr/>
        </p:nvPicPr>
        <p:blipFill>
          <a:blip r:embed="rId3"/>
          <a:stretch>
            <a:fillRect/>
          </a:stretch>
        </p:blipFill>
        <p:spPr>
          <a:xfrm>
            <a:off x="6566263" y="1853248"/>
            <a:ext cx="4668429" cy="3101929"/>
          </a:xfrm>
          <a:prstGeom prst="rect">
            <a:avLst/>
          </a:prstGeom>
        </p:spPr>
      </p:pic>
    </p:spTree>
    <p:extLst>
      <p:ext uri="{BB962C8B-B14F-4D97-AF65-F5344CB8AC3E}">
        <p14:creationId xmlns:p14="http://schemas.microsoft.com/office/powerpoint/2010/main" val="27273740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45156"/>
          </a:xfrm>
        </p:spPr>
        <p:txBody>
          <a:bodyPr/>
          <a:lstStyle/>
          <a:p>
            <a:r>
              <a:rPr lang="en-IN" b="1" dirty="0"/>
              <a:t>CONCLUSION</a:t>
            </a:r>
            <a:endParaRPr lang="en-IN" dirty="0"/>
          </a:p>
        </p:txBody>
      </p:sp>
      <p:sp>
        <p:nvSpPr>
          <p:cNvPr id="3" name="Content Placeholder 2"/>
          <p:cNvSpPr>
            <a:spLocks noGrp="1"/>
          </p:cNvSpPr>
          <p:nvPr>
            <p:ph idx="1"/>
          </p:nvPr>
        </p:nvSpPr>
        <p:spPr>
          <a:xfrm>
            <a:off x="807220" y="1497874"/>
            <a:ext cx="8946541" cy="4195481"/>
          </a:xfrm>
        </p:spPr>
        <p:txBody>
          <a:bodyPr/>
          <a:lstStyle/>
          <a:p>
            <a:pPr lvl="0"/>
            <a:r>
              <a:rPr lang="en-IN" dirty="0"/>
              <a:t>This research evaluated the malicious comment text classification using machine learning techniques. Using real data, we compared the various machine learning algorithms’ accuracy by performing detailed experimental analysis while classifying the text into 7 categories</a:t>
            </a:r>
            <a:r>
              <a:rPr lang="en-IN" dirty="0" smtClean="0"/>
              <a:t>.</a:t>
            </a:r>
          </a:p>
          <a:p>
            <a:r>
              <a:rPr lang="en-IN" dirty="0"/>
              <a:t> Generally, </a:t>
            </a:r>
            <a:r>
              <a:rPr lang="en-IN" b="1" dirty="0"/>
              <a:t>Multinomial Naïve Bayes </a:t>
            </a:r>
            <a:r>
              <a:rPr lang="en-IN" dirty="0"/>
              <a:t>Classification machine learning algorithm has shown a better performance with our real-life data than others, and the most performing models are all ensemble classifiers. It was found that the Random Forest classifier generated the least accurate predictions.</a:t>
            </a:r>
          </a:p>
          <a:p>
            <a:pPr marL="0" lvl="0" indent="0">
              <a:buNone/>
            </a:pPr>
            <a:endParaRPr lang="en-IN" dirty="0"/>
          </a:p>
        </p:txBody>
      </p:sp>
    </p:spTree>
    <p:extLst>
      <p:ext uri="{BB962C8B-B14F-4D97-AF65-F5344CB8AC3E}">
        <p14:creationId xmlns:p14="http://schemas.microsoft.com/office/powerpoint/2010/main" val="4219552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PROBLEM STATEMENT</a:t>
            </a:r>
            <a:endParaRPr lang="en-IN" dirty="0"/>
          </a:p>
        </p:txBody>
      </p:sp>
      <p:sp>
        <p:nvSpPr>
          <p:cNvPr id="3" name="Content Placeholder 2"/>
          <p:cNvSpPr>
            <a:spLocks noGrp="1"/>
          </p:cNvSpPr>
          <p:nvPr>
            <p:ph idx="1"/>
          </p:nvPr>
        </p:nvSpPr>
        <p:spPr>
          <a:xfrm>
            <a:off x="1024935" y="1748118"/>
            <a:ext cx="8946541" cy="4195481"/>
          </a:xfrm>
        </p:spPr>
        <p:txBody>
          <a:bodyPr/>
          <a:lstStyle/>
          <a:p>
            <a:r>
              <a:rPr lang="en-IN" dirty="0"/>
              <a:t>Our dataset consists of 6 labels namely highly malignant, malignant, abuse, threat, loathe and rude. This project aims to implement various Machine Learning algorithms and deep learning algorithms like Multilayer perceptron(MLP), Long Short Term Memory Networks, Multinomial Naïve Bayes, Logistic Regression, Random Forest Classifier, Linear SVC and Adaptive Boosting.</a:t>
            </a:r>
            <a:endParaRPr lang="en-IN" dirty="0"/>
          </a:p>
          <a:p>
            <a:r>
              <a:rPr lang="en-IN" dirty="0"/>
              <a:t>This story demonstrates common </a:t>
            </a:r>
            <a:r>
              <a:rPr lang="en-IN" b="1" dirty="0"/>
              <a:t>Natural Language Processing</a:t>
            </a:r>
            <a:r>
              <a:rPr lang="en-IN" dirty="0"/>
              <a:t> tasks performed specifically to understand the relationship between low ratings and their corresponding comments. In the last years, interest in sentiment analysis in machine learning engineering domain has risen significantly. </a:t>
            </a:r>
            <a:endParaRPr lang="en-IN" dirty="0"/>
          </a:p>
          <a:p>
            <a:endParaRPr lang="en-IN" dirty="0"/>
          </a:p>
        </p:txBody>
      </p:sp>
    </p:spTree>
    <p:extLst>
      <p:ext uri="{BB962C8B-B14F-4D97-AF65-F5344CB8AC3E}">
        <p14:creationId xmlns:p14="http://schemas.microsoft.com/office/powerpoint/2010/main" val="3657721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27739"/>
          </a:xfrm>
        </p:spPr>
        <p:txBody>
          <a:bodyPr/>
          <a:lstStyle/>
          <a:p>
            <a:r>
              <a:rPr lang="en-IN"/>
              <a:t>Data Sources and their formats</a:t>
            </a:r>
            <a:endParaRPr lang="en-IN" dirty="0"/>
          </a:p>
        </p:txBody>
      </p:sp>
      <p:sp>
        <p:nvSpPr>
          <p:cNvPr id="3" name="Content Placeholder 2"/>
          <p:cNvSpPr>
            <a:spLocks noGrp="1"/>
          </p:cNvSpPr>
          <p:nvPr>
            <p:ph idx="1"/>
          </p:nvPr>
        </p:nvSpPr>
        <p:spPr>
          <a:xfrm>
            <a:off x="807220" y="1695867"/>
            <a:ext cx="8946541" cy="4443676"/>
          </a:xfrm>
        </p:spPr>
        <p:txBody>
          <a:bodyPr>
            <a:normAutofit fontScale="92500" lnSpcReduction="10000"/>
          </a:bodyPr>
          <a:lstStyle/>
          <a:p>
            <a:r>
              <a:rPr lang="en-IN" b="1" dirty="0"/>
              <a:t>Malignant</a:t>
            </a:r>
            <a:r>
              <a:rPr lang="en-IN" dirty="0"/>
              <a:t>: It is the Label column, which includes values 0 and 1, denoting if the comment is malignant or not. </a:t>
            </a:r>
          </a:p>
          <a:p>
            <a:r>
              <a:rPr lang="en-IN" b="1" dirty="0"/>
              <a:t>Highly Malignant</a:t>
            </a:r>
            <a:r>
              <a:rPr lang="en-IN" dirty="0"/>
              <a:t>: It denotes comments that are highly malignant and hurtful. </a:t>
            </a:r>
          </a:p>
          <a:p>
            <a:r>
              <a:rPr lang="en-IN" b="1" dirty="0"/>
              <a:t>Rude</a:t>
            </a:r>
            <a:r>
              <a:rPr lang="en-IN" dirty="0"/>
              <a:t>: It denotes comments that are very rude and offensive. </a:t>
            </a:r>
          </a:p>
          <a:p>
            <a:r>
              <a:rPr lang="en-IN" dirty="0"/>
              <a:t>Threat: It contains indication of the comments that are giving any threat to someone. </a:t>
            </a:r>
          </a:p>
          <a:p>
            <a:r>
              <a:rPr lang="en-IN" b="1" dirty="0"/>
              <a:t>Abuse</a:t>
            </a:r>
            <a:r>
              <a:rPr lang="en-IN" dirty="0"/>
              <a:t>: It is for comments that are abusive in nature. </a:t>
            </a:r>
          </a:p>
          <a:p>
            <a:r>
              <a:rPr lang="en-IN" dirty="0"/>
              <a:t>Loathe: It describes the comments which are hateful and loathing in nature. </a:t>
            </a:r>
          </a:p>
          <a:p>
            <a:r>
              <a:rPr lang="en-IN" b="1" dirty="0"/>
              <a:t>ID</a:t>
            </a:r>
            <a:r>
              <a:rPr lang="en-IN" dirty="0"/>
              <a:t>: It includes unique Ids associated with each comment text given. </a:t>
            </a:r>
          </a:p>
          <a:p>
            <a:r>
              <a:rPr lang="en-IN" b="1" dirty="0"/>
              <a:t>Comment text</a:t>
            </a:r>
            <a:r>
              <a:rPr lang="en-IN" dirty="0"/>
              <a:t>: This column contains the comments extracted from various social media platforms.</a:t>
            </a:r>
            <a:endParaRPr lang="en-IN" dirty="0"/>
          </a:p>
        </p:txBody>
      </p:sp>
    </p:spTree>
    <p:extLst>
      <p:ext uri="{BB962C8B-B14F-4D97-AF65-F5344CB8AC3E}">
        <p14:creationId xmlns:p14="http://schemas.microsoft.com/office/powerpoint/2010/main" val="2699872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315122"/>
          </a:xfrm>
        </p:spPr>
        <p:txBody>
          <a:bodyPr/>
          <a:lstStyle/>
          <a:p>
            <a:r>
              <a:rPr lang="en-IN" b="1" dirty="0"/>
              <a:t>Analytical Problem Framing</a:t>
            </a:r>
            <a:r>
              <a:rPr lang="en-IN" dirty="0"/>
              <a:t/>
            </a:r>
            <a:br>
              <a:rPr lang="en-IN" dirty="0"/>
            </a:br>
            <a:endParaRPr lang="en-IN" dirty="0"/>
          </a:p>
        </p:txBody>
      </p:sp>
      <p:sp>
        <p:nvSpPr>
          <p:cNvPr id="3" name="Content Placeholder 2"/>
          <p:cNvSpPr>
            <a:spLocks noGrp="1"/>
          </p:cNvSpPr>
          <p:nvPr>
            <p:ph idx="1"/>
          </p:nvPr>
        </p:nvSpPr>
        <p:spPr>
          <a:xfrm>
            <a:off x="754970" y="1460735"/>
            <a:ext cx="8946541" cy="4548180"/>
          </a:xfrm>
        </p:spPr>
        <p:txBody>
          <a:bodyPr>
            <a:normAutofit fontScale="92500" lnSpcReduction="20000"/>
          </a:bodyPr>
          <a:lstStyle/>
          <a:p>
            <a:r>
              <a:rPr lang="en-IN" dirty="0"/>
              <a:t>Any machine learning model should follow the below steps while dealing a business problem. They are:</a:t>
            </a:r>
          </a:p>
          <a:p>
            <a:r>
              <a:rPr lang="en-IN" b="1" dirty="0" err="1"/>
              <a:t>i</a:t>
            </a:r>
            <a:r>
              <a:rPr lang="en-IN" b="1" dirty="0"/>
              <a:t>.)</a:t>
            </a:r>
            <a:r>
              <a:rPr lang="en-IN" dirty="0"/>
              <a:t> </a:t>
            </a:r>
            <a:r>
              <a:rPr lang="en-IN" b="1" dirty="0"/>
              <a:t>Business Understanding: </a:t>
            </a:r>
            <a:r>
              <a:rPr lang="en-IN" dirty="0"/>
              <a:t>The first step is to comprehend the research’s background, the problem description, and how the proposed project will achieve the goals.</a:t>
            </a:r>
          </a:p>
          <a:p>
            <a:r>
              <a:rPr lang="en-IN" b="1" dirty="0"/>
              <a:t>ii.</a:t>
            </a:r>
            <a:r>
              <a:rPr lang="en-IN" dirty="0"/>
              <a:t>) </a:t>
            </a:r>
            <a:r>
              <a:rPr lang="en-IN" b="1" dirty="0"/>
              <a:t>Data Understanding:</a:t>
            </a:r>
            <a:r>
              <a:rPr lang="en-IN" dirty="0"/>
              <a:t> The second stage requires collection of data listed in the project resources. This involves in determining the data requirements and exploring key data attributes.</a:t>
            </a:r>
          </a:p>
          <a:p>
            <a:r>
              <a:rPr lang="en-IN" b="1" dirty="0"/>
              <a:t>iii.</a:t>
            </a:r>
            <a:r>
              <a:rPr lang="en-IN" dirty="0"/>
              <a:t>) </a:t>
            </a:r>
            <a:r>
              <a:rPr lang="en-IN" b="1" dirty="0"/>
              <a:t>Data Preparation:</a:t>
            </a:r>
            <a:r>
              <a:rPr lang="en-IN" dirty="0"/>
              <a:t> The third stage involves data cleaning and should the handle the missing values in the data.</a:t>
            </a:r>
          </a:p>
          <a:p>
            <a:r>
              <a:rPr lang="en-IN" b="1" dirty="0"/>
              <a:t>iv.</a:t>
            </a:r>
            <a:r>
              <a:rPr lang="en-IN" dirty="0"/>
              <a:t>) </a:t>
            </a:r>
            <a:r>
              <a:rPr lang="en-IN" b="1" dirty="0"/>
              <a:t>Modelling:</a:t>
            </a:r>
            <a:r>
              <a:rPr lang="en-IN" dirty="0"/>
              <a:t> This involves determining the modelling technique and testing the design.</a:t>
            </a:r>
          </a:p>
          <a:p>
            <a:r>
              <a:rPr lang="en-IN" b="1" dirty="0"/>
              <a:t>v.</a:t>
            </a:r>
            <a:r>
              <a:rPr lang="en-IN" dirty="0"/>
              <a:t>) </a:t>
            </a:r>
            <a:r>
              <a:rPr lang="en-IN" b="1" dirty="0"/>
              <a:t>Evaluation:</a:t>
            </a:r>
            <a:r>
              <a:rPr lang="en-IN" dirty="0"/>
              <a:t> Here, we should evaluate the achieved results and should determine the performance of the model with best accuracy.</a:t>
            </a:r>
          </a:p>
          <a:p>
            <a:r>
              <a:rPr lang="en-IN" b="1" dirty="0"/>
              <a:t>vi.</a:t>
            </a:r>
            <a:r>
              <a:rPr lang="en-IN" dirty="0"/>
              <a:t>) </a:t>
            </a:r>
            <a:r>
              <a:rPr lang="en-IN" b="1" dirty="0"/>
              <a:t>Deployment:</a:t>
            </a:r>
            <a:r>
              <a:rPr lang="en-IN" dirty="0"/>
              <a:t> The last stage is implementation of the model.</a:t>
            </a:r>
          </a:p>
        </p:txBody>
      </p:sp>
    </p:spTree>
    <p:extLst>
      <p:ext uri="{BB962C8B-B14F-4D97-AF65-F5344CB8AC3E}">
        <p14:creationId xmlns:p14="http://schemas.microsoft.com/office/powerpoint/2010/main" val="4170904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Data Pre-processing</a:t>
            </a:r>
            <a:br>
              <a:rPr lang="en-IN" dirty="0"/>
            </a:br>
            <a:endParaRPr lang="en-IN" dirty="0"/>
          </a:p>
        </p:txBody>
      </p:sp>
      <p:sp>
        <p:nvSpPr>
          <p:cNvPr id="3" name="Content Placeholder 2"/>
          <p:cNvSpPr>
            <a:spLocks noGrp="1"/>
          </p:cNvSpPr>
          <p:nvPr>
            <p:ph idx="1"/>
          </p:nvPr>
        </p:nvSpPr>
        <p:spPr/>
        <p:txBody>
          <a:bodyPr/>
          <a:lstStyle/>
          <a:p>
            <a:r>
              <a:rPr lang="en-IN" dirty="0"/>
              <a:t>It entails converting raw data into comprehensible format that a machine learning model can understand. The data pre-processing involves data cleaning which involves handling missing values, transformation of data.</a:t>
            </a:r>
          </a:p>
          <a:p>
            <a:endParaRPr lang="en-IN" dirty="0"/>
          </a:p>
        </p:txBody>
      </p:sp>
      <p:pic>
        <p:nvPicPr>
          <p:cNvPr id="5" name="Picture 4"/>
          <p:cNvPicPr/>
          <p:nvPr/>
        </p:nvPicPr>
        <p:blipFill>
          <a:blip r:embed="rId2"/>
          <a:stretch>
            <a:fillRect/>
          </a:stretch>
        </p:blipFill>
        <p:spPr>
          <a:xfrm>
            <a:off x="1862998" y="3596640"/>
            <a:ext cx="7071995" cy="2069918"/>
          </a:xfrm>
          <a:prstGeom prst="rect">
            <a:avLst/>
          </a:prstGeom>
        </p:spPr>
      </p:pic>
    </p:spTree>
    <p:extLst>
      <p:ext uri="{BB962C8B-B14F-4D97-AF65-F5344CB8AC3E}">
        <p14:creationId xmlns:p14="http://schemas.microsoft.com/office/powerpoint/2010/main" val="155294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66779"/>
          </a:xfrm>
        </p:spPr>
        <p:txBody>
          <a:bodyPr/>
          <a:lstStyle/>
          <a:p>
            <a:r>
              <a:rPr lang="en-IN" dirty="0"/>
              <a:t>Data Pre-processing</a:t>
            </a:r>
          </a:p>
        </p:txBody>
      </p:sp>
      <p:sp>
        <p:nvSpPr>
          <p:cNvPr id="3" name="Content Placeholder 2"/>
          <p:cNvSpPr>
            <a:spLocks noGrp="1"/>
          </p:cNvSpPr>
          <p:nvPr>
            <p:ph idx="1"/>
          </p:nvPr>
        </p:nvSpPr>
        <p:spPr>
          <a:xfrm>
            <a:off x="763678" y="1419497"/>
            <a:ext cx="8946541" cy="4319452"/>
          </a:xfrm>
        </p:spPr>
        <p:txBody>
          <a:bodyPr/>
          <a:lstStyle/>
          <a:p>
            <a:r>
              <a:rPr lang="en-IN" dirty="0" smtClean="0"/>
              <a:t>The </a:t>
            </a:r>
            <a:r>
              <a:rPr lang="en-IN" dirty="0"/>
              <a:t>head of the primary table is as follows</a:t>
            </a:r>
            <a:r>
              <a:rPr lang="en-IN" dirty="0" smtClean="0"/>
              <a:t>:</a:t>
            </a:r>
          </a:p>
          <a:p>
            <a:endParaRPr lang="en-US" dirty="0"/>
          </a:p>
          <a:p>
            <a:endParaRPr lang="en-US" dirty="0" smtClean="0"/>
          </a:p>
          <a:p>
            <a:endParaRPr lang="en-US" dirty="0"/>
          </a:p>
          <a:p>
            <a:endParaRPr lang="en-US" dirty="0" smtClean="0"/>
          </a:p>
          <a:p>
            <a:pPr marL="0" indent="0">
              <a:buNone/>
            </a:pPr>
            <a:endParaRPr lang="en-IN" dirty="0" smtClean="0"/>
          </a:p>
          <a:p>
            <a:endParaRPr lang="en-IN" dirty="0" smtClean="0"/>
          </a:p>
          <a:p>
            <a:endParaRPr lang="en-US" dirty="0"/>
          </a:p>
          <a:p>
            <a:endParaRPr lang="en-US" dirty="0" smtClean="0"/>
          </a:p>
          <a:p>
            <a:endParaRPr lang="en-US" dirty="0"/>
          </a:p>
          <a:p>
            <a:endParaRPr lang="en-US" dirty="0" smtClean="0"/>
          </a:p>
          <a:p>
            <a:pPr marL="0" indent="0">
              <a:buNone/>
            </a:pPr>
            <a:endParaRPr lang="en-IN" dirty="0"/>
          </a:p>
          <a:p>
            <a:endParaRPr lang="en-IN" dirty="0"/>
          </a:p>
        </p:txBody>
      </p:sp>
      <p:pic>
        <p:nvPicPr>
          <p:cNvPr id="6" name="Picture 5"/>
          <p:cNvPicPr/>
          <p:nvPr/>
        </p:nvPicPr>
        <p:blipFill>
          <a:blip r:embed="rId2"/>
          <a:stretch>
            <a:fillRect/>
          </a:stretch>
        </p:blipFill>
        <p:spPr>
          <a:xfrm>
            <a:off x="957943" y="2246811"/>
            <a:ext cx="9570719" cy="3265714"/>
          </a:xfrm>
          <a:prstGeom prst="rect">
            <a:avLst/>
          </a:prstGeom>
        </p:spPr>
      </p:pic>
    </p:spTree>
    <p:extLst>
      <p:ext uri="{BB962C8B-B14F-4D97-AF65-F5344CB8AC3E}">
        <p14:creationId xmlns:p14="http://schemas.microsoft.com/office/powerpoint/2010/main" val="2400171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75488"/>
          </a:xfrm>
        </p:spPr>
        <p:txBody>
          <a:bodyPr/>
          <a:lstStyle/>
          <a:p>
            <a:r>
              <a:rPr lang="en-IN" dirty="0"/>
              <a:t>Data Pre-processing</a:t>
            </a:r>
          </a:p>
        </p:txBody>
      </p:sp>
      <p:sp>
        <p:nvSpPr>
          <p:cNvPr id="3" name="Content Placeholder 2"/>
          <p:cNvSpPr>
            <a:spLocks noGrp="1"/>
          </p:cNvSpPr>
          <p:nvPr>
            <p:ph idx="1"/>
          </p:nvPr>
        </p:nvSpPr>
        <p:spPr>
          <a:xfrm>
            <a:off x="781094" y="1428206"/>
            <a:ext cx="8946541" cy="4195481"/>
          </a:xfrm>
        </p:spPr>
        <p:txBody>
          <a:bodyPr/>
          <a:lstStyle/>
          <a:p>
            <a:pPr lvl="0"/>
            <a:r>
              <a:rPr lang="en-IN" b="1" dirty="0"/>
              <a:t>Text Normalization </a:t>
            </a:r>
            <a:r>
              <a:rPr lang="en-IN" dirty="0"/>
              <a:t>— remove punctuations using Regular Expressions (Regex can be used to find basic and complex patterns in text</a:t>
            </a:r>
            <a:r>
              <a:rPr lang="en-IN" dirty="0" smtClean="0"/>
              <a:t>).</a:t>
            </a:r>
          </a:p>
          <a:p>
            <a:pPr lvl="0"/>
            <a:endParaRPr lang="en-US" dirty="0"/>
          </a:p>
          <a:p>
            <a:pPr lvl="0"/>
            <a:endParaRPr lang="en-US" dirty="0" smtClean="0"/>
          </a:p>
          <a:p>
            <a:r>
              <a:rPr lang="en-IN" b="1" dirty="0"/>
              <a:t>Tokenize — </a:t>
            </a:r>
            <a:r>
              <a:rPr lang="en-IN" dirty="0"/>
              <a:t>tokenization is the process of splitting text into smaller pieces called tokens.</a:t>
            </a:r>
          </a:p>
          <a:p>
            <a:pPr lvl="0"/>
            <a:endParaRPr lang="en-IN" dirty="0" smtClean="0"/>
          </a:p>
          <a:p>
            <a:pPr lvl="0"/>
            <a:endParaRPr lang="en-US" dirty="0"/>
          </a:p>
          <a:p>
            <a:pPr lvl="0"/>
            <a:endParaRPr lang="en-US" dirty="0" smtClean="0"/>
          </a:p>
          <a:p>
            <a:pPr marL="0" lvl="0" indent="0">
              <a:buNone/>
            </a:pPr>
            <a:endParaRPr lang="en-IN" dirty="0"/>
          </a:p>
          <a:p>
            <a:endParaRPr lang="en-IN" dirty="0"/>
          </a:p>
        </p:txBody>
      </p:sp>
      <p:pic>
        <p:nvPicPr>
          <p:cNvPr id="6" name="Picture 5"/>
          <p:cNvPicPr/>
          <p:nvPr/>
        </p:nvPicPr>
        <p:blipFill>
          <a:blip r:embed="rId2"/>
          <a:stretch>
            <a:fillRect/>
          </a:stretch>
        </p:blipFill>
        <p:spPr>
          <a:xfrm>
            <a:off x="1366611" y="2233975"/>
            <a:ext cx="6662692" cy="770482"/>
          </a:xfrm>
          <a:prstGeom prst="rect">
            <a:avLst/>
          </a:prstGeom>
        </p:spPr>
      </p:pic>
      <p:pic>
        <p:nvPicPr>
          <p:cNvPr id="7" name="Picture 6"/>
          <p:cNvPicPr/>
          <p:nvPr/>
        </p:nvPicPr>
        <p:blipFill>
          <a:blip r:embed="rId3"/>
          <a:stretch>
            <a:fillRect/>
          </a:stretch>
        </p:blipFill>
        <p:spPr>
          <a:xfrm>
            <a:off x="1366611" y="3934641"/>
            <a:ext cx="6662692" cy="2141220"/>
          </a:xfrm>
          <a:prstGeom prst="rect">
            <a:avLst/>
          </a:prstGeom>
        </p:spPr>
      </p:pic>
    </p:spTree>
    <p:extLst>
      <p:ext uri="{BB962C8B-B14F-4D97-AF65-F5344CB8AC3E}">
        <p14:creationId xmlns:p14="http://schemas.microsoft.com/office/powerpoint/2010/main" val="126925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Pre-processing</a:t>
            </a:r>
          </a:p>
        </p:txBody>
      </p:sp>
      <p:sp>
        <p:nvSpPr>
          <p:cNvPr id="3" name="Content Placeholder 2"/>
          <p:cNvSpPr>
            <a:spLocks noGrp="1"/>
          </p:cNvSpPr>
          <p:nvPr>
            <p:ph idx="1"/>
          </p:nvPr>
        </p:nvSpPr>
        <p:spPr>
          <a:xfrm>
            <a:off x="763678" y="1460736"/>
            <a:ext cx="8946541" cy="4195481"/>
          </a:xfrm>
        </p:spPr>
        <p:txBody>
          <a:bodyPr/>
          <a:lstStyle/>
          <a:p>
            <a:pPr lvl="0"/>
            <a:r>
              <a:rPr lang="en-IN" b="1" dirty="0"/>
              <a:t>Remove stop words </a:t>
            </a:r>
            <a:r>
              <a:rPr lang="en-IN" dirty="0"/>
              <a:t>— stop words are words that are usually filtered out before pre-processing of the text. They are generally the most common words in a language that search engines have been programmed to ignore such as personal pronouns (I, you, he, she, it, etc.).</a:t>
            </a:r>
          </a:p>
          <a:p>
            <a:endParaRPr lang="en-IN" dirty="0"/>
          </a:p>
        </p:txBody>
      </p:sp>
      <p:pic>
        <p:nvPicPr>
          <p:cNvPr id="6" name="Picture 5"/>
          <p:cNvPicPr/>
          <p:nvPr/>
        </p:nvPicPr>
        <p:blipFill>
          <a:blip r:embed="rId2"/>
          <a:stretch>
            <a:fillRect/>
          </a:stretch>
        </p:blipFill>
        <p:spPr>
          <a:xfrm>
            <a:off x="2185216" y="2861266"/>
            <a:ext cx="7153049" cy="965200"/>
          </a:xfrm>
          <a:prstGeom prst="rect">
            <a:avLst/>
          </a:prstGeom>
        </p:spPr>
      </p:pic>
      <p:pic>
        <p:nvPicPr>
          <p:cNvPr id="7" name="Picture 6"/>
          <p:cNvPicPr/>
          <p:nvPr/>
        </p:nvPicPr>
        <p:blipFill>
          <a:blip r:embed="rId3"/>
          <a:stretch>
            <a:fillRect/>
          </a:stretch>
        </p:blipFill>
        <p:spPr>
          <a:xfrm>
            <a:off x="2185217" y="3826466"/>
            <a:ext cx="7153048" cy="2651125"/>
          </a:xfrm>
          <a:prstGeom prst="rect">
            <a:avLst/>
          </a:prstGeom>
        </p:spPr>
      </p:pic>
    </p:spTree>
    <p:extLst>
      <p:ext uri="{BB962C8B-B14F-4D97-AF65-F5344CB8AC3E}">
        <p14:creationId xmlns:p14="http://schemas.microsoft.com/office/powerpoint/2010/main" val="26169092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1105</TotalTime>
  <Words>1142</Words>
  <Application>Microsoft Office PowerPoint</Application>
  <PresentationFormat>Widescreen</PresentationFormat>
  <Paragraphs>123</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Century Gothic</vt:lpstr>
      <vt:lpstr>Wingdings 3</vt:lpstr>
      <vt:lpstr>Ion</vt:lpstr>
      <vt:lpstr>MALIGNANT COMMENT CLASSIFICATION </vt:lpstr>
      <vt:lpstr>PROBLEM STATEMENT </vt:lpstr>
      <vt:lpstr>PROBLEM STATEMENT</vt:lpstr>
      <vt:lpstr>Data Sources and their formats</vt:lpstr>
      <vt:lpstr>Analytical Problem Framing </vt:lpstr>
      <vt:lpstr>Data Pre-processing </vt:lpstr>
      <vt:lpstr>Data Pre-processing</vt:lpstr>
      <vt:lpstr>Data Pre-processing</vt:lpstr>
      <vt:lpstr>Data Pre-processing</vt:lpstr>
      <vt:lpstr>Data Pre-processing</vt:lpstr>
      <vt:lpstr>Data Pre-processing</vt:lpstr>
      <vt:lpstr>Data Inputs- Logic- Output Relationships</vt:lpstr>
      <vt:lpstr>Data Inputs- Logic- Output Relationships</vt:lpstr>
      <vt:lpstr>Data Inputs- Logic- Output Relationships</vt:lpstr>
      <vt:lpstr>Model/s Development and Evaluation  </vt:lpstr>
      <vt:lpstr>Logistic Regression  </vt:lpstr>
      <vt:lpstr>Logistic Regression </vt:lpstr>
      <vt:lpstr>PowerPoint Presentation</vt:lpstr>
      <vt:lpstr>Random Forest Classifier</vt:lpstr>
      <vt:lpstr>PowerPoint Presentation</vt:lpstr>
      <vt:lpstr>Multinomial Naïve Bayes</vt:lpstr>
      <vt:lpstr>PowerPoint Presentation</vt:lpstr>
      <vt:lpstr>Ada Boost Classifier </vt:lpstr>
      <vt:lpstr>PowerPoint Presentation</vt:lpstr>
      <vt:lpstr>Cross Validation</vt:lpstr>
      <vt:lpstr>Hyper Parameter Tuning</vt:lpstr>
      <vt:lpstr>Hyper Parameter Tuning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RATINGS PREDICTION</dc:title>
  <dc:creator>Tarak Ram Sai</dc:creator>
  <cp:lastModifiedBy>Tarak Ram Sai</cp:lastModifiedBy>
  <cp:revision>15</cp:revision>
  <dcterms:created xsi:type="dcterms:W3CDTF">2022-03-12T01:02:18Z</dcterms:created>
  <dcterms:modified xsi:type="dcterms:W3CDTF">2022-03-25T19:45:08Z</dcterms:modified>
</cp:coreProperties>
</file>