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3/12/2022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3/12/2022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3/12/2022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3/12/2022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3/12/2022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3/12/2022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150" y="1447800"/>
            <a:ext cx="9710056" cy="3329581"/>
          </a:xfrm>
        </p:spPr>
        <p:txBody>
          <a:bodyPr/>
          <a:lstStyle/>
          <a:p>
            <a:r>
              <a:rPr lang="en-IN" dirty="0"/>
              <a:t>RATINGS PREDICTION</a:t>
            </a:r>
            <a:br>
              <a:rPr lang="en-IN" dirty="0"/>
            </a:br>
            <a:endParaRPr lang="en-IN" dirty="0"/>
          </a:p>
        </p:txBody>
      </p:sp>
      <p:sp>
        <p:nvSpPr>
          <p:cNvPr id="5" name="TextBox 4"/>
          <p:cNvSpPr txBox="1"/>
          <p:nvPr/>
        </p:nvSpPr>
        <p:spPr>
          <a:xfrm>
            <a:off x="8186057" y="5277395"/>
            <a:ext cx="3936274" cy="1077218"/>
          </a:xfrm>
          <a:prstGeom prst="rect">
            <a:avLst/>
          </a:prstGeom>
          <a:noFill/>
        </p:spPr>
        <p:txBody>
          <a:bodyPr wrap="square" rtlCol="0">
            <a:spAutoFit/>
          </a:bodyPr>
          <a:lstStyle/>
          <a:p>
            <a:r>
              <a:rPr lang="en-US" sz="3200" dirty="0" smtClean="0"/>
              <a:t>               BY</a:t>
            </a:r>
          </a:p>
          <a:p>
            <a:r>
              <a:rPr lang="en-US" sz="3200" dirty="0" smtClean="0"/>
              <a:t>V TARAK RAM SAI</a:t>
            </a:r>
            <a:endParaRPr lang="en-IN" sz="3200" dirty="0"/>
          </a:p>
        </p:txBody>
      </p:sp>
    </p:spTree>
    <p:extLst>
      <p:ext uri="{BB962C8B-B14F-4D97-AF65-F5344CB8AC3E}">
        <p14:creationId xmlns:p14="http://schemas.microsoft.com/office/powerpoint/2010/main" val="2766717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a:t>
            </a:r>
          </a:p>
        </p:txBody>
      </p:sp>
      <p:sp>
        <p:nvSpPr>
          <p:cNvPr id="3" name="Content Placeholder 2"/>
          <p:cNvSpPr>
            <a:spLocks noGrp="1"/>
          </p:cNvSpPr>
          <p:nvPr>
            <p:ph idx="1"/>
          </p:nvPr>
        </p:nvSpPr>
        <p:spPr>
          <a:xfrm>
            <a:off x="763678" y="1486861"/>
            <a:ext cx="8946541" cy="4195481"/>
          </a:xfrm>
        </p:spPr>
        <p:txBody>
          <a:bodyPr/>
          <a:lstStyle/>
          <a:p>
            <a:r>
              <a:rPr lang="en-IN" b="1" dirty="0" err="1"/>
              <a:t>Vectorize</a:t>
            </a:r>
            <a:r>
              <a:rPr lang="en-IN" b="1" dirty="0"/>
              <a:t> the text</a:t>
            </a:r>
            <a:r>
              <a:rPr lang="en-IN" dirty="0"/>
              <a:t> — in order for the computer to understand the text data, they need to be converted into a numerical representation, which is commonly described as </a:t>
            </a:r>
            <a:r>
              <a:rPr lang="en-IN" b="1" dirty="0"/>
              <a:t>Word Embedding</a:t>
            </a:r>
            <a:r>
              <a:rPr lang="en-IN" dirty="0"/>
              <a:t>. The most intuitive form of this process can be done through a form of one-hot encoding known as the bag-of-words and it describes the occurrence of words. In a bag-of-words, the columns represent each of the unique words in the entire corpus of documents, the rows represent each document, sentence, or topic, and the cells capture the number of times each word appears in each row.</a:t>
            </a:r>
            <a:endParaRPr lang="en-IN" dirty="0"/>
          </a:p>
        </p:txBody>
      </p:sp>
      <p:pic>
        <p:nvPicPr>
          <p:cNvPr id="4" name="Picture 3"/>
          <p:cNvPicPr/>
          <p:nvPr/>
        </p:nvPicPr>
        <p:blipFill>
          <a:blip r:embed="rId2"/>
          <a:stretch>
            <a:fillRect/>
          </a:stretch>
        </p:blipFill>
        <p:spPr>
          <a:xfrm>
            <a:off x="1283262" y="4507773"/>
            <a:ext cx="6554452" cy="908957"/>
          </a:xfrm>
          <a:prstGeom prst="rect">
            <a:avLst/>
          </a:prstGeom>
        </p:spPr>
      </p:pic>
    </p:spTree>
    <p:extLst>
      <p:ext uri="{BB962C8B-B14F-4D97-AF65-F5344CB8AC3E}">
        <p14:creationId xmlns:p14="http://schemas.microsoft.com/office/powerpoint/2010/main" val="3336887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Inputs- Logic- Output Relationships</a:t>
            </a:r>
            <a:endParaRPr lang="en-IN" dirty="0"/>
          </a:p>
        </p:txBody>
      </p:sp>
      <p:sp>
        <p:nvSpPr>
          <p:cNvPr id="3" name="Content Placeholder 2"/>
          <p:cNvSpPr>
            <a:spLocks noGrp="1"/>
          </p:cNvSpPr>
          <p:nvPr>
            <p:ph idx="1"/>
          </p:nvPr>
        </p:nvSpPr>
        <p:spPr>
          <a:xfrm>
            <a:off x="728843" y="1765535"/>
            <a:ext cx="8946541" cy="4195481"/>
          </a:xfrm>
        </p:spPr>
        <p:txBody>
          <a:bodyPr/>
          <a:lstStyle/>
          <a:p>
            <a:r>
              <a:rPr lang="en-IN" dirty="0"/>
              <a:t>The Word Cloud for the reviews is as </a:t>
            </a:r>
            <a:r>
              <a:rPr lang="en-IN" dirty="0" smtClean="0"/>
              <a:t>follows-</a:t>
            </a:r>
          </a:p>
          <a:p>
            <a:endParaRPr lang="en-US" dirty="0"/>
          </a:p>
          <a:p>
            <a:endParaRPr lang="en-US" dirty="0" smtClean="0"/>
          </a:p>
          <a:p>
            <a:endParaRPr lang="en-US" dirty="0"/>
          </a:p>
          <a:p>
            <a:endParaRPr lang="en-US" dirty="0" smtClean="0"/>
          </a:p>
          <a:p>
            <a:r>
              <a:rPr lang="en-IN" dirty="0"/>
              <a:t>The Word Cloud for the positive reviews is as follows-</a:t>
            </a:r>
          </a:p>
          <a:p>
            <a:endParaRPr lang="en-IN" dirty="0" smtClean="0"/>
          </a:p>
          <a:p>
            <a:endParaRPr lang="en-US" dirty="0"/>
          </a:p>
          <a:p>
            <a:endParaRPr lang="en-US" dirty="0" smtClean="0"/>
          </a:p>
          <a:p>
            <a:endParaRPr lang="en-US" dirty="0"/>
          </a:p>
          <a:p>
            <a:endParaRPr lang="en-US" dirty="0" smtClean="0"/>
          </a:p>
          <a:p>
            <a:endParaRPr lang="en-IN" dirty="0"/>
          </a:p>
          <a:p>
            <a:endParaRPr lang="en-IN" dirty="0"/>
          </a:p>
        </p:txBody>
      </p:sp>
      <p:pic>
        <p:nvPicPr>
          <p:cNvPr id="5" name="Picture 4"/>
          <p:cNvPicPr/>
          <p:nvPr/>
        </p:nvPicPr>
        <p:blipFill>
          <a:blip r:embed="rId2"/>
          <a:stretch>
            <a:fillRect/>
          </a:stretch>
        </p:blipFill>
        <p:spPr>
          <a:xfrm>
            <a:off x="1922961" y="2228850"/>
            <a:ext cx="5402580" cy="1724841"/>
          </a:xfrm>
          <a:prstGeom prst="rect">
            <a:avLst/>
          </a:prstGeom>
        </p:spPr>
      </p:pic>
      <p:pic>
        <p:nvPicPr>
          <p:cNvPr id="6" name="Picture 5"/>
          <p:cNvPicPr/>
          <p:nvPr/>
        </p:nvPicPr>
        <p:blipFill>
          <a:blip r:embed="rId3"/>
          <a:stretch>
            <a:fillRect/>
          </a:stretch>
        </p:blipFill>
        <p:spPr>
          <a:xfrm>
            <a:off x="1922961" y="4471851"/>
            <a:ext cx="5448300" cy="1798320"/>
          </a:xfrm>
          <a:prstGeom prst="rect">
            <a:avLst/>
          </a:prstGeom>
        </p:spPr>
      </p:pic>
    </p:spTree>
    <p:extLst>
      <p:ext uri="{BB962C8B-B14F-4D97-AF65-F5344CB8AC3E}">
        <p14:creationId xmlns:p14="http://schemas.microsoft.com/office/powerpoint/2010/main" val="1213828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Inputs- Logic- Output Relationships</a:t>
            </a:r>
          </a:p>
        </p:txBody>
      </p:sp>
      <p:sp>
        <p:nvSpPr>
          <p:cNvPr id="3" name="Content Placeholder 2"/>
          <p:cNvSpPr>
            <a:spLocks noGrp="1"/>
          </p:cNvSpPr>
          <p:nvPr>
            <p:ph idx="1"/>
          </p:nvPr>
        </p:nvSpPr>
        <p:spPr>
          <a:xfrm>
            <a:off x="789803" y="1939707"/>
            <a:ext cx="8946541" cy="4195481"/>
          </a:xfrm>
        </p:spPr>
        <p:txBody>
          <a:bodyPr/>
          <a:lstStyle/>
          <a:p>
            <a:r>
              <a:rPr lang="en-IN" dirty="0"/>
              <a:t>The Word Cloud for the negative reviews is as </a:t>
            </a:r>
            <a:r>
              <a:rPr lang="en-IN" dirty="0" smtClean="0"/>
              <a:t>follows-</a:t>
            </a:r>
          </a:p>
          <a:p>
            <a:endParaRPr lang="en-US" dirty="0" smtClean="0"/>
          </a:p>
          <a:p>
            <a:endParaRPr lang="en-US" dirty="0"/>
          </a:p>
          <a:p>
            <a:endParaRPr lang="en-US" dirty="0" smtClean="0"/>
          </a:p>
          <a:p>
            <a:endParaRPr lang="en-US" dirty="0"/>
          </a:p>
          <a:p>
            <a:r>
              <a:rPr lang="en-IN" dirty="0"/>
              <a:t>Top 10 positive words for the reviews are as follows-</a:t>
            </a:r>
          </a:p>
          <a:p>
            <a:endParaRPr lang="en-US" dirty="0"/>
          </a:p>
          <a:p>
            <a:endParaRPr lang="en-US" dirty="0" smtClean="0"/>
          </a:p>
          <a:p>
            <a:endParaRPr lang="en-US" dirty="0"/>
          </a:p>
          <a:p>
            <a:endParaRPr lang="en-US" dirty="0" smtClean="0"/>
          </a:p>
        </p:txBody>
      </p:sp>
      <p:pic>
        <p:nvPicPr>
          <p:cNvPr id="4" name="Picture 3"/>
          <p:cNvPicPr/>
          <p:nvPr/>
        </p:nvPicPr>
        <p:blipFill>
          <a:blip r:embed="rId2"/>
          <a:stretch>
            <a:fillRect/>
          </a:stretch>
        </p:blipFill>
        <p:spPr>
          <a:xfrm>
            <a:off x="1237162" y="2437312"/>
            <a:ext cx="5554980" cy="1620882"/>
          </a:xfrm>
          <a:prstGeom prst="rect">
            <a:avLst/>
          </a:prstGeom>
        </p:spPr>
      </p:pic>
      <p:pic>
        <p:nvPicPr>
          <p:cNvPr id="5" name="Picture 4"/>
          <p:cNvPicPr/>
          <p:nvPr/>
        </p:nvPicPr>
        <p:blipFill>
          <a:blip r:embed="rId3"/>
          <a:stretch>
            <a:fillRect/>
          </a:stretch>
        </p:blipFill>
        <p:spPr>
          <a:xfrm>
            <a:off x="1282882" y="4555799"/>
            <a:ext cx="5463540" cy="2008225"/>
          </a:xfrm>
          <a:prstGeom prst="rect">
            <a:avLst/>
          </a:prstGeom>
        </p:spPr>
      </p:pic>
    </p:spTree>
    <p:extLst>
      <p:ext uri="{BB962C8B-B14F-4D97-AF65-F5344CB8AC3E}">
        <p14:creationId xmlns:p14="http://schemas.microsoft.com/office/powerpoint/2010/main" val="2273881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Inputs- Logic- Output Relationships</a:t>
            </a:r>
          </a:p>
        </p:txBody>
      </p:sp>
      <p:sp>
        <p:nvSpPr>
          <p:cNvPr id="3" name="Content Placeholder 2"/>
          <p:cNvSpPr>
            <a:spLocks noGrp="1"/>
          </p:cNvSpPr>
          <p:nvPr>
            <p:ph idx="1"/>
          </p:nvPr>
        </p:nvSpPr>
        <p:spPr>
          <a:xfrm>
            <a:off x="798512" y="1903195"/>
            <a:ext cx="8946541" cy="4195481"/>
          </a:xfrm>
        </p:spPr>
        <p:txBody>
          <a:bodyPr>
            <a:normAutofit/>
          </a:bodyPr>
          <a:lstStyle/>
          <a:p>
            <a:r>
              <a:rPr lang="en-IN" dirty="0"/>
              <a:t>Top 10 negative words for the reviews are as </a:t>
            </a:r>
            <a:r>
              <a:rPr lang="en-IN" dirty="0" smtClean="0"/>
              <a:t>follows-</a:t>
            </a:r>
          </a:p>
          <a:p>
            <a:endParaRPr lang="en-US" dirty="0"/>
          </a:p>
          <a:p>
            <a:endParaRPr lang="en-US" dirty="0" smtClean="0"/>
          </a:p>
          <a:p>
            <a:endParaRPr lang="en-US" dirty="0"/>
          </a:p>
          <a:p>
            <a:endParaRPr lang="en-US" dirty="0" smtClean="0"/>
          </a:p>
          <a:p>
            <a:endParaRPr lang="en-US" dirty="0"/>
          </a:p>
          <a:p>
            <a:pPr marL="0" indent="0">
              <a:buNone/>
            </a:pPr>
            <a:endParaRPr lang="en-IN" dirty="0"/>
          </a:p>
          <a:p>
            <a:endParaRPr lang="en-IN" dirty="0"/>
          </a:p>
        </p:txBody>
      </p:sp>
      <p:pic>
        <p:nvPicPr>
          <p:cNvPr id="4" name="Picture 3"/>
          <p:cNvPicPr/>
          <p:nvPr/>
        </p:nvPicPr>
        <p:blipFill>
          <a:blip r:embed="rId2"/>
          <a:stretch>
            <a:fillRect/>
          </a:stretch>
        </p:blipFill>
        <p:spPr>
          <a:xfrm>
            <a:off x="1749787" y="2651106"/>
            <a:ext cx="7281001" cy="3113967"/>
          </a:xfrm>
          <a:prstGeom prst="rect">
            <a:avLst/>
          </a:prstGeom>
        </p:spPr>
      </p:pic>
    </p:spTree>
    <p:extLst>
      <p:ext uri="{BB962C8B-B14F-4D97-AF65-F5344CB8AC3E}">
        <p14:creationId xmlns:p14="http://schemas.microsoft.com/office/powerpoint/2010/main" val="1750770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Model/s Development and Evaluation </a:t>
            </a:r>
            <a:r>
              <a:rPr lang="en-IN" dirty="0"/>
              <a:t/>
            </a:r>
            <a:br>
              <a:rPr lang="en-IN" dirty="0"/>
            </a:br>
            <a:endParaRPr lang="en-IN" dirty="0"/>
          </a:p>
        </p:txBody>
      </p:sp>
      <p:sp>
        <p:nvSpPr>
          <p:cNvPr id="3" name="Content Placeholder 2"/>
          <p:cNvSpPr>
            <a:spLocks noGrp="1"/>
          </p:cNvSpPr>
          <p:nvPr>
            <p:ph idx="1"/>
          </p:nvPr>
        </p:nvSpPr>
        <p:spPr>
          <a:xfrm>
            <a:off x="789804" y="1853248"/>
            <a:ext cx="8946541" cy="4195481"/>
          </a:xfrm>
        </p:spPr>
        <p:txBody>
          <a:bodyPr/>
          <a:lstStyle/>
          <a:p>
            <a:r>
              <a:rPr lang="en-IN" dirty="0"/>
              <a:t>The train-test split procedure is used to estimate the performance of machine learning algorithms when they are used to make predictions on data not used to train the model.</a:t>
            </a:r>
          </a:p>
          <a:p>
            <a:endParaRPr lang="en-IN" dirty="0"/>
          </a:p>
        </p:txBody>
      </p:sp>
      <p:pic>
        <p:nvPicPr>
          <p:cNvPr id="4" name="Picture 3"/>
          <p:cNvPicPr/>
          <p:nvPr/>
        </p:nvPicPr>
        <p:blipFill>
          <a:blip r:embed="rId2"/>
          <a:stretch>
            <a:fillRect/>
          </a:stretch>
        </p:blipFill>
        <p:spPr>
          <a:xfrm>
            <a:off x="1287779" y="3120407"/>
            <a:ext cx="7385957" cy="1495135"/>
          </a:xfrm>
          <a:prstGeom prst="rect">
            <a:avLst/>
          </a:prstGeom>
        </p:spPr>
      </p:pic>
    </p:spTree>
    <p:extLst>
      <p:ext uri="{BB962C8B-B14F-4D97-AF65-F5344CB8AC3E}">
        <p14:creationId xmlns:p14="http://schemas.microsoft.com/office/powerpoint/2010/main" val="3797728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49362"/>
          </a:xfrm>
        </p:spPr>
        <p:txBody>
          <a:bodyPr/>
          <a:lstStyle/>
          <a:p>
            <a:pPr lvl="0"/>
            <a:r>
              <a:rPr lang="en-IN" dirty="0"/>
              <a:t>Multinomial Naïve Bayes</a:t>
            </a:r>
            <a:br>
              <a:rPr lang="en-IN" dirty="0"/>
            </a:br>
            <a:endParaRPr lang="en-IN" dirty="0"/>
          </a:p>
        </p:txBody>
      </p:sp>
      <p:sp>
        <p:nvSpPr>
          <p:cNvPr id="3" name="Content Placeholder 2"/>
          <p:cNvSpPr>
            <a:spLocks noGrp="1"/>
          </p:cNvSpPr>
          <p:nvPr>
            <p:ph idx="1"/>
          </p:nvPr>
        </p:nvSpPr>
        <p:spPr>
          <a:xfrm>
            <a:off x="875201" y="1443318"/>
            <a:ext cx="8946541" cy="4195481"/>
          </a:xfrm>
        </p:spPr>
        <p:txBody>
          <a:bodyPr/>
          <a:lstStyle/>
          <a:p>
            <a:r>
              <a:rPr lang="en-IN" dirty="0"/>
              <a:t>Multinomial Naive Bayes algorithm is a probabilistic learning method that is mostly used in Natural Language Processing (NLP). The algorithm is based on the Bayes theorem and predicts the tag of a text such as a piece of email or newspaper article. It calculates the probability of each tag for a given sample and then gives the tag with the highest probability as output.</a:t>
            </a:r>
          </a:p>
          <a:p>
            <a:r>
              <a:rPr lang="en-IN" dirty="0"/>
              <a:t>Naive Bayes is a powerful algorithm that is used for text data analysis and with problems with multiple classes. To understand Naive Bayes theorem’s working, it is important to understand the Bayes theorem concept first as it is based on the latter.</a:t>
            </a:r>
            <a:r>
              <a:rPr lang="en-IN" dirty="0"/>
              <a:t> Bayes theorem, formulated by Thomas Bayes, calculates the probability of an event occurring based on the prior knowledge of conditions related to an event.</a:t>
            </a:r>
          </a:p>
        </p:txBody>
      </p:sp>
    </p:spTree>
    <p:extLst>
      <p:ext uri="{BB962C8B-B14F-4D97-AF65-F5344CB8AC3E}">
        <p14:creationId xmlns:p14="http://schemas.microsoft.com/office/powerpoint/2010/main" val="2277515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678168" y="1211035"/>
            <a:ext cx="8127683" cy="1758587"/>
          </a:xfrm>
          <a:prstGeom prst="rect">
            <a:avLst/>
          </a:prstGeom>
        </p:spPr>
      </p:pic>
      <p:pic>
        <p:nvPicPr>
          <p:cNvPr id="5" name="Picture 4"/>
          <p:cNvPicPr/>
          <p:nvPr/>
        </p:nvPicPr>
        <p:blipFill>
          <a:blip r:embed="rId3"/>
          <a:stretch>
            <a:fillRect/>
          </a:stretch>
        </p:blipFill>
        <p:spPr>
          <a:xfrm>
            <a:off x="1678167" y="2969622"/>
            <a:ext cx="8127683" cy="2908664"/>
          </a:xfrm>
          <a:prstGeom prst="rect">
            <a:avLst/>
          </a:prstGeom>
        </p:spPr>
      </p:pic>
    </p:spTree>
    <p:extLst>
      <p:ext uri="{BB962C8B-B14F-4D97-AF65-F5344CB8AC3E}">
        <p14:creationId xmlns:p14="http://schemas.microsoft.com/office/powerpoint/2010/main" val="2216448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45156"/>
          </a:xfrm>
        </p:spPr>
        <p:txBody>
          <a:bodyPr/>
          <a:lstStyle/>
          <a:p>
            <a:r>
              <a:rPr lang="en-IN" b="1" dirty="0"/>
              <a:t>CONCLUSION</a:t>
            </a:r>
            <a:endParaRPr lang="en-IN" dirty="0"/>
          </a:p>
        </p:txBody>
      </p:sp>
      <p:sp>
        <p:nvSpPr>
          <p:cNvPr id="3" name="Content Placeholder 2"/>
          <p:cNvSpPr>
            <a:spLocks noGrp="1"/>
          </p:cNvSpPr>
          <p:nvPr>
            <p:ph idx="1"/>
          </p:nvPr>
        </p:nvSpPr>
        <p:spPr>
          <a:xfrm>
            <a:off x="807220" y="1497874"/>
            <a:ext cx="8946541" cy="4195481"/>
          </a:xfrm>
        </p:spPr>
        <p:txBody>
          <a:bodyPr/>
          <a:lstStyle/>
          <a:p>
            <a:pPr lvl="0"/>
            <a:r>
              <a:rPr lang="en-IN" dirty="0"/>
              <a:t>This study presents a method to predict user ratings from user reviews. The proposed method uses a huge volume dataset with the same ranked ratings to learn the model and predicts ratings based on this oracle model. We obtained 62% accuracy for the rating prediction task.</a:t>
            </a:r>
          </a:p>
          <a:p>
            <a:pPr lvl="0"/>
            <a:r>
              <a:rPr lang="en-IN" dirty="0"/>
              <a:t>NLP is a powerful solution that can take the product review system to the next level. The information obtained by these tools can be used by site owners to enhance the product with a focus on specific aspects, to classify product reviews on the basis of how they work i.e. positive or negative. This can be also used to make targeted advertising work properly.</a:t>
            </a:r>
          </a:p>
          <a:p>
            <a:endParaRPr lang="en-IN" dirty="0"/>
          </a:p>
        </p:txBody>
      </p:sp>
    </p:spTree>
    <p:extLst>
      <p:ext uri="{BB962C8B-B14F-4D97-AF65-F5344CB8AC3E}">
        <p14:creationId xmlns:p14="http://schemas.microsoft.com/office/powerpoint/2010/main" val="4219552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CONCLUSION</a:t>
            </a:r>
            <a:endParaRPr lang="en-IN" dirty="0"/>
          </a:p>
        </p:txBody>
      </p:sp>
      <p:sp>
        <p:nvSpPr>
          <p:cNvPr id="3" name="Content Placeholder 2"/>
          <p:cNvSpPr>
            <a:spLocks noGrp="1"/>
          </p:cNvSpPr>
          <p:nvPr>
            <p:ph idx="1"/>
          </p:nvPr>
        </p:nvSpPr>
        <p:spPr>
          <a:xfrm>
            <a:off x="772386" y="1573947"/>
            <a:ext cx="9278448" cy="4278213"/>
          </a:xfrm>
        </p:spPr>
        <p:txBody>
          <a:bodyPr/>
          <a:lstStyle/>
          <a:p>
            <a:r>
              <a:rPr lang="en-IN" dirty="0"/>
              <a:t>Online reviews provide a wealth of insights for a business, but can be intensive to read through and digest. There are many ways to try to automate this task. Currently, the leading approaches use deep learning models trained on online review data. The models best suited to this application are able to extract many different kinds of keywords, predict their sentiment, and classify them into relevant categories, which allows businesses to improve operations, make better decisions and elevate the customer experience with data</a:t>
            </a:r>
            <a:r>
              <a:rPr lang="en-IN" dirty="0" smtClean="0"/>
              <a:t>.</a:t>
            </a:r>
          </a:p>
          <a:p>
            <a:pPr lvl="0"/>
            <a:r>
              <a:rPr lang="en-IN" dirty="0"/>
              <a:t>As a future study, it is planned to repeat this method for different OSS and also to measure community-based success of different applications with different metrics.</a:t>
            </a:r>
          </a:p>
          <a:p>
            <a:endParaRPr lang="en-IN" dirty="0"/>
          </a:p>
        </p:txBody>
      </p:sp>
    </p:spTree>
    <p:extLst>
      <p:ext uri="{BB962C8B-B14F-4D97-AF65-F5344CB8AC3E}">
        <p14:creationId xmlns:p14="http://schemas.microsoft.com/office/powerpoint/2010/main" val="2604071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PROBLEM STATEMENT</a:t>
            </a:r>
            <a:r>
              <a:rPr lang="en-IN" dirty="0"/>
              <a:t/>
            </a:r>
            <a:br>
              <a:rPr lang="en-IN" dirty="0"/>
            </a:br>
            <a:endParaRPr lang="en-IN" dirty="0"/>
          </a:p>
        </p:txBody>
      </p:sp>
      <p:sp>
        <p:nvSpPr>
          <p:cNvPr id="3" name="Content Placeholder 2"/>
          <p:cNvSpPr>
            <a:spLocks noGrp="1"/>
          </p:cNvSpPr>
          <p:nvPr>
            <p:ph idx="1"/>
          </p:nvPr>
        </p:nvSpPr>
        <p:spPr>
          <a:xfrm>
            <a:off x="990101" y="1939706"/>
            <a:ext cx="8946541" cy="4195481"/>
          </a:xfrm>
        </p:spPr>
        <p:txBody>
          <a:bodyPr/>
          <a:lstStyle/>
          <a:p>
            <a:r>
              <a:rPr lang="en-IN" dirty="0"/>
              <a:t>This is regarding a client who has a website where people write different reviews for technical products. Now the reviewer has to rate the review out of 5 stars. For this we have to build a model which can predict the rating by seeing the review</a:t>
            </a:r>
            <a:r>
              <a:rPr lang="en-IN" dirty="0" smtClean="0"/>
              <a:t>.</a:t>
            </a:r>
          </a:p>
          <a:p>
            <a:r>
              <a:rPr lang="en-IN" dirty="0"/>
              <a:t>The rise in E — 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endParaRPr lang="en-IN" dirty="0"/>
          </a:p>
        </p:txBody>
      </p:sp>
    </p:spTree>
    <p:extLst>
      <p:ext uri="{BB962C8B-B14F-4D97-AF65-F5344CB8AC3E}">
        <p14:creationId xmlns:p14="http://schemas.microsoft.com/office/powerpoint/2010/main" val="2400523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PROBLEM STATEMENT</a:t>
            </a:r>
            <a:endParaRPr lang="en-IN" dirty="0"/>
          </a:p>
        </p:txBody>
      </p:sp>
      <p:sp>
        <p:nvSpPr>
          <p:cNvPr id="3" name="Content Placeholder 2"/>
          <p:cNvSpPr>
            <a:spLocks noGrp="1"/>
          </p:cNvSpPr>
          <p:nvPr>
            <p:ph idx="1"/>
          </p:nvPr>
        </p:nvSpPr>
        <p:spPr>
          <a:xfrm>
            <a:off x="1024935" y="1748118"/>
            <a:ext cx="8946541" cy="4195481"/>
          </a:xfrm>
        </p:spPr>
        <p:txBody>
          <a:bodyPr/>
          <a:lstStyle/>
          <a:p>
            <a:r>
              <a:rPr lang="en-IN" dirty="0"/>
              <a:t>This story demonstrates common </a:t>
            </a:r>
            <a:r>
              <a:rPr lang="en-IN" b="1" dirty="0"/>
              <a:t>Natural Language Processing</a:t>
            </a:r>
            <a:r>
              <a:rPr lang="en-IN" dirty="0"/>
              <a:t> tasks performed specifically to understand the relationship between low ratings and their corresponding comments. In the last years, interest in sentiment analysis in machine learning engineering domain has risen significantly. There are studies that analyse user’s satisfaction and developers’ emotions automatically by applying sentiment analysis.</a:t>
            </a:r>
          </a:p>
          <a:p>
            <a:r>
              <a:rPr lang="en-IN" dirty="0"/>
              <a:t>User reviews include information that is useful for analysts and product designers, such as user requirements, bug reports, feature requests, and documents of user experiences with specific product features. Sentiment analysis is the task of assigning a quantitative value to a text with respect to the opinion, sentiment or emotion towards various entities such as products. </a:t>
            </a:r>
          </a:p>
          <a:p>
            <a:endParaRPr lang="en-IN" dirty="0"/>
          </a:p>
        </p:txBody>
      </p:sp>
    </p:spTree>
    <p:extLst>
      <p:ext uri="{BB962C8B-B14F-4D97-AF65-F5344CB8AC3E}">
        <p14:creationId xmlns:p14="http://schemas.microsoft.com/office/powerpoint/2010/main" val="3657721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315122"/>
          </a:xfrm>
        </p:spPr>
        <p:txBody>
          <a:bodyPr/>
          <a:lstStyle/>
          <a:p>
            <a:r>
              <a:rPr lang="en-IN" b="1" dirty="0"/>
              <a:t>Analytical Problem Framing</a:t>
            </a:r>
            <a:r>
              <a:rPr lang="en-IN" dirty="0"/>
              <a:t/>
            </a:r>
            <a:br>
              <a:rPr lang="en-IN" dirty="0"/>
            </a:br>
            <a:endParaRPr lang="en-IN" dirty="0"/>
          </a:p>
        </p:txBody>
      </p:sp>
      <p:sp>
        <p:nvSpPr>
          <p:cNvPr id="3" name="Content Placeholder 2"/>
          <p:cNvSpPr>
            <a:spLocks noGrp="1"/>
          </p:cNvSpPr>
          <p:nvPr>
            <p:ph idx="1"/>
          </p:nvPr>
        </p:nvSpPr>
        <p:spPr>
          <a:xfrm>
            <a:off x="754970" y="1460735"/>
            <a:ext cx="8946541" cy="4548180"/>
          </a:xfrm>
        </p:spPr>
        <p:txBody>
          <a:bodyPr>
            <a:normAutofit fontScale="92500" lnSpcReduction="20000"/>
          </a:bodyPr>
          <a:lstStyle/>
          <a:p>
            <a:r>
              <a:rPr lang="en-IN" dirty="0"/>
              <a:t>Any machine learning model should follow the below steps while dealing a business problem. They are:</a:t>
            </a:r>
          </a:p>
          <a:p>
            <a:r>
              <a:rPr lang="en-IN" b="1" dirty="0" err="1"/>
              <a:t>i</a:t>
            </a:r>
            <a:r>
              <a:rPr lang="en-IN" b="1" dirty="0"/>
              <a:t>.)</a:t>
            </a:r>
            <a:r>
              <a:rPr lang="en-IN" dirty="0"/>
              <a:t> </a:t>
            </a:r>
            <a:r>
              <a:rPr lang="en-IN" b="1" dirty="0"/>
              <a:t>Business Understanding: </a:t>
            </a:r>
            <a:r>
              <a:rPr lang="en-IN" dirty="0"/>
              <a:t>The first step is to comprehend the research’s background, the problem description, and how the proposed project will achieve the goals.</a:t>
            </a:r>
          </a:p>
          <a:p>
            <a:r>
              <a:rPr lang="en-IN" b="1" dirty="0"/>
              <a:t>ii.</a:t>
            </a:r>
            <a:r>
              <a:rPr lang="en-IN" dirty="0"/>
              <a:t>) </a:t>
            </a:r>
            <a:r>
              <a:rPr lang="en-IN" b="1" dirty="0"/>
              <a:t>Data Understanding:</a:t>
            </a:r>
            <a:r>
              <a:rPr lang="en-IN" dirty="0"/>
              <a:t> The second stage requires collection of data listed in the project resources. This involves in determining the data requirements and exploring key data attributes.</a:t>
            </a:r>
          </a:p>
          <a:p>
            <a:r>
              <a:rPr lang="en-IN" b="1" dirty="0"/>
              <a:t>iii.</a:t>
            </a:r>
            <a:r>
              <a:rPr lang="en-IN" dirty="0"/>
              <a:t>) </a:t>
            </a:r>
            <a:r>
              <a:rPr lang="en-IN" b="1" dirty="0"/>
              <a:t>Data Preparation:</a:t>
            </a:r>
            <a:r>
              <a:rPr lang="en-IN" dirty="0"/>
              <a:t> The third stage involves data cleaning and should the handle the missing values in the data.</a:t>
            </a:r>
          </a:p>
          <a:p>
            <a:r>
              <a:rPr lang="en-IN" b="1" dirty="0"/>
              <a:t>iv.</a:t>
            </a:r>
            <a:r>
              <a:rPr lang="en-IN" dirty="0"/>
              <a:t>) </a:t>
            </a:r>
            <a:r>
              <a:rPr lang="en-IN" b="1" dirty="0"/>
              <a:t>Modelling:</a:t>
            </a:r>
            <a:r>
              <a:rPr lang="en-IN" dirty="0"/>
              <a:t> This involves determining the modelling technique and testing the design.</a:t>
            </a:r>
          </a:p>
          <a:p>
            <a:r>
              <a:rPr lang="en-IN" b="1" dirty="0"/>
              <a:t>v.</a:t>
            </a:r>
            <a:r>
              <a:rPr lang="en-IN" dirty="0"/>
              <a:t>) </a:t>
            </a:r>
            <a:r>
              <a:rPr lang="en-IN" b="1" dirty="0"/>
              <a:t>Evaluation:</a:t>
            </a:r>
            <a:r>
              <a:rPr lang="en-IN" dirty="0"/>
              <a:t> Here, we should evaluate the achieved results and should determine the performance of the model with best accuracy.</a:t>
            </a:r>
          </a:p>
          <a:p>
            <a:r>
              <a:rPr lang="en-IN" b="1" dirty="0"/>
              <a:t>vi.</a:t>
            </a:r>
            <a:r>
              <a:rPr lang="en-IN" dirty="0"/>
              <a:t>) </a:t>
            </a:r>
            <a:r>
              <a:rPr lang="en-IN" b="1" dirty="0"/>
              <a:t>Deployment:</a:t>
            </a:r>
            <a:r>
              <a:rPr lang="en-IN" dirty="0"/>
              <a:t> The last stage is implementation of the model.</a:t>
            </a:r>
            <a:endParaRPr lang="en-IN" dirty="0"/>
          </a:p>
        </p:txBody>
      </p:sp>
    </p:spTree>
    <p:extLst>
      <p:ext uri="{BB962C8B-B14F-4D97-AF65-F5344CB8AC3E}">
        <p14:creationId xmlns:p14="http://schemas.microsoft.com/office/powerpoint/2010/main" val="4170904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Data Pre-processing</a:t>
            </a:r>
            <a:br>
              <a:rPr lang="en-IN" dirty="0"/>
            </a:br>
            <a:endParaRPr lang="en-IN" dirty="0"/>
          </a:p>
        </p:txBody>
      </p:sp>
      <p:sp>
        <p:nvSpPr>
          <p:cNvPr id="3" name="Content Placeholder 2"/>
          <p:cNvSpPr>
            <a:spLocks noGrp="1"/>
          </p:cNvSpPr>
          <p:nvPr>
            <p:ph idx="1"/>
          </p:nvPr>
        </p:nvSpPr>
        <p:spPr/>
        <p:txBody>
          <a:bodyPr/>
          <a:lstStyle/>
          <a:p>
            <a:r>
              <a:rPr lang="en-IN" dirty="0"/>
              <a:t>It entails converting raw data into comprehensible format that a machine learning model can understand. The data pre-processing involves data cleaning which involves handling missing values, transformation of data.</a:t>
            </a:r>
          </a:p>
          <a:p>
            <a:endParaRPr lang="en-IN" dirty="0"/>
          </a:p>
        </p:txBody>
      </p:sp>
      <p:pic>
        <p:nvPicPr>
          <p:cNvPr id="4" name="Picture 3"/>
          <p:cNvPicPr/>
          <p:nvPr/>
        </p:nvPicPr>
        <p:blipFill>
          <a:blip r:embed="rId2"/>
          <a:stretch>
            <a:fillRect/>
          </a:stretch>
        </p:blipFill>
        <p:spPr>
          <a:xfrm>
            <a:off x="1505947" y="3502958"/>
            <a:ext cx="6523355" cy="1957316"/>
          </a:xfrm>
          <a:prstGeom prst="rect">
            <a:avLst/>
          </a:prstGeom>
        </p:spPr>
      </p:pic>
    </p:spTree>
    <p:extLst>
      <p:ext uri="{BB962C8B-B14F-4D97-AF65-F5344CB8AC3E}">
        <p14:creationId xmlns:p14="http://schemas.microsoft.com/office/powerpoint/2010/main" val="155294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66779"/>
          </a:xfrm>
        </p:spPr>
        <p:txBody>
          <a:bodyPr/>
          <a:lstStyle/>
          <a:p>
            <a:r>
              <a:rPr lang="en-IN" dirty="0"/>
              <a:t>Data Pre-processing</a:t>
            </a:r>
          </a:p>
        </p:txBody>
      </p:sp>
      <p:sp>
        <p:nvSpPr>
          <p:cNvPr id="3" name="Content Placeholder 2"/>
          <p:cNvSpPr>
            <a:spLocks noGrp="1"/>
          </p:cNvSpPr>
          <p:nvPr>
            <p:ph idx="1"/>
          </p:nvPr>
        </p:nvSpPr>
        <p:spPr>
          <a:xfrm>
            <a:off x="763678" y="1419497"/>
            <a:ext cx="8946541" cy="4319452"/>
          </a:xfrm>
        </p:spPr>
        <p:txBody>
          <a:bodyPr/>
          <a:lstStyle/>
          <a:p>
            <a:r>
              <a:rPr lang="en-IN" dirty="0" smtClean="0"/>
              <a:t>The </a:t>
            </a:r>
            <a:r>
              <a:rPr lang="en-IN" dirty="0"/>
              <a:t>head of the primary table is as follows</a:t>
            </a:r>
            <a:r>
              <a:rPr lang="en-IN" dirty="0" smtClean="0"/>
              <a:t>:</a:t>
            </a:r>
          </a:p>
          <a:p>
            <a:endParaRPr lang="en-US" dirty="0"/>
          </a:p>
          <a:p>
            <a:endParaRPr lang="en-US" dirty="0" smtClean="0"/>
          </a:p>
          <a:p>
            <a:endParaRPr lang="en-US" dirty="0"/>
          </a:p>
          <a:p>
            <a:endParaRPr lang="en-US" dirty="0" smtClean="0"/>
          </a:p>
          <a:p>
            <a:r>
              <a:rPr lang="en-IN" dirty="0"/>
              <a:t>Converting integer Rating column into string column</a:t>
            </a:r>
            <a:r>
              <a:rPr lang="en-IN" dirty="0" smtClean="0"/>
              <a:t>.</a:t>
            </a:r>
          </a:p>
          <a:p>
            <a:endParaRPr lang="en-IN" dirty="0" smtClean="0"/>
          </a:p>
          <a:p>
            <a:endParaRPr lang="en-US" dirty="0"/>
          </a:p>
          <a:p>
            <a:endParaRPr lang="en-US" dirty="0" smtClean="0"/>
          </a:p>
          <a:p>
            <a:endParaRPr lang="en-US" dirty="0"/>
          </a:p>
          <a:p>
            <a:endParaRPr lang="en-US" dirty="0" smtClean="0"/>
          </a:p>
          <a:p>
            <a:pPr marL="0" indent="0">
              <a:buNone/>
            </a:pPr>
            <a:endParaRPr lang="en-IN" dirty="0"/>
          </a:p>
          <a:p>
            <a:endParaRPr lang="en-IN" dirty="0"/>
          </a:p>
        </p:txBody>
      </p:sp>
      <p:pic>
        <p:nvPicPr>
          <p:cNvPr id="4" name="Picture 3"/>
          <p:cNvPicPr/>
          <p:nvPr/>
        </p:nvPicPr>
        <p:blipFill>
          <a:blip r:embed="rId2"/>
          <a:stretch>
            <a:fillRect/>
          </a:stretch>
        </p:blipFill>
        <p:spPr>
          <a:xfrm>
            <a:off x="1284243" y="1891529"/>
            <a:ext cx="4171950" cy="1557066"/>
          </a:xfrm>
          <a:prstGeom prst="rect">
            <a:avLst/>
          </a:prstGeom>
        </p:spPr>
      </p:pic>
      <p:pic>
        <p:nvPicPr>
          <p:cNvPr id="5" name="Picture 4"/>
          <p:cNvPicPr/>
          <p:nvPr/>
        </p:nvPicPr>
        <p:blipFill>
          <a:blip r:embed="rId3"/>
          <a:stretch>
            <a:fillRect/>
          </a:stretch>
        </p:blipFill>
        <p:spPr>
          <a:xfrm>
            <a:off x="1284243" y="4083358"/>
            <a:ext cx="4366260" cy="1531620"/>
          </a:xfrm>
          <a:prstGeom prst="rect">
            <a:avLst/>
          </a:prstGeom>
        </p:spPr>
      </p:pic>
    </p:spTree>
    <p:extLst>
      <p:ext uri="{BB962C8B-B14F-4D97-AF65-F5344CB8AC3E}">
        <p14:creationId xmlns:p14="http://schemas.microsoft.com/office/powerpoint/2010/main" val="2400171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75488"/>
          </a:xfrm>
        </p:spPr>
        <p:txBody>
          <a:bodyPr/>
          <a:lstStyle/>
          <a:p>
            <a:r>
              <a:rPr lang="en-IN" dirty="0"/>
              <a:t>Data Pre-processing</a:t>
            </a:r>
          </a:p>
        </p:txBody>
      </p:sp>
      <p:sp>
        <p:nvSpPr>
          <p:cNvPr id="3" name="Content Placeholder 2"/>
          <p:cNvSpPr>
            <a:spLocks noGrp="1"/>
          </p:cNvSpPr>
          <p:nvPr>
            <p:ph idx="1"/>
          </p:nvPr>
        </p:nvSpPr>
        <p:spPr>
          <a:xfrm>
            <a:off x="789803" y="1428206"/>
            <a:ext cx="8946541" cy="4195481"/>
          </a:xfrm>
        </p:spPr>
        <p:txBody>
          <a:bodyPr/>
          <a:lstStyle/>
          <a:p>
            <a:pPr lvl="0"/>
            <a:r>
              <a:rPr lang="en-IN" b="1" dirty="0"/>
              <a:t>Text Normalization </a:t>
            </a:r>
            <a:r>
              <a:rPr lang="en-IN" dirty="0"/>
              <a:t>— remove punctuations using Regular Expressions (Regex can be used to find basic and complex patterns in text</a:t>
            </a:r>
            <a:r>
              <a:rPr lang="en-IN" dirty="0" smtClean="0"/>
              <a:t>).</a:t>
            </a:r>
          </a:p>
          <a:p>
            <a:pPr lvl="0"/>
            <a:endParaRPr lang="en-US" dirty="0"/>
          </a:p>
          <a:p>
            <a:pPr lvl="0"/>
            <a:endParaRPr lang="en-US" dirty="0" smtClean="0"/>
          </a:p>
          <a:p>
            <a:r>
              <a:rPr lang="en-IN" b="1" dirty="0"/>
              <a:t>Tokenize — </a:t>
            </a:r>
            <a:r>
              <a:rPr lang="en-IN" dirty="0"/>
              <a:t>tokenization is the process of splitting text into smaller pieces called tokens.</a:t>
            </a:r>
          </a:p>
          <a:p>
            <a:pPr lvl="0"/>
            <a:endParaRPr lang="en-IN" dirty="0" smtClean="0"/>
          </a:p>
          <a:p>
            <a:pPr lvl="0"/>
            <a:endParaRPr lang="en-US" dirty="0"/>
          </a:p>
          <a:p>
            <a:pPr lvl="0"/>
            <a:endParaRPr lang="en-US" dirty="0" smtClean="0"/>
          </a:p>
          <a:p>
            <a:pPr marL="0" lvl="0" indent="0">
              <a:buNone/>
            </a:pPr>
            <a:endParaRPr lang="en-IN" dirty="0"/>
          </a:p>
          <a:p>
            <a:endParaRPr lang="en-IN" dirty="0"/>
          </a:p>
        </p:txBody>
      </p:sp>
      <p:pic>
        <p:nvPicPr>
          <p:cNvPr id="4" name="Picture 3"/>
          <p:cNvPicPr/>
          <p:nvPr/>
        </p:nvPicPr>
        <p:blipFill>
          <a:blip r:embed="rId2"/>
          <a:stretch>
            <a:fillRect/>
          </a:stretch>
        </p:blipFill>
        <p:spPr>
          <a:xfrm>
            <a:off x="1218565" y="2253796"/>
            <a:ext cx="5992132" cy="733244"/>
          </a:xfrm>
          <a:prstGeom prst="rect">
            <a:avLst/>
          </a:prstGeom>
        </p:spPr>
      </p:pic>
      <p:pic>
        <p:nvPicPr>
          <p:cNvPr id="5" name="Picture 4"/>
          <p:cNvPicPr/>
          <p:nvPr/>
        </p:nvPicPr>
        <p:blipFill>
          <a:blip r:embed="rId3"/>
          <a:stretch>
            <a:fillRect/>
          </a:stretch>
        </p:blipFill>
        <p:spPr>
          <a:xfrm>
            <a:off x="1218564" y="3812630"/>
            <a:ext cx="6157595" cy="1917610"/>
          </a:xfrm>
          <a:prstGeom prst="rect">
            <a:avLst/>
          </a:prstGeom>
        </p:spPr>
      </p:pic>
    </p:spTree>
    <p:extLst>
      <p:ext uri="{BB962C8B-B14F-4D97-AF65-F5344CB8AC3E}">
        <p14:creationId xmlns:p14="http://schemas.microsoft.com/office/powerpoint/2010/main" val="126925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a:t>
            </a:r>
          </a:p>
        </p:txBody>
      </p:sp>
      <p:sp>
        <p:nvSpPr>
          <p:cNvPr id="3" name="Content Placeholder 2"/>
          <p:cNvSpPr>
            <a:spLocks noGrp="1"/>
          </p:cNvSpPr>
          <p:nvPr>
            <p:ph idx="1"/>
          </p:nvPr>
        </p:nvSpPr>
        <p:spPr>
          <a:xfrm>
            <a:off x="763678" y="1460736"/>
            <a:ext cx="8946541" cy="4195481"/>
          </a:xfrm>
        </p:spPr>
        <p:txBody>
          <a:bodyPr/>
          <a:lstStyle/>
          <a:p>
            <a:pPr lvl="0"/>
            <a:r>
              <a:rPr lang="en-IN" b="1" dirty="0"/>
              <a:t>Remove stop words </a:t>
            </a:r>
            <a:r>
              <a:rPr lang="en-IN" dirty="0"/>
              <a:t>— stop words are words that are usually filtered out before pre-processing of the text. They are generally the most common words in a language that search engines have been programmed to ignore such as personal pronouns (I, you, he, she, it, etc.).</a:t>
            </a:r>
          </a:p>
          <a:p>
            <a:endParaRPr lang="en-IN" dirty="0"/>
          </a:p>
        </p:txBody>
      </p:sp>
      <p:pic>
        <p:nvPicPr>
          <p:cNvPr id="4" name="Picture 3"/>
          <p:cNvPicPr/>
          <p:nvPr/>
        </p:nvPicPr>
        <p:blipFill>
          <a:blip r:embed="rId2"/>
          <a:stretch>
            <a:fillRect/>
          </a:stretch>
        </p:blipFill>
        <p:spPr>
          <a:xfrm>
            <a:off x="2058080" y="2965768"/>
            <a:ext cx="6650490" cy="918254"/>
          </a:xfrm>
          <a:prstGeom prst="rect">
            <a:avLst/>
          </a:prstGeom>
        </p:spPr>
      </p:pic>
      <p:pic>
        <p:nvPicPr>
          <p:cNvPr id="5" name="Picture 4"/>
          <p:cNvPicPr/>
          <p:nvPr/>
        </p:nvPicPr>
        <p:blipFill>
          <a:blip r:embed="rId3"/>
          <a:stretch>
            <a:fillRect/>
          </a:stretch>
        </p:blipFill>
        <p:spPr>
          <a:xfrm>
            <a:off x="2058080" y="3884022"/>
            <a:ext cx="6650491" cy="2164080"/>
          </a:xfrm>
          <a:prstGeom prst="rect">
            <a:avLst/>
          </a:prstGeom>
        </p:spPr>
      </p:pic>
    </p:spTree>
    <p:extLst>
      <p:ext uri="{BB962C8B-B14F-4D97-AF65-F5344CB8AC3E}">
        <p14:creationId xmlns:p14="http://schemas.microsoft.com/office/powerpoint/2010/main" val="261690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a:t>
            </a:r>
          </a:p>
        </p:txBody>
      </p:sp>
      <p:sp>
        <p:nvSpPr>
          <p:cNvPr id="3" name="Content Placeholder 2"/>
          <p:cNvSpPr>
            <a:spLocks noGrp="1"/>
          </p:cNvSpPr>
          <p:nvPr>
            <p:ph idx="1"/>
          </p:nvPr>
        </p:nvSpPr>
        <p:spPr>
          <a:xfrm>
            <a:off x="789803" y="1469443"/>
            <a:ext cx="8946541" cy="4195481"/>
          </a:xfrm>
        </p:spPr>
        <p:txBody>
          <a:bodyPr/>
          <a:lstStyle/>
          <a:p>
            <a:pPr lvl="0"/>
            <a:r>
              <a:rPr lang="en-IN" b="1" dirty="0"/>
              <a:t>Stemming the text </a:t>
            </a:r>
            <a:r>
              <a:rPr lang="en-IN" dirty="0"/>
              <a:t>— stemming is the process of removing a part of a word, or </a:t>
            </a:r>
            <a:r>
              <a:rPr lang="en-IN" i="1" dirty="0"/>
              <a:t>reducing a word to its stem</a:t>
            </a:r>
            <a:r>
              <a:rPr lang="en-IN" dirty="0"/>
              <a:t> or root. This might not necessarily mean we’re reducing a word to its dictionary root. We use a few algorithms to decide how to chop a word off.</a:t>
            </a:r>
          </a:p>
          <a:p>
            <a:endParaRPr lang="en-IN" dirty="0"/>
          </a:p>
        </p:txBody>
      </p:sp>
      <p:pic>
        <p:nvPicPr>
          <p:cNvPr id="4" name="Picture 3"/>
          <p:cNvPicPr/>
          <p:nvPr/>
        </p:nvPicPr>
        <p:blipFill>
          <a:blip r:embed="rId2"/>
          <a:stretch>
            <a:fillRect/>
          </a:stretch>
        </p:blipFill>
        <p:spPr>
          <a:xfrm>
            <a:off x="1296323" y="2943089"/>
            <a:ext cx="7133573" cy="3027045"/>
          </a:xfrm>
          <a:prstGeom prst="rect">
            <a:avLst/>
          </a:prstGeom>
        </p:spPr>
      </p:pic>
    </p:spTree>
    <p:extLst>
      <p:ext uri="{BB962C8B-B14F-4D97-AF65-F5344CB8AC3E}">
        <p14:creationId xmlns:p14="http://schemas.microsoft.com/office/powerpoint/2010/main" val="39644547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974</TotalTime>
  <Words>845</Words>
  <Application>Microsoft Office PowerPoint</Application>
  <PresentationFormat>Widescreen</PresentationFormat>
  <Paragraphs>84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Ion</vt:lpstr>
      <vt:lpstr>RATINGS PREDICTION </vt:lpstr>
      <vt:lpstr>PROBLEM STATEMENT </vt:lpstr>
      <vt:lpstr>PROBLEM STATEMENT</vt:lpstr>
      <vt:lpstr>Analytical Problem Framing </vt:lpstr>
      <vt:lpstr>Data Pre-processing </vt:lpstr>
      <vt:lpstr>Data Pre-processing</vt:lpstr>
      <vt:lpstr>Data Pre-processing</vt:lpstr>
      <vt:lpstr>Data Pre-processing</vt:lpstr>
      <vt:lpstr>Data Pre-processing</vt:lpstr>
      <vt:lpstr>Data Pre-processing</vt:lpstr>
      <vt:lpstr>Data Inputs- Logic- Output Relationships</vt:lpstr>
      <vt:lpstr>Data Inputs- Logic- Output Relationships</vt:lpstr>
      <vt:lpstr>Data Inputs- Logic- Output Relationships</vt:lpstr>
      <vt:lpstr>Model/s Development and Evaluation  </vt:lpstr>
      <vt:lpstr>Multinomial Naïve Bayes </vt:lpstr>
      <vt:lpstr>PowerPoint Presentation</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RATINGS PREDICTION</dc:title>
  <dc:creator>Tarak Ram Sai</dc:creator>
  <cp:lastModifiedBy>Tarak Ram Sai</cp:lastModifiedBy>
  <cp:revision>8</cp:revision>
  <dcterms:created xsi:type="dcterms:W3CDTF">2022-03-12T01:02:18Z</dcterms:created>
  <dcterms:modified xsi:type="dcterms:W3CDTF">2022-03-12T17:16:56Z</dcterms:modified>
</cp:coreProperties>
</file>