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57" r:id="rId7"/>
    <p:sldId id="265" r:id="rId8"/>
    <p:sldId id="263" r:id="rId9"/>
    <p:sldId id="264" r:id="rId10"/>
    <p:sldId id="266" r:id="rId11"/>
    <p:sldId id="267" r:id="rId12"/>
  </p:sldIdLst>
  <p:sldSz cx="18288000" cy="10287000"/>
  <p:notesSz cx="6858000" cy="9144000"/>
  <p:embeddedFontLst>
    <p:embeddedFont>
      <p:font typeface="Arimo Bold" panose="020B0604020202020204" charset="0"/>
      <p:regular r:id="rId13"/>
      <p:bold r:id="rId14"/>
    </p:embeddedFont>
    <p:embeddedFont>
      <p:font typeface="Croogla" panose="020B0604020202020204" charset="0"/>
      <p:regular r:id="rId15"/>
    </p:embeddedFont>
    <p:embeddedFont>
      <p:font typeface="Croogla Bold" panose="020B0604020202020204" charset="0"/>
      <p:regular r:id="rId16"/>
      <p:bold r:id="rId17"/>
    </p:embeddedFont>
    <p:embeddedFont>
      <p:font typeface="Delm" panose="020B0604020202020204" charset="0"/>
      <p:regular r:id="rId18"/>
    </p:embeddedFont>
    <p:embeddedFont>
      <p:font typeface="Gabriel Sans Bold" panose="020B0604020202020204" charset="0"/>
      <p:regular r:id="rId19"/>
      <p:bold r:id="rId20"/>
    </p:embeddedFont>
    <p:embeddedFont>
      <p:font typeface="Gabriel Sans Condensed" panose="020B0604020202020204" charset="0"/>
      <p:regular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2B8596-63D8-E069-F069-2A732F9EC39F}" name="dr ap" initials="da" userId="2557b405fdd5598a" providerId="Windows Live"/>
  <p188:author id="{A0E6BBF4-78D1-0400-996C-32E717E8689B}" name="Sadia Haque" initials="SH" userId="6b3f1aa0378bb4c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6" autoAdjust="0"/>
  </p:normalViewPr>
  <p:slideViewPr>
    <p:cSldViewPr>
      <p:cViewPr varScale="1">
        <p:scale>
          <a:sx n="39" d="100"/>
          <a:sy n="39" d="100"/>
        </p:scale>
        <p:origin x="1320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/>
          <p:cNvSpPr/>
          <p:nvPr/>
        </p:nvSpPr>
        <p:spPr>
          <a:xfrm>
            <a:off x="1199731" y="1374974"/>
            <a:ext cx="678078" cy="678078"/>
          </a:xfrm>
          <a:custGeom>
            <a:avLst/>
            <a:gdLst/>
            <a:ahLst/>
            <a:cxnLst/>
            <a:rect l="l" t="t" r="r" b="b"/>
            <a:pathLst>
              <a:path w="678078" h="678078">
                <a:moveTo>
                  <a:pt x="0" y="0"/>
                </a:moveTo>
                <a:lnTo>
                  <a:pt x="678079" y="0"/>
                </a:lnTo>
                <a:lnTo>
                  <a:pt x="678079" y="678079"/>
                </a:lnTo>
                <a:lnTo>
                  <a:pt x="0" y="678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7" name="AutoShape 17"/>
          <p:cNvSpPr/>
          <p:nvPr/>
        </p:nvSpPr>
        <p:spPr>
          <a:xfrm>
            <a:off x="748301" y="7562621"/>
            <a:ext cx="0" cy="2724379"/>
          </a:xfrm>
          <a:prstGeom prst="line">
            <a:avLst/>
          </a:prstGeom>
          <a:ln w="38100" cap="flat">
            <a:solidFill>
              <a:srgbClr val="FFBD59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BD"/>
          </a:p>
        </p:txBody>
      </p:sp>
      <p:sp>
        <p:nvSpPr>
          <p:cNvPr id="18" name="TextBox 18"/>
          <p:cNvSpPr txBox="1"/>
          <p:nvPr/>
        </p:nvSpPr>
        <p:spPr>
          <a:xfrm>
            <a:off x="1199731" y="1653003"/>
            <a:ext cx="11326551" cy="297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94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2E3C99"/>
                </a:solidFill>
                <a:latin typeface="Croogla Bold"/>
                <a:ea typeface="Croogla Bold"/>
                <a:cs typeface="Croogla Bold"/>
                <a:sym typeface="Croogla Bold"/>
              </a:rPr>
              <a:t>STARTUP NAME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801600" y="-647700"/>
            <a:ext cx="5201069" cy="15581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576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191312"/>
                </a:solidFill>
                <a:latin typeface="Croogla Bold"/>
                <a:ea typeface="Croogla Bold"/>
                <a:cs typeface="Croogla Bold"/>
                <a:sym typeface="Croogla Bold"/>
              </a:rPr>
              <a:t>PITCH DECK TEMPLATE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158135" y="1409232"/>
            <a:ext cx="4027782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191312"/>
                </a:solidFill>
                <a:latin typeface="Croogla"/>
                <a:ea typeface="Croogla"/>
                <a:cs typeface="Croogla"/>
                <a:sym typeface="Croogla"/>
              </a:rPr>
              <a:t>YOUR STARTUP LOGO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99731" y="4330458"/>
            <a:ext cx="7075656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9"/>
              </a:lnSpc>
              <a:spcBef>
                <a:spcPct val="0"/>
              </a:spcBef>
            </a:pPr>
            <a:r>
              <a:rPr lang="en-US" sz="4099" dirty="0">
                <a:latin typeface="Delm"/>
                <a:ea typeface="Delm"/>
                <a:cs typeface="Delm"/>
                <a:sym typeface="Delm"/>
              </a:rPr>
              <a:t>STARTUP TAGLINE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8098293"/>
            <a:ext cx="6058042" cy="403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210" dirty="0">
                <a:solidFill>
                  <a:srgbClr val="2B388F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Website/Social link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8624390"/>
            <a:ext cx="6058042" cy="403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210" dirty="0">
                <a:solidFill>
                  <a:srgbClr val="2B388F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Email address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9150487"/>
            <a:ext cx="6058042" cy="403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210" dirty="0">
                <a:solidFill>
                  <a:srgbClr val="2B388F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Office address</a:t>
            </a:r>
          </a:p>
        </p:txBody>
      </p:sp>
      <p:sp>
        <p:nvSpPr>
          <p:cNvPr id="2" name="TextBox 21">
            <a:extLst>
              <a:ext uri="{FF2B5EF4-FFF2-40B4-BE49-F238E27FC236}">
                <a16:creationId xmlns:a16="http://schemas.microsoft.com/office/drawing/2014/main" id="{68B30451-9550-B9CF-43A8-6F8FE5CDDA94}"/>
              </a:ext>
            </a:extLst>
          </p:cNvPr>
          <p:cNvSpPr txBox="1"/>
          <p:nvPr/>
        </p:nvSpPr>
        <p:spPr>
          <a:xfrm>
            <a:off x="1028700" y="6036909"/>
            <a:ext cx="7075656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9"/>
              </a:lnSpc>
              <a:spcBef>
                <a:spcPct val="0"/>
              </a:spcBef>
            </a:pPr>
            <a:r>
              <a:rPr lang="en-US" sz="4099" dirty="0">
                <a:latin typeface="Delm"/>
                <a:ea typeface="Delm"/>
                <a:cs typeface="Delm"/>
                <a:sym typeface="Delm"/>
              </a:rPr>
              <a:t>STARTUP SECTOR: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6017537"/>
            <a:ext cx="4741277" cy="4604966"/>
          </a:xfrm>
          <a:custGeom>
            <a:avLst/>
            <a:gdLst/>
            <a:ahLst/>
            <a:cxnLst/>
            <a:rect l="l" t="t" r="r" b="b"/>
            <a:pathLst>
              <a:path w="4741277" h="4604966">
                <a:moveTo>
                  <a:pt x="4741277" y="0"/>
                </a:moveTo>
                <a:lnTo>
                  <a:pt x="0" y="0"/>
                </a:lnTo>
                <a:lnTo>
                  <a:pt x="0" y="4604965"/>
                </a:lnTo>
                <a:lnTo>
                  <a:pt x="4741277" y="4604965"/>
                </a:lnTo>
                <a:lnTo>
                  <a:pt x="47412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grpSp>
        <p:nvGrpSpPr>
          <p:cNvPr id="3" name="Group 3"/>
          <p:cNvGrpSpPr/>
          <p:nvPr/>
        </p:nvGrpSpPr>
        <p:grpSpPr>
          <a:xfrm>
            <a:off x="1890889" y="4476355"/>
            <a:ext cx="6174380" cy="876731"/>
            <a:chOff x="0" y="0"/>
            <a:chExt cx="1738971" cy="2469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38971" cy="246925"/>
            </a:xfrm>
            <a:custGeom>
              <a:avLst/>
              <a:gdLst/>
              <a:ahLst/>
              <a:cxnLst/>
              <a:rect l="l" t="t" r="r" b="b"/>
              <a:pathLst>
                <a:path w="1738971" h="246925">
                  <a:moveTo>
                    <a:pt x="0" y="0"/>
                  </a:moveTo>
                  <a:lnTo>
                    <a:pt x="1738971" y="0"/>
                  </a:lnTo>
                  <a:lnTo>
                    <a:pt x="1738971" y="246925"/>
                  </a:lnTo>
                  <a:lnTo>
                    <a:pt x="0" y="246925"/>
                  </a:ln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n-B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738971" cy="31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r>
                <a:rPr lang="en-US" sz="2400" b="1" spc="230" dirty="0">
                  <a:latin typeface="Arimo Bold"/>
                  <a:ea typeface="Arimo Bold"/>
                  <a:cs typeface="Arimo Bold"/>
                  <a:sym typeface="Arimo Bold"/>
                </a:rPr>
                <a:t>Product Development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183832" y="4476355"/>
            <a:ext cx="1294087" cy="876731"/>
            <a:chOff x="0" y="0"/>
            <a:chExt cx="364471" cy="246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4471" cy="246925"/>
            </a:xfrm>
            <a:custGeom>
              <a:avLst/>
              <a:gdLst/>
              <a:ahLst/>
              <a:cxnLst/>
              <a:rect l="l" t="t" r="r" b="b"/>
              <a:pathLst>
                <a:path w="364471" h="246925">
                  <a:moveTo>
                    <a:pt x="0" y="0"/>
                  </a:moveTo>
                  <a:lnTo>
                    <a:pt x="364471" y="0"/>
                  </a:lnTo>
                  <a:lnTo>
                    <a:pt x="364471" y="246925"/>
                  </a:lnTo>
                  <a:lnTo>
                    <a:pt x="0" y="246925"/>
                  </a:lnTo>
                  <a:close/>
                </a:path>
              </a:pathLst>
            </a:custGeom>
            <a:solidFill>
              <a:srgbClr val="EBA69F"/>
            </a:solidFill>
          </p:spPr>
          <p:txBody>
            <a:bodyPr/>
            <a:lstStyle/>
            <a:p>
              <a:endParaRPr lang="en-BD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364471" cy="31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260">
                  <a:solidFill>
                    <a:srgbClr val="3F230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_%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183832" y="5500605"/>
            <a:ext cx="1294087" cy="876731"/>
            <a:chOff x="0" y="0"/>
            <a:chExt cx="364471" cy="2469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4471" cy="246925"/>
            </a:xfrm>
            <a:custGeom>
              <a:avLst/>
              <a:gdLst/>
              <a:ahLst/>
              <a:cxnLst/>
              <a:rect l="l" t="t" r="r" b="b"/>
              <a:pathLst>
                <a:path w="364471" h="246925">
                  <a:moveTo>
                    <a:pt x="0" y="0"/>
                  </a:moveTo>
                  <a:lnTo>
                    <a:pt x="364471" y="0"/>
                  </a:lnTo>
                  <a:lnTo>
                    <a:pt x="364471" y="246925"/>
                  </a:lnTo>
                  <a:lnTo>
                    <a:pt x="0" y="246925"/>
                  </a:lnTo>
                  <a:close/>
                </a:path>
              </a:pathLst>
            </a:custGeom>
            <a:solidFill>
              <a:srgbClr val="EBA69F"/>
            </a:solidFill>
          </p:spPr>
          <p:txBody>
            <a:bodyPr/>
            <a:lstStyle/>
            <a:p>
              <a:endParaRPr lang="en-BD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364471" cy="31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260">
                  <a:solidFill>
                    <a:srgbClr val="3F230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_%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890889" y="5500605"/>
            <a:ext cx="6174380" cy="876731"/>
            <a:chOff x="0" y="0"/>
            <a:chExt cx="1738971" cy="246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38971" cy="246925"/>
            </a:xfrm>
            <a:custGeom>
              <a:avLst/>
              <a:gdLst/>
              <a:ahLst/>
              <a:cxnLst/>
              <a:rect l="l" t="t" r="r" b="b"/>
              <a:pathLst>
                <a:path w="1738971" h="246925">
                  <a:moveTo>
                    <a:pt x="0" y="0"/>
                  </a:moveTo>
                  <a:lnTo>
                    <a:pt x="1738971" y="0"/>
                  </a:lnTo>
                  <a:lnTo>
                    <a:pt x="1738971" y="246925"/>
                  </a:lnTo>
                  <a:lnTo>
                    <a:pt x="0" y="246925"/>
                  </a:ln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n-BD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1738971" cy="31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r>
                <a:rPr lang="en-US" sz="2400" b="1" spc="230" dirty="0">
                  <a:latin typeface="Arimo Bold"/>
                  <a:ea typeface="Arimo Bold"/>
                  <a:cs typeface="Arimo Bold"/>
                  <a:sym typeface="Arimo Bold"/>
                </a:rPr>
                <a:t>Marketing and Sales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890889" y="6555170"/>
            <a:ext cx="6174380" cy="876731"/>
            <a:chOff x="0" y="0"/>
            <a:chExt cx="1738971" cy="24692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738971" cy="246925"/>
            </a:xfrm>
            <a:custGeom>
              <a:avLst/>
              <a:gdLst/>
              <a:ahLst/>
              <a:cxnLst/>
              <a:rect l="l" t="t" r="r" b="b"/>
              <a:pathLst>
                <a:path w="1738971" h="246925">
                  <a:moveTo>
                    <a:pt x="0" y="0"/>
                  </a:moveTo>
                  <a:lnTo>
                    <a:pt x="1738971" y="0"/>
                  </a:lnTo>
                  <a:lnTo>
                    <a:pt x="1738971" y="246925"/>
                  </a:lnTo>
                  <a:lnTo>
                    <a:pt x="0" y="246925"/>
                  </a:ln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n-BD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1738971" cy="31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r>
                <a:rPr lang="en-US" sz="2400" b="1" spc="230" dirty="0">
                  <a:latin typeface="Arimo Bold"/>
                  <a:ea typeface="Arimo Bold"/>
                  <a:cs typeface="Arimo Bold"/>
                  <a:sym typeface="Arimo Bold"/>
                </a:rPr>
                <a:t>Infrastructure and Operations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890889" y="7610045"/>
            <a:ext cx="6174380" cy="876731"/>
            <a:chOff x="0" y="0"/>
            <a:chExt cx="1738971" cy="24692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38971" cy="246925"/>
            </a:xfrm>
            <a:custGeom>
              <a:avLst/>
              <a:gdLst/>
              <a:ahLst/>
              <a:cxnLst/>
              <a:rect l="l" t="t" r="r" b="b"/>
              <a:pathLst>
                <a:path w="1738971" h="246925">
                  <a:moveTo>
                    <a:pt x="0" y="0"/>
                  </a:moveTo>
                  <a:lnTo>
                    <a:pt x="1738971" y="0"/>
                  </a:lnTo>
                  <a:lnTo>
                    <a:pt x="1738971" y="246925"/>
                  </a:lnTo>
                  <a:lnTo>
                    <a:pt x="0" y="246925"/>
                  </a:ln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n-BD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1738971" cy="31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r>
                <a:rPr lang="en-US" sz="2400" b="1" spc="230" dirty="0">
                  <a:latin typeface="Arimo Bold"/>
                  <a:ea typeface="Arimo Bold"/>
                  <a:cs typeface="Arimo Bold"/>
                  <a:sym typeface="Arimo Bold"/>
                </a:rPr>
                <a:t>Expansion and Growth Initiatives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183832" y="6555170"/>
            <a:ext cx="1294087" cy="876731"/>
            <a:chOff x="0" y="0"/>
            <a:chExt cx="364471" cy="24692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64471" cy="246925"/>
            </a:xfrm>
            <a:custGeom>
              <a:avLst/>
              <a:gdLst/>
              <a:ahLst/>
              <a:cxnLst/>
              <a:rect l="l" t="t" r="r" b="b"/>
              <a:pathLst>
                <a:path w="364471" h="246925">
                  <a:moveTo>
                    <a:pt x="0" y="0"/>
                  </a:moveTo>
                  <a:lnTo>
                    <a:pt x="364471" y="0"/>
                  </a:lnTo>
                  <a:lnTo>
                    <a:pt x="364471" y="246925"/>
                  </a:lnTo>
                  <a:lnTo>
                    <a:pt x="0" y="246925"/>
                  </a:lnTo>
                  <a:close/>
                </a:path>
              </a:pathLst>
            </a:custGeom>
            <a:solidFill>
              <a:srgbClr val="EBA69F"/>
            </a:solidFill>
          </p:spPr>
          <p:txBody>
            <a:bodyPr/>
            <a:lstStyle/>
            <a:p>
              <a:endParaRPr lang="en-BD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364471" cy="31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260">
                  <a:solidFill>
                    <a:srgbClr val="3F230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_%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183832" y="7610045"/>
            <a:ext cx="1294087" cy="876731"/>
            <a:chOff x="0" y="0"/>
            <a:chExt cx="364471" cy="24692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4471" cy="246925"/>
            </a:xfrm>
            <a:custGeom>
              <a:avLst/>
              <a:gdLst/>
              <a:ahLst/>
              <a:cxnLst/>
              <a:rect l="l" t="t" r="r" b="b"/>
              <a:pathLst>
                <a:path w="364471" h="246925">
                  <a:moveTo>
                    <a:pt x="0" y="0"/>
                  </a:moveTo>
                  <a:lnTo>
                    <a:pt x="364471" y="0"/>
                  </a:lnTo>
                  <a:lnTo>
                    <a:pt x="364471" y="246925"/>
                  </a:lnTo>
                  <a:lnTo>
                    <a:pt x="0" y="246925"/>
                  </a:lnTo>
                  <a:close/>
                </a:path>
              </a:pathLst>
            </a:custGeom>
            <a:solidFill>
              <a:srgbClr val="EBA69F"/>
            </a:solidFill>
          </p:spPr>
          <p:txBody>
            <a:bodyPr/>
            <a:lstStyle/>
            <a:p>
              <a:endParaRPr lang="en-BD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364471" cy="31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260">
                  <a:solidFill>
                    <a:srgbClr val="3F230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_%</a:t>
              </a:r>
            </a:p>
          </p:txBody>
        </p:sp>
      </p:grpSp>
      <p:sp>
        <p:nvSpPr>
          <p:cNvPr id="27" name="AutoShape 27"/>
          <p:cNvSpPr/>
          <p:nvPr/>
        </p:nvSpPr>
        <p:spPr>
          <a:xfrm flipH="1" flipV="1">
            <a:off x="729251" y="0"/>
            <a:ext cx="0" cy="2335379"/>
          </a:xfrm>
          <a:prstGeom prst="line">
            <a:avLst/>
          </a:prstGeom>
          <a:ln w="38100" cap="flat">
            <a:solidFill>
              <a:srgbClr val="FFBD59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BD"/>
          </a:p>
        </p:txBody>
      </p:sp>
      <p:sp>
        <p:nvSpPr>
          <p:cNvPr id="29" name="TextBox 29"/>
          <p:cNvSpPr txBox="1"/>
          <p:nvPr/>
        </p:nvSpPr>
        <p:spPr>
          <a:xfrm>
            <a:off x="1028700" y="1030454"/>
            <a:ext cx="16510999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 b="1">
                <a:solidFill>
                  <a:srgbClr val="2B388F"/>
                </a:solidFill>
                <a:latin typeface="Croogla Bold"/>
                <a:ea typeface="Croogla Bold"/>
                <a:cs typeface="Croogla Bold"/>
                <a:sym typeface="Croogla Bold"/>
              </a:rPr>
              <a:t>USE OF FUNDS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73005" y="2631270"/>
            <a:ext cx="15866694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191312"/>
                </a:solidFill>
                <a:latin typeface="Delm"/>
                <a:ea typeface="Delm"/>
                <a:cs typeface="Delm"/>
                <a:sym typeface="Delm"/>
              </a:rPr>
              <a:t>Specify how much funding you are seeking and its purpose (e.g., marketing, development, hiring).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191312"/>
                </a:solidFill>
                <a:latin typeface="Delm"/>
                <a:ea typeface="Delm"/>
                <a:cs typeface="Delm"/>
                <a:sym typeface="Delm"/>
              </a:rPr>
              <a:t>Highlight potential ROI for investors.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09600" y="2628900"/>
            <a:ext cx="8039514" cy="297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19"/>
              </a:lnSpc>
              <a:spcBef>
                <a:spcPct val="0"/>
              </a:spcBef>
            </a:pPr>
            <a:r>
              <a:rPr lang="en-US" sz="17156" b="1" dirty="0">
                <a:solidFill>
                  <a:srgbClr val="2B388F"/>
                </a:solidFill>
                <a:latin typeface="Croogla Bold"/>
                <a:ea typeface="Croogla Bold"/>
                <a:cs typeface="Croogla Bold"/>
                <a:sym typeface="Croogla Bold"/>
              </a:rPr>
              <a:t>THANK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143000" y="4941363"/>
            <a:ext cx="8039514" cy="2124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156"/>
              </a:lnSpc>
              <a:spcBef>
                <a:spcPct val="0"/>
              </a:spcBef>
            </a:pPr>
            <a:r>
              <a:rPr lang="en-US" sz="12254" b="1" dirty="0">
                <a:solidFill>
                  <a:srgbClr val="191312"/>
                </a:solidFill>
                <a:latin typeface="Croogla Bold"/>
                <a:ea typeface="Croogla Bold"/>
                <a:cs typeface="Croogla Bold"/>
                <a:sym typeface="Croogla Bold"/>
              </a:rPr>
              <a:t>YOU</a:t>
            </a:r>
          </a:p>
        </p:txBody>
      </p:sp>
      <p:sp>
        <p:nvSpPr>
          <p:cNvPr id="7" name="Freeform 7"/>
          <p:cNvSpPr/>
          <p:nvPr/>
        </p:nvSpPr>
        <p:spPr>
          <a:xfrm>
            <a:off x="16581222" y="982093"/>
            <a:ext cx="678078" cy="678078"/>
          </a:xfrm>
          <a:custGeom>
            <a:avLst/>
            <a:gdLst/>
            <a:ahLst/>
            <a:cxnLst/>
            <a:rect l="l" t="t" r="r" b="b"/>
            <a:pathLst>
              <a:path w="678078" h="678078">
                <a:moveTo>
                  <a:pt x="0" y="0"/>
                </a:moveTo>
                <a:lnTo>
                  <a:pt x="678078" y="0"/>
                </a:lnTo>
                <a:lnTo>
                  <a:pt x="678078" y="678078"/>
                </a:lnTo>
                <a:lnTo>
                  <a:pt x="0" y="678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8" name="Freeform 8"/>
          <p:cNvSpPr/>
          <p:nvPr/>
        </p:nvSpPr>
        <p:spPr>
          <a:xfrm>
            <a:off x="13310251" y="6253818"/>
            <a:ext cx="3949049" cy="646657"/>
          </a:xfrm>
          <a:custGeom>
            <a:avLst/>
            <a:gdLst/>
            <a:ahLst/>
            <a:cxnLst/>
            <a:rect l="l" t="t" r="r" b="b"/>
            <a:pathLst>
              <a:path w="3949049" h="646657">
                <a:moveTo>
                  <a:pt x="0" y="0"/>
                </a:moveTo>
                <a:lnTo>
                  <a:pt x="3949049" y="0"/>
                </a:lnTo>
                <a:lnTo>
                  <a:pt x="3949049" y="646657"/>
                </a:lnTo>
                <a:lnTo>
                  <a:pt x="0" y="6466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9" name="Freeform 9"/>
          <p:cNvSpPr/>
          <p:nvPr/>
        </p:nvSpPr>
        <p:spPr>
          <a:xfrm rot="-10800000">
            <a:off x="16612643" y="6253818"/>
            <a:ext cx="646657" cy="646657"/>
          </a:xfrm>
          <a:custGeom>
            <a:avLst/>
            <a:gdLst/>
            <a:ahLst/>
            <a:cxnLst/>
            <a:rect l="l" t="t" r="r" b="b"/>
            <a:pathLst>
              <a:path w="646657" h="646657">
                <a:moveTo>
                  <a:pt x="0" y="0"/>
                </a:moveTo>
                <a:lnTo>
                  <a:pt x="646657" y="0"/>
                </a:lnTo>
                <a:lnTo>
                  <a:pt x="646657" y="646657"/>
                </a:lnTo>
                <a:lnTo>
                  <a:pt x="0" y="6466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0" name="Freeform 10"/>
          <p:cNvSpPr/>
          <p:nvPr/>
        </p:nvSpPr>
        <p:spPr>
          <a:xfrm>
            <a:off x="11595562" y="6253818"/>
            <a:ext cx="3131387" cy="646657"/>
          </a:xfrm>
          <a:custGeom>
            <a:avLst/>
            <a:gdLst/>
            <a:ahLst/>
            <a:cxnLst/>
            <a:rect l="l" t="t" r="r" b="b"/>
            <a:pathLst>
              <a:path w="3131387" h="646657">
                <a:moveTo>
                  <a:pt x="0" y="0"/>
                </a:moveTo>
                <a:lnTo>
                  <a:pt x="3131388" y="0"/>
                </a:lnTo>
                <a:lnTo>
                  <a:pt x="3131388" y="646657"/>
                </a:lnTo>
                <a:lnTo>
                  <a:pt x="0" y="6466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6111"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1" name="Freeform 11"/>
          <p:cNvSpPr/>
          <p:nvPr/>
        </p:nvSpPr>
        <p:spPr>
          <a:xfrm>
            <a:off x="13310251" y="6973268"/>
            <a:ext cx="3949049" cy="646657"/>
          </a:xfrm>
          <a:custGeom>
            <a:avLst/>
            <a:gdLst/>
            <a:ahLst/>
            <a:cxnLst/>
            <a:rect l="l" t="t" r="r" b="b"/>
            <a:pathLst>
              <a:path w="3949049" h="646657">
                <a:moveTo>
                  <a:pt x="0" y="0"/>
                </a:moveTo>
                <a:lnTo>
                  <a:pt x="3949049" y="0"/>
                </a:lnTo>
                <a:lnTo>
                  <a:pt x="3949049" y="646657"/>
                </a:lnTo>
                <a:lnTo>
                  <a:pt x="0" y="6466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2" name="Freeform 12"/>
          <p:cNvSpPr/>
          <p:nvPr/>
        </p:nvSpPr>
        <p:spPr>
          <a:xfrm rot="-10800000">
            <a:off x="16612643" y="6973268"/>
            <a:ext cx="646657" cy="646657"/>
          </a:xfrm>
          <a:custGeom>
            <a:avLst/>
            <a:gdLst/>
            <a:ahLst/>
            <a:cxnLst/>
            <a:rect l="l" t="t" r="r" b="b"/>
            <a:pathLst>
              <a:path w="646657" h="646657">
                <a:moveTo>
                  <a:pt x="0" y="0"/>
                </a:moveTo>
                <a:lnTo>
                  <a:pt x="646657" y="0"/>
                </a:lnTo>
                <a:lnTo>
                  <a:pt x="646657" y="646657"/>
                </a:lnTo>
                <a:lnTo>
                  <a:pt x="0" y="6466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3" name="Freeform 13"/>
          <p:cNvSpPr/>
          <p:nvPr/>
        </p:nvSpPr>
        <p:spPr>
          <a:xfrm>
            <a:off x="11595562" y="6973268"/>
            <a:ext cx="3131387" cy="646657"/>
          </a:xfrm>
          <a:custGeom>
            <a:avLst/>
            <a:gdLst/>
            <a:ahLst/>
            <a:cxnLst/>
            <a:rect l="l" t="t" r="r" b="b"/>
            <a:pathLst>
              <a:path w="3131387" h="646657">
                <a:moveTo>
                  <a:pt x="0" y="0"/>
                </a:moveTo>
                <a:lnTo>
                  <a:pt x="3131388" y="0"/>
                </a:lnTo>
                <a:lnTo>
                  <a:pt x="3131388" y="646657"/>
                </a:lnTo>
                <a:lnTo>
                  <a:pt x="0" y="6466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6111"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4" name="Freeform 14"/>
          <p:cNvSpPr/>
          <p:nvPr/>
        </p:nvSpPr>
        <p:spPr>
          <a:xfrm>
            <a:off x="13310251" y="7692718"/>
            <a:ext cx="3949049" cy="646657"/>
          </a:xfrm>
          <a:custGeom>
            <a:avLst/>
            <a:gdLst/>
            <a:ahLst/>
            <a:cxnLst/>
            <a:rect l="l" t="t" r="r" b="b"/>
            <a:pathLst>
              <a:path w="3949049" h="646657">
                <a:moveTo>
                  <a:pt x="0" y="0"/>
                </a:moveTo>
                <a:lnTo>
                  <a:pt x="3949049" y="0"/>
                </a:lnTo>
                <a:lnTo>
                  <a:pt x="3949049" y="646657"/>
                </a:lnTo>
                <a:lnTo>
                  <a:pt x="0" y="6466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5" name="Freeform 15"/>
          <p:cNvSpPr/>
          <p:nvPr/>
        </p:nvSpPr>
        <p:spPr>
          <a:xfrm rot="-10800000">
            <a:off x="16612643" y="7692718"/>
            <a:ext cx="646657" cy="646657"/>
          </a:xfrm>
          <a:custGeom>
            <a:avLst/>
            <a:gdLst/>
            <a:ahLst/>
            <a:cxnLst/>
            <a:rect l="l" t="t" r="r" b="b"/>
            <a:pathLst>
              <a:path w="646657" h="646657">
                <a:moveTo>
                  <a:pt x="0" y="0"/>
                </a:moveTo>
                <a:lnTo>
                  <a:pt x="646657" y="0"/>
                </a:lnTo>
                <a:lnTo>
                  <a:pt x="646657" y="646657"/>
                </a:lnTo>
                <a:lnTo>
                  <a:pt x="0" y="6466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6" name="Freeform 16"/>
          <p:cNvSpPr/>
          <p:nvPr/>
        </p:nvSpPr>
        <p:spPr>
          <a:xfrm>
            <a:off x="11595562" y="7692718"/>
            <a:ext cx="3131387" cy="646657"/>
          </a:xfrm>
          <a:custGeom>
            <a:avLst/>
            <a:gdLst/>
            <a:ahLst/>
            <a:cxnLst/>
            <a:rect l="l" t="t" r="r" b="b"/>
            <a:pathLst>
              <a:path w="3131387" h="646657">
                <a:moveTo>
                  <a:pt x="0" y="0"/>
                </a:moveTo>
                <a:lnTo>
                  <a:pt x="3131388" y="0"/>
                </a:lnTo>
                <a:lnTo>
                  <a:pt x="3131388" y="646657"/>
                </a:lnTo>
                <a:lnTo>
                  <a:pt x="0" y="6466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6111"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7" name="Freeform 17"/>
          <p:cNvSpPr/>
          <p:nvPr/>
        </p:nvSpPr>
        <p:spPr>
          <a:xfrm>
            <a:off x="13310251" y="8412168"/>
            <a:ext cx="3949049" cy="646657"/>
          </a:xfrm>
          <a:custGeom>
            <a:avLst/>
            <a:gdLst/>
            <a:ahLst/>
            <a:cxnLst/>
            <a:rect l="l" t="t" r="r" b="b"/>
            <a:pathLst>
              <a:path w="3949049" h="646657">
                <a:moveTo>
                  <a:pt x="0" y="0"/>
                </a:moveTo>
                <a:lnTo>
                  <a:pt x="3949049" y="0"/>
                </a:lnTo>
                <a:lnTo>
                  <a:pt x="3949049" y="646656"/>
                </a:lnTo>
                <a:lnTo>
                  <a:pt x="0" y="6466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8" name="Freeform 18"/>
          <p:cNvSpPr/>
          <p:nvPr/>
        </p:nvSpPr>
        <p:spPr>
          <a:xfrm rot="-10800000">
            <a:off x="16612643" y="8412168"/>
            <a:ext cx="646657" cy="646657"/>
          </a:xfrm>
          <a:custGeom>
            <a:avLst/>
            <a:gdLst/>
            <a:ahLst/>
            <a:cxnLst/>
            <a:rect l="l" t="t" r="r" b="b"/>
            <a:pathLst>
              <a:path w="646657" h="646657">
                <a:moveTo>
                  <a:pt x="0" y="0"/>
                </a:moveTo>
                <a:lnTo>
                  <a:pt x="646657" y="0"/>
                </a:lnTo>
                <a:lnTo>
                  <a:pt x="646657" y="646656"/>
                </a:lnTo>
                <a:lnTo>
                  <a:pt x="0" y="64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9" name="Freeform 19"/>
          <p:cNvSpPr/>
          <p:nvPr/>
        </p:nvSpPr>
        <p:spPr>
          <a:xfrm>
            <a:off x="11595562" y="8412168"/>
            <a:ext cx="3131387" cy="646657"/>
          </a:xfrm>
          <a:custGeom>
            <a:avLst/>
            <a:gdLst/>
            <a:ahLst/>
            <a:cxnLst/>
            <a:rect l="l" t="t" r="r" b="b"/>
            <a:pathLst>
              <a:path w="3131387" h="646657">
                <a:moveTo>
                  <a:pt x="0" y="0"/>
                </a:moveTo>
                <a:lnTo>
                  <a:pt x="3131388" y="0"/>
                </a:lnTo>
                <a:lnTo>
                  <a:pt x="3131388" y="646656"/>
                </a:lnTo>
                <a:lnTo>
                  <a:pt x="0" y="6466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6111"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21" name="Freeform 21"/>
          <p:cNvSpPr/>
          <p:nvPr/>
        </p:nvSpPr>
        <p:spPr>
          <a:xfrm>
            <a:off x="16760580" y="6348623"/>
            <a:ext cx="350783" cy="457046"/>
          </a:xfrm>
          <a:custGeom>
            <a:avLst/>
            <a:gdLst/>
            <a:ahLst/>
            <a:cxnLst/>
            <a:rect l="l" t="t" r="r" b="b"/>
            <a:pathLst>
              <a:path w="350783" h="457046">
                <a:moveTo>
                  <a:pt x="0" y="0"/>
                </a:moveTo>
                <a:lnTo>
                  <a:pt x="350783" y="0"/>
                </a:lnTo>
                <a:lnTo>
                  <a:pt x="350783" y="457047"/>
                </a:lnTo>
                <a:lnTo>
                  <a:pt x="0" y="4570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22" name="Freeform 22"/>
          <p:cNvSpPr/>
          <p:nvPr/>
        </p:nvSpPr>
        <p:spPr>
          <a:xfrm>
            <a:off x="16705566" y="7066191"/>
            <a:ext cx="460810" cy="460810"/>
          </a:xfrm>
          <a:custGeom>
            <a:avLst/>
            <a:gdLst/>
            <a:ahLst/>
            <a:cxnLst/>
            <a:rect l="l" t="t" r="r" b="b"/>
            <a:pathLst>
              <a:path w="460810" h="460810">
                <a:moveTo>
                  <a:pt x="0" y="0"/>
                </a:moveTo>
                <a:lnTo>
                  <a:pt x="460811" y="0"/>
                </a:lnTo>
                <a:lnTo>
                  <a:pt x="460811" y="460811"/>
                </a:lnTo>
                <a:lnTo>
                  <a:pt x="0" y="4608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23" name="Freeform 23"/>
          <p:cNvSpPr/>
          <p:nvPr/>
        </p:nvSpPr>
        <p:spPr>
          <a:xfrm>
            <a:off x="16711464" y="7883306"/>
            <a:ext cx="449014" cy="265480"/>
          </a:xfrm>
          <a:custGeom>
            <a:avLst/>
            <a:gdLst/>
            <a:ahLst/>
            <a:cxnLst/>
            <a:rect l="l" t="t" r="r" b="b"/>
            <a:pathLst>
              <a:path w="449014" h="265480">
                <a:moveTo>
                  <a:pt x="0" y="0"/>
                </a:moveTo>
                <a:lnTo>
                  <a:pt x="449015" y="0"/>
                </a:lnTo>
                <a:lnTo>
                  <a:pt x="449015" y="265480"/>
                </a:lnTo>
                <a:lnTo>
                  <a:pt x="0" y="2654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24" name="Freeform 24"/>
          <p:cNvSpPr/>
          <p:nvPr/>
        </p:nvSpPr>
        <p:spPr>
          <a:xfrm>
            <a:off x="16798240" y="8484505"/>
            <a:ext cx="275463" cy="501982"/>
          </a:xfrm>
          <a:custGeom>
            <a:avLst/>
            <a:gdLst/>
            <a:ahLst/>
            <a:cxnLst/>
            <a:rect l="l" t="t" r="r" b="b"/>
            <a:pathLst>
              <a:path w="275463" h="501982">
                <a:moveTo>
                  <a:pt x="0" y="0"/>
                </a:moveTo>
                <a:lnTo>
                  <a:pt x="275463" y="0"/>
                </a:lnTo>
                <a:lnTo>
                  <a:pt x="275463" y="501982"/>
                </a:lnTo>
                <a:lnTo>
                  <a:pt x="0" y="50198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25" name="TextBox 25"/>
          <p:cNvSpPr txBox="1"/>
          <p:nvPr/>
        </p:nvSpPr>
        <p:spPr>
          <a:xfrm>
            <a:off x="12277215" y="1016350"/>
            <a:ext cx="4027782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91312"/>
                </a:solidFill>
                <a:latin typeface="Croogla"/>
                <a:ea typeface="Croogla"/>
                <a:cs typeface="Croogla"/>
                <a:sym typeface="Croogla"/>
              </a:rPr>
              <a:t>COMPANY LOGO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595562" y="6295125"/>
            <a:ext cx="4709434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19"/>
              </a:lnSpc>
            </a:pPr>
            <a:r>
              <a:rPr lang="en-US" sz="3299">
                <a:solidFill>
                  <a:srgbClr val="191312"/>
                </a:solidFill>
                <a:latin typeface="Delm"/>
                <a:ea typeface="Delm"/>
                <a:cs typeface="Delm"/>
                <a:sym typeface="Delm"/>
              </a:rPr>
              <a:t>Contact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595562" y="7014575"/>
            <a:ext cx="4709434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19"/>
              </a:lnSpc>
            </a:pPr>
            <a:r>
              <a:rPr lang="en-US" sz="3299">
                <a:solidFill>
                  <a:srgbClr val="191312"/>
                </a:solidFill>
                <a:latin typeface="Delm"/>
                <a:ea typeface="Delm"/>
                <a:cs typeface="Delm"/>
                <a:sym typeface="Delm"/>
              </a:rPr>
              <a:t>Website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595562" y="7734225"/>
            <a:ext cx="4709434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19"/>
              </a:lnSpc>
            </a:pPr>
            <a:r>
              <a:rPr lang="en-US" sz="3299">
                <a:solidFill>
                  <a:srgbClr val="191312"/>
                </a:solidFill>
                <a:latin typeface="Delm"/>
                <a:ea typeface="Delm"/>
                <a:cs typeface="Delm"/>
                <a:sym typeface="Delm"/>
              </a:rPr>
              <a:t>Email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595562" y="8453675"/>
            <a:ext cx="4709434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19"/>
              </a:lnSpc>
            </a:pPr>
            <a:r>
              <a:rPr lang="en-US" sz="3299">
                <a:solidFill>
                  <a:srgbClr val="191312"/>
                </a:solidFill>
                <a:latin typeface="Delm"/>
                <a:ea typeface="Delm"/>
                <a:cs typeface="Delm"/>
                <a:sym typeface="Delm"/>
              </a:rPr>
              <a:t>Office address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91534" y="1028700"/>
            <a:ext cx="1230190" cy="1230190"/>
          </a:xfrm>
          <a:custGeom>
            <a:avLst/>
            <a:gdLst/>
            <a:ahLst/>
            <a:cxnLst/>
            <a:rect l="l" t="t" r="r" b="b"/>
            <a:pathLst>
              <a:path w="1230190" h="1230190">
                <a:moveTo>
                  <a:pt x="0" y="0"/>
                </a:moveTo>
                <a:lnTo>
                  <a:pt x="1230190" y="0"/>
                </a:lnTo>
                <a:lnTo>
                  <a:pt x="1230190" y="1230190"/>
                </a:lnTo>
                <a:lnTo>
                  <a:pt x="0" y="123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6" name="Freeform 6"/>
          <p:cNvSpPr/>
          <p:nvPr/>
        </p:nvSpPr>
        <p:spPr>
          <a:xfrm>
            <a:off x="991534" y="8028110"/>
            <a:ext cx="1230190" cy="1230190"/>
          </a:xfrm>
          <a:custGeom>
            <a:avLst/>
            <a:gdLst/>
            <a:ahLst/>
            <a:cxnLst/>
            <a:rect l="l" t="t" r="r" b="b"/>
            <a:pathLst>
              <a:path w="1230190" h="1230190">
                <a:moveTo>
                  <a:pt x="0" y="0"/>
                </a:moveTo>
                <a:lnTo>
                  <a:pt x="1230190" y="0"/>
                </a:lnTo>
                <a:lnTo>
                  <a:pt x="1230190" y="1230190"/>
                </a:lnTo>
                <a:lnTo>
                  <a:pt x="0" y="123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7" name="Freeform 7"/>
          <p:cNvSpPr/>
          <p:nvPr/>
        </p:nvSpPr>
        <p:spPr>
          <a:xfrm rot="5400000">
            <a:off x="337466" y="3568849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8" name="Freeform 8"/>
          <p:cNvSpPr/>
          <p:nvPr/>
        </p:nvSpPr>
        <p:spPr>
          <a:xfrm rot="5400000">
            <a:off x="337466" y="6341046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8"/>
                </a:lnTo>
                <a:lnTo>
                  <a:pt x="0" y="3680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9" name="Freeform 9"/>
          <p:cNvSpPr/>
          <p:nvPr/>
        </p:nvSpPr>
        <p:spPr>
          <a:xfrm rot="5400000">
            <a:off x="337466" y="-653091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0" name="Freeform 10"/>
          <p:cNvSpPr/>
          <p:nvPr/>
        </p:nvSpPr>
        <p:spPr>
          <a:xfrm rot="5400000">
            <a:off x="337466" y="10581559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2" name="TextBox 12"/>
          <p:cNvSpPr txBox="1"/>
          <p:nvPr/>
        </p:nvSpPr>
        <p:spPr>
          <a:xfrm>
            <a:off x="2824547" y="981075"/>
            <a:ext cx="7602350" cy="1793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560"/>
              </a:lnSpc>
              <a:spcBef>
                <a:spcPct val="0"/>
              </a:spcBef>
            </a:pPr>
            <a:r>
              <a:rPr lang="en-US" sz="10400" b="1" dirty="0">
                <a:solidFill>
                  <a:srgbClr val="2B388F"/>
                </a:solidFill>
                <a:latin typeface="Croogla Bold"/>
                <a:ea typeface="Croogla Bold"/>
                <a:cs typeface="Croogla Bold"/>
                <a:sym typeface="Croogla Bold"/>
              </a:rPr>
              <a:t>PROBLEM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24547" y="2289494"/>
            <a:ext cx="7602350" cy="113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 dirty="0">
                <a:solidFill>
                  <a:srgbClr val="191312"/>
                </a:solidFill>
                <a:latin typeface="Croogla Bold"/>
                <a:ea typeface="Croogla Bold"/>
                <a:cs typeface="Croogla Bold"/>
                <a:sym typeface="Croogla Bold"/>
              </a:rPr>
              <a:t>STATEMENT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824546" y="4198638"/>
            <a:ext cx="13253653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Segoe UI" panose="020B0502040204020203" pitchFamily="34" charset="0"/>
              </a:rPr>
              <a:t>Identification of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effectLst/>
              <a:latin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Segoe UI" panose="020B0502040204020203" pitchFamily="34" charset="0"/>
              </a:rPr>
              <a:t>Solution Statement that the startup is offering.</a:t>
            </a:r>
            <a:endParaRPr lang="en-US" sz="8000" dirty="0">
              <a:solidFill>
                <a:srgbClr val="191312"/>
              </a:solidFill>
              <a:latin typeface="Delm"/>
              <a:ea typeface="Delm"/>
              <a:cs typeface="Delm"/>
              <a:sym typeface="Del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24547" y="339794"/>
            <a:ext cx="7708106" cy="1812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559"/>
              </a:lnSpc>
              <a:spcBef>
                <a:spcPct val="0"/>
              </a:spcBef>
            </a:pPr>
            <a:r>
              <a:rPr lang="en-US" sz="10399" b="1" dirty="0">
                <a:solidFill>
                  <a:srgbClr val="2B388F"/>
                </a:solidFill>
                <a:latin typeface="Croogla Bold"/>
                <a:ea typeface="Croogla Bold"/>
                <a:cs typeface="Croogla Bold"/>
                <a:sym typeface="Croogla Bold"/>
              </a:rPr>
              <a:t>MARKET SIZE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63349" y="1525022"/>
            <a:ext cx="4852154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  <a:spcBef>
                <a:spcPct val="0"/>
              </a:spcBef>
            </a:pPr>
            <a:r>
              <a:rPr lang="en-US" sz="6499" b="1">
                <a:solidFill>
                  <a:srgbClr val="191312"/>
                </a:solidFill>
                <a:latin typeface="Croogla Bold"/>
                <a:ea typeface="Croogla Bold"/>
                <a:cs typeface="Croogla Bold"/>
                <a:sym typeface="Croogla Bold"/>
              </a:rPr>
              <a:t>&amp; POTENTIAL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63349" y="3880654"/>
            <a:ext cx="13011262" cy="252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400" dirty="0">
                <a:solidFill>
                  <a:srgbClr val="191312"/>
                </a:solidFill>
                <a:latin typeface="Segoe UI" panose="020B0502040204020203" pitchFamily="34" charset="0"/>
                <a:ea typeface="Delm"/>
                <a:cs typeface="Segoe UI" panose="020B0502040204020203" pitchFamily="34" charset="0"/>
                <a:sym typeface="Delm"/>
              </a:rPr>
              <a:t>Provide an overview of the market size, target audience, and potential demand.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endParaRPr lang="en-US" sz="4400" dirty="0">
              <a:solidFill>
                <a:srgbClr val="191312"/>
              </a:solidFill>
              <a:latin typeface="Segoe UI" panose="020B0502040204020203" pitchFamily="34" charset="0"/>
              <a:ea typeface="Delm"/>
              <a:cs typeface="Segoe UI" panose="020B0502040204020203" pitchFamily="34" charset="0"/>
              <a:sym typeface="Delm"/>
            </a:endParaRP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400" dirty="0">
                <a:solidFill>
                  <a:srgbClr val="191312"/>
                </a:solidFill>
                <a:latin typeface="Segoe UI" panose="020B0502040204020203" pitchFamily="34" charset="0"/>
                <a:ea typeface="Delm"/>
                <a:cs typeface="Segoe UI" panose="020B0502040204020203" pitchFamily="34" charset="0"/>
                <a:sym typeface="Delm"/>
              </a:rPr>
              <a:t>Use data and visuals like graphs or charts.</a:t>
            </a:r>
          </a:p>
        </p:txBody>
      </p:sp>
      <p:sp>
        <p:nvSpPr>
          <p:cNvPr id="9" name="Freeform 9"/>
          <p:cNvSpPr/>
          <p:nvPr/>
        </p:nvSpPr>
        <p:spPr>
          <a:xfrm>
            <a:off x="991534" y="1028700"/>
            <a:ext cx="1230190" cy="1230190"/>
          </a:xfrm>
          <a:custGeom>
            <a:avLst/>
            <a:gdLst/>
            <a:ahLst/>
            <a:cxnLst/>
            <a:rect l="l" t="t" r="r" b="b"/>
            <a:pathLst>
              <a:path w="1230190" h="1230190">
                <a:moveTo>
                  <a:pt x="0" y="0"/>
                </a:moveTo>
                <a:lnTo>
                  <a:pt x="1230190" y="0"/>
                </a:lnTo>
                <a:lnTo>
                  <a:pt x="1230190" y="1230190"/>
                </a:lnTo>
                <a:lnTo>
                  <a:pt x="0" y="123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0" name="Freeform 10"/>
          <p:cNvSpPr/>
          <p:nvPr/>
        </p:nvSpPr>
        <p:spPr>
          <a:xfrm>
            <a:off x="991534" y="8028110"/>
            <a:ext cx="1230190" cy="1230190"/>
          </a:xfrm>
          <a:custGeom>
            <a:avLst/>
            <a:gdLst/>
            <a:ahLst/>
            <a:cxnLst/>
            <a:rect l="l" t="t" r="r" b="b"/>
            <a:pathLst>
              <a:path w="1230190" h="1230190">
                <a:moveTo>
                  <a:pt x="0" y="0"/>
                </a:moveTo>
                <a:lnTo>
                  <a:pt x="1230190" y="0"/>
                </a:lnTo>
                <a:lnTo>
                  <a:pt x="1230190" y="1230190"/>
                </a:lnTo>
                <a:lnTo>
                  <a:pt x="0" y="123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1" name="Freeform 11"/>
          <p:cNvSpPr/>
          <p:nvPr/>
        </p:nvSpPr>
        <p:spPr>
          <a:xfrm rot="5400000">
            <a:off x="337466" y="3568849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2" name="Freeform 12"/>
          <p:cNvSpPr/>
          <p:nvPr/>
        </p:nvSpPr>
        <p:spPr>
          <a:xfrm rot="5400000">
            <a:off x="337466" y="6341046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8"/>
                </a:lnTo>
                <a:lnTo>
                  <a:pt x="0" y="3680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3" name="Freeform 13"/>
          <p:cNvSpPr/>
          <p:nvPr/>
        </p:nvSpPr>
        <p:spPr>
          <a:xfrm rot="5400000">
            <a:off x="337466" y="-653091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4" name="Freeform 14"/>
          <p:cNvSpPr/>
          <p:nvPr/>
        </p:nvSpPr>
        <p:spPr>
          <a:xfrm rot="5400000">
            <a:off x="337466" y="10581559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24800" y="690476"/>
            <a:ext cx="7982795" cy="1793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560"/>
              </a:lnSpc>
              <a:spcBef>
                <a:spcPct val="0"/>
              </a:spcBef>
            </a:pPr>
            <a:r>
              <a:rPr lang="en-US" sz="10400" b="1" dirty="0">
                <a:solidFill>
                  <a:srgbClr val="2B388F"/>
                </a:solidFill>
                <a:latin typeface="Croogla Bold"/>
                <a:ea typeface="Croogla Bold"/>
                <a:cs typeface="Croogla Bold"/>
                <a:sym typeface="Croogla Bold"/>
              </a:rPr>
              <a:t>SOLUTION</a:t>
            </a:r>
          </a:p>
        </p:txBody>
      </p:sp>
      <p:sp>
        <p:nvSpPr>
          <p:cNvPr id="5" name="Freeform 5"/>
          <p:cNvSpPr/>
          <p:nvPr/>
        </p:nvSpPr>
        <p:spPr>
          <a:xfrm>
            <a:off x="7289174" y="817635"/>
            <a:ext cx="1651205" cy="1812022"/>
          </a:xfrm>
          <a:custGeom>
            <a:avLst/>
            <a:gdLst/>
            <a:ahLst/>
            <a:cxnLst/>
            <a:rect l="l" t="t" r="r" b="b"/>
            <a:pathLst>
              <a:path w="1651205" h="1812022">
                <a:moveTo>
                  <a:pt x="0" y="0"/>
                </a:moveTo>
                <a:lnTo>
                  <a:pt x="1651205" y="0"/>
                </a:lnTo>
                <a:lnTo>
                  <a:pt x="1651205" y="1812022"/>
                </a:lnTo>
                <a:lnTo>
                  <a:pt x="0" y="1812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6" name="TextBox 6"/>
          <p:cNvSpPr txBox="1"/>
          <p:nvPr/>
        </p:nvSpPr>
        <p:spPr>
          <a:xfrm>
            <a:off x="2590800" y="2975628"/>
            <a:ext cx="1501140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Segoe UI" panose="020B0502040204020203" pitchFamily="34" charset="0"/>
              </a:rPr>
              <a:t>Give overview of the product or service that you are offering.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effectLst/>
              <a:latin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Segoe UI" panose="020B0502040204020203" pitchFamily="34" charset="0"/>
              </a:rPr>
              <a:t>Mention the Unique Selling Propositions of the product/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effectLst/>
              <a:latin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Segoe UI" panose="020B0502040204020203" pitchFamily="34" charset="0"/>
              </a:rPr>
              <a:t>Identify Key competitors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effectLst/>
              <a:latin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Segoe UI" panose="020B0502040204020203" pitchFamily="34" charset="0"/>
              </a:rPr>
              <a:t>Showcase the product or service.</a:t>
            </a:r>
            <a:endParaRPr lang="en-US" sz="40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991534" y="1028700"/>
            <a:ext cx="1230190" cy="1230190"/>
          </a:xfrm>
          <a:custGeom>
            <a:avLst/>
            <a:gdLst/>
            <a:ahLst/>
            <a:cxnLst/>
            <a:rect l="l" t="t" r="r" b="b"/>
            <a:pathLst>
              <a:path w="1230190" h="1230190">
                <a:moveTo>
                  <a:pt x="0" y="0"/>
                </a:moveTo>
                <a:lnTo>
                  <a:pt x="1230190" y="0"/>
                </a:lnTo>
                <a:lnTo>
                  <a:pt x="1230190" y="1230190"/>
                </a:lnTo>
                <a:lnTo>
                  <a:pt x="0" y="1230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1" name="Freeform 11"/>
          <p:cNvSpPr/>
          <p:nvPr/>
        </p:nvSpPr>
        <p:spPr>
          <a:xfrm>
            <a:off x="991534" y="8028110"/>
            <a:ext cx="1230190" cy="1230190"/>
          </a:xfrm>
          <a:custGeom>
            <a:avLst/>
            <a:gdLst/>
            <a:ahLst/>
            <a:cxnLst/>
            <a:rect l="l" t="t" r="r" b="b"/>
            <a:pathLst>
              <a:path w="1230190" h="1230190">
                <a:moveTo>
                  <a:pt x="0" y="0"/>
                </a:moveTo>
                <a:lnTo>
                  <a:pt x="1230190" y="0"/>
                </a:lnTo>
                <a:lnTo>
                  <a:pt x="1230190" y="1230190"/>
                </a:lnTo>
                <a:lnTo>
                  <a:pt x="0" y="1230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2" name="Freeform 12"/>
          <p:cNvSpPr/>
          <p:nvPr/>
        </p:nvSpPr>
        <p:spPr>
          <a:xfrm rot="5400000">
            <a:off x="337466" y="3568849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3" name="Freeform 13"/>
          <p:cNvSpPr/>
          <p:nvPr/>
        </p:nvSpPr>
        <p:spPr>
          <a:xfrm rot="5400000">
            <a:off x="337466" y="6341046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8"/>
                </a:lnTo>
                <a:lnTo>
                  <a:pt x="0" y="368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4" name="Freeform 14"/>
          <p:cNvSpPr/>
          <p:nvPr/>
        </p:nvSpPr>
        <p:spPr>
          <a:xfrm rot="5400000">
            <a:off x="337466" y="-653091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5" name="Freeform 15"/>
          <p:cNvSpPr/>
          <p:nvPr/>
        </p:nvSpPr>
        <p:spPr>
          <a:xfrm rot="5400000">
            <a:off x="337466" y="10581559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24546" y="722943"/>
            <a:ext cx="7843453" cy="1771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20"/>
              </a:lnSpc>
              <a:spcBef>
                <a:spcPct val="0"/>
              </a:spcBef>
            </a:pPr>
            <a:r>
              <a:rPr lang="en-US" sz="11800" b="1" dirty="0">
                <a:solidFill>
                  <a:srgbClr val="2E3C99"/>
                </a:solidFill>
                <a:latin typeface="Croogla Bold"/>
                <a:ea typeface="Croogla Bold"/>
                <a:cs typeface="Croogla Bold"/>
                <a:sym typeface="Croogla Bold"/>
              </a:rPr>
              <a:t>TRACTION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21724" y="3086100"/>
            <a:ext cx="13011262" cy="5655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400" dirty="0">
                <a:solidFill>
                  <a:srgbClr val="191312"/>
                </a:solidFill>
                <a:latin typeface="Delm"/>
                <a:ea typeface="Delm"/>
                <a:cs typeface="Delm"/>
                <a:sym typeface="Delm"/>
              </a:rPr>
              <a:t>Highlight significant milestones achieved (e.g., users, revenue, partnerships).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endParaRPr lang="en-US" sz="4400" dirty="0">
              <a:solidFill>
                <a:srgbClr val="191312"/>
              </a:solidFill>
              <a:latin typeface="Delm"/>
              <a:ea typeface="Delm"/>
              <a:cs typeface="Delm"/>
              <a:sym typeface="Delm"/>
            </a:endParaRP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400" dirty="0">
                <a:solidFill>
                  <a:srgbClr val="191312"/>
                </a:solidFill>
                <a:latin typeface="Delm"/>
                <a:ea typeface="Delm"/>
                <a:cs typeface="Delm"/>
                <a:sym typeface="Delm"/>
              </a:rPr>
              <a:t>Use metrics to demonstrate growth and potential.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endParaRPr lang="en-US" sz="4400" dirty="0">
              <a:solidFill>
                <a:srgbClr val="191312"/>
              </a:solidFill>
              <a:latin typeface="Delm"/>
              <a:ea typeface="Delm"/>
              <a:cs typeface="Delm"/>
              <a:sym typeface="Delm"/>
            </a:endParaRP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400" dirty="0">
                <a:solidFill>
                  <a:srgbClr val="191312"/>
                </a:solidFill>
                <a:latin typeface="Delm"/>
                <a:ea typeface="Delm"/>
                <a:cs typeface="Delm"/>
                <a:sym typeface="Delm"/>
              </a:rPr>
              <a:t>Describe how your startup makes money (revenue streams).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endParaRPr lang="en-US" sz="4400" dirty="0">
              <a:solidFill>
                <a:srgbClr val="191312"/>
              </a:solidFill>
              <a:latin typeface="Delm"/>
              <a:ea typeface="Delm"/>
              <a:cs typeface="Delm"/>
              <a:sym typeface="Delm"/>
            </a:endParaRP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400" dirty="0">
                <a:solidFill>
                  <a:srgbClr val="191312"/>
                </a:solidFill>
                <a:latin typeface="Delm"/>
                <a:ea typeface="Delm"/>
                <a:cs typeface="Delm"/>
                <a:sym typeface="Delm"/>
              </a:rPr>
              <a:t>Include pricing strategies and key customer segments.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endParaRPr lang="en-US" sz="3500" dirty="0">
              <a:solidFill>
                <a:srgbClr val="191312"/>
              </a:solidFill>
              <a:latin typeface="Delm"/>
              <a:ea typeface="Delm"/>
              <a:cs typeface="Delm"/>
              <a:sym typeface="Delm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991534" y="1028700"/>
            <a:ext cx="1230190" cy="1230190"/>
          </a:xfrm>
          <a:custGeom>
            <a:avLst/>
            <a:gdLst/>
            <a:ahLst/>
            <a:cxnLst/>
            <a:rect l="l" t="t" r="r" b="b"/>
            <a:pathLst>
              <a:path w="1230190" h="1230190">
                <a:moveTo>
                  <a:pt x="0" y="0"/>
                </a:moveTo>
                <a:lnTo>
                  <a:pt x="1230190" y="0"/>
                </a:lnTo>
                <a:lnTo>
                  <a:pt x="1230190" y="1230190"/>
                </a:lnTo>
                <a:lnTo>
                  <a:pt x="0" y="123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8" name="Freeform 8"/>
          <p:cNvSpPr/>
          <p:nvPr/>
        </p:nvSpPr>
        <p:spPr>
          <a:xfrm>
            <a:off x="991534" y="8028110"/>
            <a:ext cx="1230190" cy="1230190"/>
          </a:xfrm>
          <a:custGeom>
            <a:avLst/>
            <a:gdLst/>
            <a:ahLst/>
            <a:cxnLst/>
            <a:rect l="l" t="t" r="r" b="b"/>
            <a:pathLst>
              <a:path w="1230190" h="1230190">
                <a:moveTo>
                  <a:pt x="0" y="0"/>
                </a:moveTo>
                <a:lnTo>
                  <a:pt x="1230190" y="0"/>
                </a:lnTo>
                <a:lnTo>
                  <a:pt x="1230190" y="1230190"/>
                </a:lnTo>
                <a:lnTo>
                  <a:pt x="0" y="123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9" name="Freeform 9"/>
          <p:cNvSpPr/>
          <p:nvPr/>
        </p:nvSpPr>
        <p:spPr>
          <a:xfrm rot="5400000">
            <a:off x="337466" y="3568849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0" name="Freeform 10"/>
          <p:cNvSpPr/>
          <p:nvPr/>
        </p:nvSpPr>
        <p:spPr>
          <a:xfrm rot="5400000">
            <a:off x="337466" y="6341046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8"/>
                </a:lnTo>
                <a:lnTo>
                  <a:pt x="0" y="3680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1" name="Freeform 11"/>
          <p:cNvSpPr/>
          <p:nvPr/>
        </p:nvSpPr>
        <p:spPr>
          <a:xfrm rot="5400000">
            <a:off x="337466" y="-653091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2" name="Freeform 12"/>
          <p:cNvSpPr/>
          <p:nvPr/>
        </p:nvSpPr>
        <p:spPr>
          <a:xfrm rot="5400000">
            <a:off x="337466" y="10581559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9711319" y="1028700"/>
            <a:ext cx="2328469" cy="232846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BD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11319" y="5433592"/>
            <a:ext cx="2328469" cy="23284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BD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706535" y="1028700"/>
            <a:ext cx="2328469" cy="232846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BD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706535" y="5433592"/>
            <a:ext cx="2328469" cy="232846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BD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040226" y="3425334"/>
            <a:ext cx="7557499" cy="2961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439"/>
              </a:lnSpc>
            </a:pPr>
            <a:r>
              <a:rPr lang="en-US" sz="10399" b="1" dirty="0">
                <a:solidFill>
                  <a:srgbClr val="2E3C99"/>
                </a:solidFill>
                <a:latin typeface="Croogla Bold"/>
                <a:ea typeface="Croogla Bold"/>
                <a:cs typeface="Croogla Bold"/>
                <a:sym typeface="Croogla Bold"/>
              </a:rPr>
              <a:t>MEET THE TEAM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3562071"/>
            <a:ext cx="3463106" cy="47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b="1" spc="25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Name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44000" y="7971610"/>
            <a:ext cx="3463106" cy="47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b="1" spc="25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Name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139217" y="3562071"/>
            <a:ext cx="3463106" cy="47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b="1" spc="25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Name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139217" y="7971610"/>
            <a:ext cx="3463106" cy="47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b="1" spc="250">
                <a:solidFill>
                  <a:srgbClr val="3F2305"/>
                </a:solidFill>
                <a:latin typeface="Gabriel Sans Bold"/>
                <a:ea typeface="Gabriel Sans Bold"/>
                <a:cs typeface="Gabriel Sans Bold"/>
                <a:sym typeface="Gabriel Sans Bold"/>
              </a:rPr>
              <a:t>Name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144000" y="4181831"/>
            <a:ext cx="3463106" cy="436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spc="23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Founder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000622" y="8591370"/>
            <a:ext cx="1749862" cy="436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spc="23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Co-Founder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995839" y="4181831"/>
            <a:ext cx="1749862" cy="436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spc="23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Co-Founder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995839" y="8591370"/>
            <a:ext cx="1749862" cy="436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spc="230">
                <a:solidFill>
                  <a:srgbClr val="3F2305"/>
                </a:solidFill>
                <a:latin typeface="Gabriel Sans Condensed"/>
                <a:ea typeface="Gabriel Sans Condensed"/>
                <a:cs typeface="Gabriel Sans Condensed"/>
                <a:sym typeface="Gabriel Sans Condensed"/>
              </a:rPr>
              <a:t>Co-Founder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038054" y="7568525"/>
            <a:ext cx="21561208" cy="4608708"/>
          </a:xfrm>
          <a:custGeom>
            <a:avLst/>
            <a:gdLst/>
            <a:ahLst/>
            <a:cxnLst/>
            <a:rect l="l" t="t" r="r" b="b"/>
            <a:pathLst>
              <a:path w="21561208" h="4608708">
                <a:moveTo>
                  <a:pt x="0" y="0"/>
                </a:moveTo>
                <a:lnTo>
                  <a:pt x="21561208" y="0"/>
                </a:lnTo>
                <a:lnTo>
                  <a:pt x="21561208" y="4608708"/>
                </a:lnTo>
                <a:lnTo>
                  <a:pt x="0" y="4608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3" name="TextBox 3"/>
          <p:cNvSpPr txBox="1"/>
          <p:nvPr/>
        </p:nvSpPr>
        <p:spPr>
          <a:xfrm>
            <a:off x="1028700" y="1104900"/>
            <a:ext cx="16230600" cy="1441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 b="1">
                <a:solidFill>
                  <a:srgbClr val="2B388F"/>
                </a:solidFill>
                <a:latin typeface="Croogla Bold"/>
                <a:ea typeface="Croogla Bold"/>
                <a:cs typeface="Croogla Bold"/>
                <a:sym typeface="Croogla Bold"/>
              </a:rPr>
              <a:t>FINANCIAL PROJECTIONS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98358" y="3489544"/>
            <a:ext cx="13995894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91312"/>
                </a:solidFill>
                <a:latin typeface="Delm"/>
                <a:ea typeface="Delm"/>
                <a:cs typeface="Delm"/>
                <a:sym typeface="Delm"/>
              </a:rPr>
              <a:t>Provide key financial metrics (e.g., revenue, profit, expenses) for the next 3-5 years.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91312"/>
                </a:solidFill>
                <a:latin typeface="Delm"/>
                <a:ea typeface="Delm"/>
                <a:cs typeface="Delm"/>
                <a:sym typeface="Delm"/>
              </a:rPr>
              <a:t>Include realistic assumptions.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24547" y="478196"/>
            <a:ext cx="14434753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0"/>
              </a:lnSpc>
              <a:spcBef>
                <a:spcPct val="0"/>
              </a:spcBef>
            </a:pPr>
            <a:r>
              <a:rPr lang="en-US" sz="12000" b="1" dirty="0">
                <a:solidFill>
                  <a:srgbClr val="2E3C99"/>
                </a:solidFill>
                <a:latin typeface="Croogla Bold"/>
                <a:ea typeface="Croogla Bold"/>
                <a:cs typeface="Croogla Bold"/>
                <a:sym typeface="Croogla Bold"/>
              </a:rPr>
              <a:t>COMPETITIVE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932749" y="1706921"/>
            <a:ext cx="11326551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99"/>
              </a:lnSpc>
              <a:spcBef>
                <a:spcPct val="0"/>
              </a:spcBef>
            </a:pPr>
            <a:r>
              <a:rPr lang="en-US" sz="9000" b="1">
                <a:solidFill>
                  <a:srgbClr val="191312"/>
                </a:solidFill>
                <a:latin typeface="Croogla Bold"/>
                <a:ea typeface="Croogla Bold"/>
                <a:cs typeface="Croogla Bold"/>
                <a:sym typeface="Croogla Bold"/>
              </a:rPr>
              <a:t>LANDSCAPE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98077" y="4636027"/>
            <a:ext cx="13995894" cy="189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400" dirty="0">
                <a:solidFill>
                  <a:srgbClr val="191312"/>
                </a:solidFill>
                <a:latin typeface="Delm"/>
                <a:ea typeface="Delm"/>
                <a:cs typeface="Delm"/>
                <a:sym typeface="Delm"/>
              </a:rPr>
              <a:t>Compare your startup with competitors.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endParaRPr lang="en-US" sz="4400" dirty="0">
              <a:solidFill>
                <a:srgbClr val="191312"/>
              </a:solidFill>
              <a:latin typeface="Delm"/>
              <a:ea typeface="Delm"/>
              <a:cs typeface="Delm"/>
              <a:sym typeface="Delm"/>
            </a:endParaRP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400" dirty="0">
                <a:solidFill>
                  <a:srgbClr val="191312"/>
                </a:solidFill>
                <a:latin typeface="Delm"/>
                <a:ea typeface="Delm"/>
                <a:cs typeface="Delm"/>
                <a:sym typeface="Delm"/>
              </a:rPr>
              <a:t>Use a matrix or chart to highlight your advantages.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825852" y="-583527"/>
            <a:ext cx="2432480" cy="1128174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991534" y="1028700"/>
            <a:ext cx="1230190" cy="1230190"/>
          </a:xfrm>
          <a:custGeom>
            <a:avLst/>
            <a:gdLst/>
            <a:ahLst/>
            <a:cxnLst/>
            <a:rect l="l" t="t" r="r" b="b"/>
            <a:pathLst>
              <a:path w="1230190" h="1230190">
                <a:moveTo>
                  <a:pt x="0" y="0"/>
                </a:moveTo>
                <a:lnTo>
                  <a:pt x="1230190" y="0"/>
                </a:lnTo>
                <a:lnTo>
                  <a:pt x="1230190" y="1230190"/>
                </a:lnTo>
                <a:lnTo>
                  <a:pt x="0" y="123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9" name="Freeform 9"/>
          <p:cNvSpPr/>
          <p:nvPr/>
        </p:nvSpPr>
        <p:spPr>
          <a:xfrm>
            <a:off x="991534" y="8028110"/>
            <a:ext cx="1230190" cy="1230190"/>
          </a:xfrm>
          <a:custGeom>
            <a:avLst/>
            <a:gdLst/>
            <a:ahLst/>
            <a:cxnLst/>
            <a:rect l="l" t="t" r="r" b="b"/>
            <a:pathLst>
              <a:path w="1230190" h="1230190">
                <a:moveTo>
                  <a:pt x="0" y="0"/>
                </a:moveTo>
                <a:lnTo>
                  <a:pt x="1230190" y="0"/>
                </a:lnTo>
                <a:lnTo>
                  <a:pt x="1230190" y="1230190"/>
                </a:lnTo>
                <a:lnTo>
                  <a:pt x="0" y="123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0" name="Freeform 10"/>
          <p:cNvSpPr/>
          <p:nvPr/>
        </p:nvSpPr>
        <p:spPr>
          <a:xfrm rot="5400000">
            <a:off x="337466" y="3568849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1" name="Freeform 11"/>
          <p:cNvSpPr/>
          <p:nvPr/>
        </p:nvSpPr>
        <p:spPr>
          <a:xfrm rot="5400000">
            <a:off x="337466" y="6341046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8"/>
                </a:lnTo>
                <a:lnTo>
                  <a:pt x="0" y="3680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2" name="Freeform 12"/>
          <p:cNvSpPr/>
          <p:nvPr/>
        </p:nvSpPr>
        <p:spPr>
          <a:xfrm rot="5400000">
            <a:off x="337466" y="-653091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3" name="Freeform 13"/>
          <p:cNvSpPr/>
          <p:nvPr/>
        </p:nvSpPr>
        <p:spPr>
          <a:xfrm rot="5400000">
            <a:off x="337466" y="10581559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40774" y="861891"/>
            <a:ext cx="15566827" cy="139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2E3C99"/>
                </a:solidFill>
                <a:latin typeface="Croogla Bold"/>
                <a:ea typeface="Croogla Bold"/>
                <a:cs typeface="Croogla Bold"/>
                <a:sym typeface="Croogla Bold"/>
              </a:rPr>
              <a:t>MARKETING AND SALES</a:t>
            </a:r>
          </a:p>
        </p:txBody>
      </p:sp>
      <p:sp>
        <p:nvSpPr>
          <p:cNvPr id="3" name="Freeform 3"/>
          <p:cNvSpPr/>
          <p:nvPr/>
        </p:nvSpPr>
        <p:spPr>
          <a:xfrm>
            <a:off x="2806810" y="4195994"/>
            <a:ext cx="3474709" cy="1117411"/>
          </a:xfrm>
          <a:custGeom>
            <a:avLst/>
            <a:gdLst/>
            <a:ahLst/>
            <a:cxnLst/>
            <a:rect l="l" t="t" r="r" b="b"/>
            <a:pathLst>
              <a:path w="3474709" h="1117411">
                <a:moveTo>
                  <a:pt x="0" y="0"/>
                </a:moveTo>
                <a:lnTo>
                  <a:pt x="3474710" y="0"/>
                </a:lnTo>
                <a:lnTo>
                  <a:pt x="3474710" y="1117411"/>
                </a:lnTo>
                <a:lnTo>
                  <a:pt x="0" y="1117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9011"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4" name="Freeform 4"/>
          <p:cNvSpPr/>
          <p:nvPr/>
        </p:nvSpPr>
        <p:spPr>
          <a:xfrm>
            <a:off x="6191724" y="4195994"/>
            <a:ext cx="3477975" cy="1117411"/>
          </a:xfrm>
          <a:custGeom>
            <a:avLst/>
            <a:gdLst/>
            <a:ahLst/>
            <a:cxnLst/>
            <a:rect l="l" t="t" r="r" b="b"/>
            <a:pathLst>
              <a:path w="3477975" h="1117411">
                <a:moveTo>
                  <a:pt x="0" y="0"/>
                </a:moveTo>
                <a:lnTo>
                  <a:pt x="3477974" y="0"/>
                </a:lnTo>
                <a:lnTo>
                  <a:pt x="3477974" y="1117411"/>
                </a:lnTo>
                <a:lnTo>
                  <a:pt x="0" y="11174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909"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5" name="TextBox 5"/>
          <p:cNvSpPr txBox="1"/>
          <p:nvPr/>
        </p:nvSpPr>
        <p:spPr>
          <a:xfrm>
            <a:off x="2806810" y="4432737"/>
            <a:ext cx="6862888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75"/>
              </a:lnSpc>
            </a:pPr>
            <a:r>
              <a:rPr lang="en-US" sz="5146" dirty="0">
                <a:latin typeface="Delm"/>
                <a:ea typeface="Delm"/>
                <a:cs typeface="Delm"/>
                <a:sym typeface="Delm"/>
              </a:rPr>
              <a:t>Marketing Approach</a:t>
            </a:r>
          </a:p>
        </p:txBody>
      </p:sp>
      <p:sp>
        <p:nvSpPr>
          <p:cNvPr id="6" name="Freeform 6"/>
          <p:cNvSpPr/>
          <p:nvPr/>
        </p:nvSpPr>
        <p:spPr>
          <a:xfrm>
            <a:off x="10378675" y="4195994"/>
            <a:ext cx="3474709" cy="1117411"/>
          </a:xfrm>
          <a:custGeom>
            <a:avLst/>
            <a:gdLst/>
            <a:ahLst/>
            <a:cxnLst/>
            <a:rect l="l" t="t" r="r" b="b"/>
            <a:pathLst>
              <a:path w="3474709" h="1117411">
                <a:moveTo>
                  <a:pt x="0" y="0"/>
                </a:moveTo>
                <a:lnTo>
                  <a:pt x="3474710" y="0"/>
                </a:lnTo>
                <a:lnTo>
                  <a:pt x="3474710" y="1117411"/>
                </a:lnTo>
                <a:lnTo>
                  <a:pt x="0" y="1117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9011"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7" name="Freeform 7"/>
          <p:cNvSpPr/>
          <p:nvPr/>
        </p:nvSpPr>
        <p:spPr>
          <a:xfrm>
            <a:off x="13763589" y="4195994"/>
            <a:ext cx="3477975" cy="1117411"/>
          </a:xfrm>
          <a:custGeom>
            <a:avLst/>
            <a:gdLst/>
            <a:ahLst/>
            <a:cxnLst/>
            <a:rect l="l" t="t" r="r" b="b"/>
            <a:pathLst>
              <a:path w="3477975" h="1117411">
                <a:moveTo>
                  <a:pt x="0" y="0"/>
                </a:moveTo>
                <a:lnTo>
                  <a:pt x="3477975" y="0"/>
                </a:lnTo>
                <a:lnTo>
                  <a:pt x="3477975" y="1117411"/>
                </a:lnTo>
                <a:lnTo>
                  <a:pt x="0" y="1117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909"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8" name="TextBox 8"/>
          <p:cNvSpPr txBox="1"/>
          <p:nvPr/>
        </p:nvSpPr>
        <p:spPr>
          <a:xfrm>
            <a:off x="10378675" y="4432737"/>
            <a:ext cx="6862888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75"/>
              </a:lnSpc>
            </a:pPr>
            <a:r>
              <a:rPr lang="en-US" sz="5146" dirty="0">
                <a:latin typeface="Delm"/>
                <a:ea typeface="Delm"/>
                <a:cs typeface="Delm"/>
                <a:sym typeface="Delm"/>
              </a:rPr>
              <a:t>Sales Approach</a:t>
            </a:r>
          </a:p>
        </p:txBody>
      </p:sp>
      <p:sp>
        <p:nvSpPr>
          <p:cNvPr id="9" name="AutoShape 9"/>
          <p:cNvSpPr/>
          <p:nvPr/>
        </p:nvSpPr>
        <p:spPr>
          <a:xfrm flipH="1">
            <a:off x="10028557" y="4195994"/>
            <a:ext cx="0" cy="5807774"/>
          </a:xfrm>
          <a:prstGeom prst="line">
            <a:avLst/>
          </a:prstGeom>
          <a:ln w="47625" cap="rnd">
            <a:solidFill>
              <a:srgbClr val="FFE8C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D"/>
          </a:p>
        </p:txBody>
      </p:sp>
      <p:sp>
        <p:nvSpPr>
          <p:cNvPr id="10" name="TextBox 10"/>
          <p:cNvSpPr txBox="1"/>
          <p:nvPr/>
        </p:nvSpPr>
        <p:spPr>
          <a:xfrm>
            <a:off x="3030611" y="2527328"/>
            <a:ext cx="13995894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000" dirty="0">
                <a:solidFill>
                  <a:srgbClr val="191312"/>
                </a:solidFill>
                <a:latin typeface="Delm"/>
                <a:ea typeface="Delm"/>
                <a:cs typeface="Delm"/>
                <a:sym typeface="Delm"/>
              </a:rPr>
              <a:t>Outline your plan to attract and retain customers.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000" dirty="0">
                <a:solidFill>
                  <a:srgbClr val="191312"/>
                </a:solidFill>
                <a:latin typeface="Delm"/>
                <a:ea typeface="Delm"/>
                <a:cs typeface="Delm"/>
                <a:sym typeface="Delm"/>
              </a:rPr>
              <a:t>Mention distribution channels, sales methods, and promotional strategies.</a:t>
            </a:r>
          </a:p>
        </p:txBody>
      </p:sp>
      <p:sp>
        <p:nvSpPr>
          <p:cNvPr id="14" name="Freeform 14"/>
          <p:cNvSpPr/>
          <p:nvPr/>
        </p:nvSpPr>
        <p:spPr>
          <a:xfrm>
            <a:off x="991534" y="1028700"/>
            <a:ext cx="1230190" cy="1230190"/>
          </a:xfrm>
          <a:custGeom>
            <a:avLst/>
            <a:gdLst/>
            <a:ahLst/>
            <a:cxnLst/>
            <a:rect l="l" t="t" r="r" b="b"/>
            <a:pathLst>
              <a:path w="1230190" h="1230190">
                <a:moveTo>
                  <a:pt x="0" y="0"/>
                </a:moveTo>
                <a:lnTo>
                  <a:pt x="1230190" y="0"/>
                </a:lnTo>
                <a:lnTo>
                  <a:pt x="1230190" y="1230190"/>
                </a:lnTo>
                <a:lnTo>
                  <a:pt x="0" y="1230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5" name="Freeform 15"/>
          <p:cNvSpPr/>
          <p:nvPr/>
        </p:nvSpPr>
        <p:spPr>
          <a:xfrm>
            <a:off x="991534" y="8028110"/>
            <a:ext cx="1230190" cy="1230190"/>
          </a:xfrm>
          <a:custGeom>
            <a:avLst/>
            <a:gdLst/>
            <a:ahLst/>
            <a:cxnLst/>
            <a:rect l="l" t="t" r="r" b="b"/>
            <a:pathLst>
              <a:path w="1230190" h="1230190">
                <a:moveTo>
                  <a:pt x="0" y="0"/>
                </a:moveTo>
                <a:lnTo>
                  <a:pt x="1230190" y="0"/>
                </a:lnTo>
                <a:lnTo>
                  <a:pt x="1230190" y="1230190"/>
                </a:lnTo>
                <a:lnTo>
                  <a:pt x="0" y="1230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6" name="Freeform 16"/>
          <p:cNvSpPr/>
          <p:nvPr/>
        </p:nvSpPr>
        <p:spPr>
          <a:xfrm rot="5400000">
            <a:off x="337466" y="3568849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7" name="Freeform 17"/>
          <p:cNvSpPr/>
          <p:nvPr/>
        </p:nvSpPr>
        <p:spPr>
          <a:xfrm rot="5400000">
            <a:off x="337466" y="6341046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8"/>
                </a:lnTo>
                <a:lnTo>
                  <a:pt x="0" y="3680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8" name="Freeform 18"/>
          <p:cNvSpPr/>
          <p:nvPr/>
        </p:nvSpPr>
        <p:spPr>
          <a:xfrm rot="5400000">
            <a:off x="337466" y="-653091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  <p:sp>
        <p:nvSpPr>
          <p:cNvPr id="19" name="Freeform 19"/>
          <p:cNvSpPr/>
          <p:nvPr/>
        </p:nvSpPr>
        <p:spPr>
          <a:xfrm rot="5400000">
            <a:off x="337466" y="10581559"/>
            <a:ext cx="2538325" cy="368057"/>
          </a:xfrm>
          <a:custGeom>
            <a:avLst/>
            <a:gdLst/>
            <a:ahLst/>
            <a:cxnLst/>
            <a:rect l="l" t="t" r="r" b="b"/>
            <a:pathLst>
              <a:path w="2538325" h="368057">
                <a:moveTo>
                  <a:pt x="0" y="0"/>
                </a:moveTo>
                <a:lnTo>
                  <a:pt x="2538325" y="0"/>
                </a:lnTo>
                <a:lnTo>
                  <a:pt x="2538325" y="368057"/>
                </a:lnTo>
                <a:lnTo>
                  <a:pt x="0" y="368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274</Words>
  <Application>Microsoft Office PowerPoint</Application>
  <PresentationFormat>Custom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Delm</vt:lpstr>
      <vt:lpstr>Arimo Bold</vt:lpstr>
      <vt:lpstr>Gabriel Sans Bold</vt:lpstr>
      <vt:lpstr>Croogla Bold</vt:lpstr>
      <vt:lpstr>Arial</vt:lpstr>
      <vt:lpstr>Croogla</vt:lpstr>
      <vt:lpstr>Calibri</vt:lpstr>
      <vt:lpstr>Segoe UI</vt:lpstr>
      <vt:lpstr>Gabriel Sans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Pitch Deck Template</dc:title>
  <dc:creator>ICT</dc:creator>
  <cp:lastModifiedBy>dr ap</cp:lastModifiedBy>
  <cp:revision>6</cp:revision>
  <dcterms:created xsi:type="dcterms:W3CDTF">2006-08-16T00:00:00Z</dcterms:created>
  <dcterms:modified xsi:type="dcterms:W3CDTF">2025-05-13T10:04:34Z</dcterms:modified>
  <dc:identifier>DAGYNi2qa-w</dc:identifier>
</cp:coreProperties>
</file>