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7" r:id="rId5"/>
    <p:sldId id="258"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439DEA-27DC-499F-AC29-39E5552A7DE7}" v="9" dt="2023-05-24T07:26:51.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20EA-AB21-2EFD-AC15-43973CE834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80FA30-32B9-C035-152F-88685A9A39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AF3862-55B0-A02B-1B29-D60C915D2FEF}"/>
              </a:ext>
            </a:extLst>
          </p:cNvPr>
          <p:cNvSpPr>
            <a:spLocks noGrp="1"/>
          </p:cNvSpPr>
          <p:nvPr>
            <p:ph type="dt" sz="half" idx="10"/>
          </p:nvPr>
        </p:nvSpPr>
        <p:spPr/>
        <p:txBody>
          <a:bodyPr/>
          <a:lstStyle/>
          <a:p>
            <a:fld id="{F0563FA5-B961-4BA9-877D-FDCB0CBB6CDE}" type="datetimeFigureOut">
              <a:rPr lang="en-IN" smtClean="0"/>
              <a:t>24-05-2023</a:t>
            </a:fld>
            <a:endParaRPr lang="en-IN"/>
          </a:p>
        </p:txBody>
      </p:sp>
      <p:sp>
        <p:nvSpPr>
          <p:cNvPr id="5" name="Footer Placeholder 4">
            <a:extLst>
              <a:ext uri="{FF2B5EF4-FFF2-40B4-BE49-F238E27FC236}">
                <a16:creationId xmlns:a16="http://schemas.microsoft.com/office/drawing/2014/main" id="{88B438E4-40BA-65A9-CDB9-186234C7D7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46AB8C-8DF5-C2A6-EE6D-89B4FE0EC8D3}"/>
              </a:ext>
            </a:extLst>
          </p:cNvPr>
          <p:cNvSpPr>
            <a:spLocks noGrp="1"/>
          </p:cNvSpPr>
          <p:nvPr>
            <p:ph type="sldNum" sz="quarter" idx="12"/>
          </p:nvPr>
        </p:nvSpPr>
        <p:spPr/>
        <p:txBody>
          <a:bodyPr/>
          <a:lstStyle/>
          <a:p>
            <a:fld id="{8959E8FF-ADA1-41D4-A746-89A97A11DF5E}" type="slidenum">
              <a:rPr lang="en-IN" smtClean="0"/>
              <a:t>‹#›</a:t>
            </a:fld>
            <a:endParaRPr lang="en-IN"/>
          </a:p>
        </p:txBody>
      </p:sp>
    </p:spTree>
    <p:extLst>
      <p:ext uri="{BB962C8B-B14F-4D97-AF65-F5344CB8AC3E}">
        <p14:creationId xmlns:p14="http://schemas.microsoft.com/office/powerpoint/2010/main" val="318140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249C-19A2-CA8F-9786-7870DF6E91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C6FF4E-CCAB-0AE7-EF16-EDF1838A6F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A07438-A629-0418-DBD7-CC0FEC8C0FED}"/>
              </a:ext>
            </a:extLst>
          </p:cNvPr>
          <p:cNvSpPr>
            <a:spLocks noGrp="1"/>
          </p:cNvSpPr>
          <p:nvPr>
            <p:ph type="dt" sz="half" idx="10"/>
          </p:nvPr>
        </p:nvSpPr>
        <p:spPr/>
        <p:txBody>
          <a:bodyPr/>
          <a:lstStyle/>
          <a:p>
            <a:fld id="{F0563FA5-B961-4BA9-877D-FDCB0CBB6CDE}" type="datetimeFigureOut">
              <a:rPr lang="en-IN" smtClean="0"/>
              <a:t>24-05-2023</a:t>
            </a:fld>
            <a:endParaRPr lang="en-IN"/>
          </a:p>
        </p:txBody>
      </p:sp>
      <p:sp>
        <p:nvSpPr>
          <p:cNvPr id="5" name="Footer Placeholder 4">
            <a:extLst>
              <a:ext uri="{FF2B5EF4-FFF2-40B4-BE49-F238E27FC236}">
                <a16:creationId xmlns:a16="http://schemas.microsoft.com/office/drawing/2014/main" id="{0EC9E4B0-3F2E-A176-91B2-67AB0FEE22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0B4E46-FC38-173D-7330-8401440CFB66}"/>
              </a:ext>
            </a:extLst>
          </p:cNvPr>
          <p:cNvSpPr>
            <a:spLocks noGrp="1"/>
          </p:cNvSpPr>
          <p:nvPr>
            <p:ph type="sldNum" sz="quarter" idx="12"/>
          </p:nvPr>
        </p:nvSpPr>
        <p:spPr/>
        <p:txBody>
          <a:bodyPr/>
          <a:lstStyle/>
          <a:p>
            <a:fld id="{8959E8FF-ADA1-41D4-A746-89A97A11DF5E}" type="slidenum">
              <a:rPr lang="en-IN" smtClean="0"/>
              <a:t>‹#›</a:t>
            </a:fld>
            <a:endParaRPr lang="en-IN"/>
          </a:p>
        </p:txBody>
      </p:sp>
    </p:spTree>
    <p:extLst>
      <p:ext uri="{BB962C8B-B14F-4D97-AF65-F5344CB8AC3E}">
        <p14:creationId xmlns:p14="http://schemas.microsoft.com/office/powerpoint/2010/main" val="218371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668E71-7A6A-535B-6F9E-9918E6BFCA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74F3AB-DCEC-548C-1303-2F333ED3E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449758-1D31-692F-8C18-DAB7154EBDC8}"/>
              </a:ext>
            </a:extLst>
          </p:cNvPr>
          <p:cNvSpPr>
            <a:spLocks noGrp="1"/>
          </p:cNvSpPr>
          <p:nvPr>
            <p:ph type="dt" sz="half" idx="10"/>
          </p:nvPr>
        </p:nvSpPr>
        <p:spPr/>
        <p:txBody>
          <a:bodyPr/>
          <a:lstStyle/>
          <a:p>
            <a:fld id="{F0563FA5-B961-4BA9-877D-FDCB0CBB6CDE}" type="datetimeFigureOut">
              <a:rPr lang="en-IN" smtClean="0"/>
              <a:t>24-05-2023</a:t>
            </a:fld>
            <a:endParaRPr lang="en-IN"/>
          </a:p>
        </p:txBody>
      </p:sp>
      <p:sp>
        <p:nvSpPr>
          <p:cNvPr id="5" name="Footer Placeholder 4">
            <a:extLst>
              <a:ext uri="{FF2B5EF4-FFF2-40B4-BE49-F238E27FC236}">
                <a16:creationId xmlns:a16="http://schemas.microsoft.com/office/drawing/2014/main" id="{9D92FC43-B906-EF11-B88C-190934A8F4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0D4696-962D-AF49-EF17-CE95DE8B5343}"/>
              </a:ext>
            </a:extLst>
          </p:cNvPr>
          <p:cNvSpPr>
            <a:spLocks noGrp="1"/>
          </p:cNvSpPr>
          <p:nvPr>
            <p:ph type="sldNum" sz="quarter" idx="12"/>
          </p:nvPr>
        </p:nvSpPr>
        <p:spPr/>
        <p:txBody>
          <a:bodyPr/>
          <a:lstStyle/>
          <a:p>
            <a:fld id="{8959E8FF-ADA1-41D4-A746-89A97A11DF5E}" type="slidenum">
              <a:rPr lang="en-IN" smtClean="0"/>
              <a:t>‹#›</a:t>
            </a:fld>
            <a:endParaRPr lang="en-IN"/>
          </a:p>
        </p:txBody>
      </p:sp>
    </p:spTree>
    <p:extLst>
      <p:ext uri="{BB962C8B-B14F-4D97-AF65-F5344CB8AC3E}">
        <p14:creationId xmlns:p14="http://schemas.microsoft.com/office/powerpoint/2010/main" val="3564570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2357-DD96-9456-CD01-8172979BA6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634742-01E0-2319-87F2-97938C2EA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B55178-3F2E-4F4B-EE6E-EBBF5808A89B}"/>
              </a:ext>
            </a:extLst>
          </p:cNvPr>
          <p:cNvSpPr>
            <a:spLocks noGrp="1"/>
          </p:cNvSpPr>
          <p:nvPr>
            <p:ph type="dt" sz="half" idx="10"/>
          </p:nvPr>
        </p:nvSpPr>
        <p:spPr/>
        <p:txBody>
          <a:bodyPr/>
          <a:lstStyle/>
          <a:p>
            <a:fld id="{F0563FA5-B961-4BA9-877D-FDCB0CBB6CDE}" type="datetimeFigureOut">
              <a:rPr lang="en-IN" smtClean="0"/>
              <a:t>24-05-2023</a:t>
            </a:fld>
            <a:endParaRPr lang="en-IN"/>
          </a:p>
        </p:txBody>
      </p:sp>
      <p:sp>
        <p:nvSpPr>
          <p:cNvPr id="5" name="Footer Placeholder 4">
            <a:extLst>
              <a:ext uri="{FF2B5EF4-FFF2-40B4-BE49-F238E27FC236}">
                <a16:creationId xmlns:a16="http://schemas.microsoft.com/office/drawing/2014/main" id="{E3066639-E3E1-4F9A-FD3F-FFB4BD6C68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656B7-0481-7912-C4E4-9AB7AE0FFA32}"/>
              </a:ext>
            </a:extLst>
          </p:cNvPr>
          <p:cNvSpPr>
            <a:spLocks noGrp="1"/>
          </p:cNvSpPr>
          <p:nvPr>
            <p:ph type="sldNum" sz="quarter" idx="12"/>
          </p:nvPr>
        </p:nvSpPr>
        <p:spPr/>
        <p:txBody>
          <a:bodyPr/>
          <a:lstStyle/>
          <a:p>
            <a:fld id="{8959E8FF-ADA1-41D4-A746-89A97A11DF5E}" type="slidenum">
              <a:rPr lang="en-IN" smtClean="0"/>
              <a:t>‹#›</a:t>
            </a:fld>
            <a:endParaRPr lang="en-IN"/>
          </a:p>
        </p:txBody>
      </p:sp>
    </p:spTree>
    <p:extLst>
      <p:ext uri="{BB962C8B-B14F-4D97-AF65-F5344CB8AC3E}">
        <p14:creationId xmlns:p14="http://schemas.microsoft.com/office/powerpoint/2010/main" val="322427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C31F-3F53-4202-0701-9B987BDEE0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A705BF-6413-EFD6-DDE0-C912959FD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8EB006-41CF-76CA-D101-0DE8CEBDAEE5}"/>
              </a:ext>
            </a:extLst>
          </p:cNvPr>
          <p:cNvSpPr>
            <a:spLocks noGrp="1"/>
          </p:cNvSpPr>
          <p:nvPr>
            <p:ph type="dt" sz="half" idx="10"/>
          </p:nvPr>
        </p:nvSpPr>
        <p:spPr/>
        <p:txBody>
          <a:bodyPr/>
          <a:lstStyle/>
          <a:p>
            <a:fld id="{F0563FA5-B961-4BA9-877D-FDCB0CBB6CDE}" type="datetimeFigureOut">
              <a:rPr lang="en-IN" smtClean="0"/>
              <a:t>24-05-2023</a:t>
            </a:fld>
            <a:endParaRPr lang="en-IN"/>
          </a:p>
        </p:txBody>
      </p:sp>
      <p:sp>
        <p:nvSpPr>
          <p:cNvPr id="5" name="Footer Placeholder 4">
            <a:extLst>
              <a:ext uri="{FF2B5EF4-FFF2-40B4-BE49-F238E27FC236}">
                <a16:creationId xmlns:a16="http://schemas.microsoft.com/office/drawing/2014/main" id="{6730AC28-39DA-A26F-018B-3F083B5B2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1DB65B-AFEB-81D0-124C-BDD2A8784C82}"/>
              </a:ext>
            </a:extLst>
          </p:cNvPr>
          <p:cNvSpPr>
            <a:spLocks noGrp="1"/>
          </p:cNvSpPr>
          <p:nvPr>
            <p:ph type="sldNum" sz="quarter" idx="12"/>
          </p:nvPr>
        </p:nvSpPr>
        <p:spPr/>
        <p:txBody>
          <a:bodyPr/>
          <a:lstStyle/>
          <a:p>
            <a:fld id="{8959E8FF-ADA1-41D4-A746-89A97A11DF5E}" type="slidenum">
              <a:rPr lang="en-IN" smtClean="0"/>
              <a:t>‹#›</a:t>
            </a:fld>
            <a:endParaRPr lang="en-IN"/>
          </a:p>
        </p:txBody>
      </p:sp>
    </p:spTree>
    <p:extLst>
      <p:ext uri="{BB962C8B-B14F-4D97-AF65-F5344CB8AC3E}">
        <p14:creationId xmlns:p14="http://schemas.microsoft.com/office/powerpoint/2010/main" val="37613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94C9-6E9B-2CF3-46B1-5EC258C3B0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0BBD7-A72F-FB6F-2790-1AF60640C8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F3BFF4-4250-16A9-3467-B174930880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E4E32D-AEE4-F439-AB8E-D8A0AAD73D52}"/>
              </a:ext>
            </a:extLst>
          </p:cNvPr>
          <p:cNvSpPr>
            <a:spLocks noGrp="1"/>
          </p:cNvSpPr>
          <p:nvPr>
            <p:ph type="dt" sz="half" idx="10"/>
          </p:nvPr>
        </p:nvSpPr>
        <p:spPr/>
        <p:txBody>
          <a:bodyPr/>
          <a:lstStyle/>
          <a:p>
            <a:fld id="{F0563FA5-B961-4BA9-877D-FDCB0CBB6CDE}" type="datetimeFigureOut">
              <a:rPr lang="en-IN" smtClean="0"/>
              <a:t>24-05-2023</a:t>
            </a:fld>
            <a:endParaRPr lang="en-IN"/>
          </a:p>
        </p:txBody>
      </p:sp>
      <p:sp>
        <p:nvSpPr>
          <p:cNvPr id="6" name="Footer Placeholder 5">
            <a:extLst>
              <a:ext uri="{FF2B5EF4-FFF2-40B4-BE49-F238E27FC236}">
                <a16:creationId xmlns:a16="http://schemas.microsoft.com/office/drawing/2014/main" id="{14CCC02B-87ED-6C07-9017-E4F1B530CC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F60029-1452-2369-59B2-98B5807B7CE2}"/>
              </a:ext>
            </a:extLst>
          </p:cNvPr>
          <p:cNvSpPr>
            <a:spLocks noGrp="1"/>
          </p:cNvSpPr>
          <p:nvPr>
            <p:ph type="sldNum" sz="quarter" idx="12"/>
          </p:nvPr>
        </p:nvSpPr>
        <p:spPr/>
        <p:txBody>
          <a:bodyPr/>
          <a:lstStyle/>
          <a:p>
            <a:fld id="{8959E8FF-ADA1-41D4-A746-89A97A11DF5E}" type="slidenum">
              <a:rPr lang="en-IN" smtClean="0"/>
              <a:t>‹#›</a:t>
            </a:fld>
            <a:endParaRPr lang="en-IN"/>
          </a:p>
        </p:txBody>
      </p:sp>
    </p:spTree>
    <p:extLst>
      <p:ext uri="{BB962C8B-B14F-4D97-AF65-F5344CB8AC3E}">
        <p14:creationId xmlns:p14="http://schemas.microsoft.com/office/powerpoint/2010/main" val="75180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16F1-E275-8ED9-26AF-F2F229CCAA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B3763-EDB1-9CAE-CDFD-A29CDA4448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2FB8F7-535D-D5B6-4DCF-E0D22B39EC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B77F2A-5784-54AE-DD44-5F34304D6B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8FB167-5459-0AD7-7E2D-BE35FFC6F9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D7D2FF-F4F4-9E2E-9BB2-C44B95D561D6}"/>
              </a:ext>
            </a:extLst>
          </p:cNvPr>
          <p:cNvSpPr>
            <a:spLocks noGrp="1"/>
          </p:cNvSpPr>
          <p:nvPr>
            <p:ph type="dt" sz="half" idx="10"/>
          </p:nvPr>
        </p:nvSpPr>
        <p:spPr/>
        <p:txBody>
          <a:bodyPr/>
          <a:lstStyle/>
          <a:p>
            <a:fld id="{F0563FA5-B961-4BA9-877D-FDCB0CBB6CDE}" type="datetimeFigureOut">
              <a:rPr lang="en-IN" smtClean="0"/>
              <a:t>24-05-2023</a:t>
            </a:fld>
            <a:endParaRPr lang="en-IN"/>
          </a:p>
        </p:txBody>
      </p:sp>
      <p:sp>
        <p:nvSpPr>
          <p:cNvPr id="8" name="Footer Placeholder 7">
            <a:extLst>
              <a:ext uri="{FF2B5EF4-FFF2-40B4-BE49-F238E27FC236}">
                <a16:creationId xmlns:a16="http://schemas.microsoft.com/office/drawing/2014/main" id="{171FA50D-D461-D416-33F3-DF90244F7D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600816-CB2F-FDE5-8B52-32FBF81BB78F}"/>
              </a:ext>
            </a:extLst>
          </p:cNvPr>
          <p:cNvSpPr>
            <a:spLocks noGrp="1"/>
          </p:cNvSpPr>
          <p:nvPr>
            <p:ph type="sldNum" sz="quarter" idx="12"/>
          </p:nvPr>
        </p:nvSpPr>
        <p:spPr/>
        <p:txBody>
          <a:bodyPr/>
          <a:lstStyle/>
          <a:p>
            <a:fld id="{8959E8FF-ADA1-41D4-A746-89A97A11DF5E}" type="slidenum">
              <a:rPr lang="en-IN" smtClean="0"/>
              <a:t>‹#›</a:t>
            </a:fld>
            <a:endParaRPr lang="en-IN"/>
          </a:p>
        </p:txBody>
      </p:sp>
    </p:spTree>
    <p:extLst>
      <p:ext uri="{BB962C8B-B14F-4D97-AF65-F5344CB8AC3E}">
        <p14:creationId xmlns:p14="http://schemas.microsoft.com/office/powerpoint/2010/main" val="389440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102F-FE01-5384-80A6-696555EC07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7803BB-E6F5-6EE2-113F-02922FF90F49}"/>
              </a:ext>
            </a:extLst>
          </p:cNvPr>
          <p:cNvSpPr>
            <a:spLocks noGrp="1"/>
          </p:cNvSpPr>
          <p:nvPr>
            <p:ph type="dt" sz="half" idx="10"/>
          </p:nvPr>
        </p:nvSpPr>
        <p:spPr/>
        <p:txBody>
          <a:bodyPr/>
          <a:lstStyle/>
          <a:p>
            <a:fld id="{F0563FA5-B961-4BA9-877D-FDCB0CBB6CDE}" type="datetimeFigureOut">
              <a:rPr lang="en-IN" smtClean="0"/>
              <a:t>24-05-2023</a:t>
            </a:fld>
            <a:endParaRPr lang="en-IN"/>
          </a:p>
        </p:txBody>
      </p:sp>
      <p:sp>
        <p:nvSpPr>
          <p:cNvPr id="4" name="Footer Placeholder 3">
            <a:extLst>
              <a:ext uri="{FF2B5EF4-FFF2-40B4-BE49-F238E27FC236}">
                <a16:creationId xmlns:a16="http://schemas.microsoft.com/office/drawing/2014/main" id="{4B20E0D0-0AAA-D9B3-C612-4E1C697914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EAF759-7CB5-D668-E4C2-442AEADF3C1B}"/>
              </a:ext>
            </a:extLst>
          </p:cNvPr>
          <p:cNvSpPr>
            <a:spLocks noGrp="1"/>
          </p:cNvSpPr>
          <p:nvPr>
            <p:ph type="sldNum" sz="quarter" idx="12"/>
          </p:nvPr>
        </p:nvSpPr>
        <p:spPr/>
        <p:txBody>
          <a:bodyPr/>
          <a:lstStyle/>
          <a:p>
            <a:fld id="{8959E8FF-ADA1-41D4-A746-89A97A11DF5E}" type="slidenum">
              <a:rPr lang="en-IN" smtClean="0"/>
              <a:t>‹#›</a:t>
            </a:fld>
            <a:endParaRPr lang="en-IN"/>
          </a:p>
        </p:txBody>
      </p:sp>
    </p:spTree>
    <p:extLst>
      <p:ext uri="{BB962C8B-B14F-4D97-AF65-F5344CB8AC3E}">
        <p14:creationId xmlns:p14="http://schemas.microsoft.com/office/powerpoint/2010/main" val="2240010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267C5-D0E9-4AFF-631D-BE6BF4913757}"/>
              </a:ext>
            </a:extLst>
          </p:cNvPr>
          <p:cNvSpPr>
            <a:spLocks noGrp="1"/>
          </p:cNvSpPr>
          <p:nvPr>
            <p:ph type="dt" sz="half" idx="10"/>
          </p:nvPr>
        </p:nvSpPr>
        <p:spPr/>
        <p:txBody>
          <a:bodyPr/>
          <a:lstStyle/>
          <a:p>
            <a:fld id="{F0563FA5-B961-4BA9-877D-FDCB0CBB6CDE}" type="datetimeFigureOut">
              <a:rPr lang="en-IN" smtClean="0"/>
              <a:t>24-05-2023</a:t>
            </a:fld>
            <a:endParaRPr lang="en-IN"/>
          </a:p>
        </p:txBody>
      </p:sp>
      <p:sp>
        <p:nvSpPr>
          <p:cNvPr id="3" name="Footer Placeholder 2">
            <a:extLst>
              <a:ext uri="{FF2B5EF4-FFF2-40B4-BE49-F238E27FC236}">
                <a16:creationId xmlns:a16="http://schemas.microsoft.com/office/drawing/2014/main" id="{796D500B-BB7D-4AC6-3A85-5DF1AC70A0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38D376-85F9-DD67-16EF-E5EC7C70E2F6}"/>
              </a:ext>
            </a:extLst>
          </p:cNvPr>
          <p:cNvSpPr>
            <a:spLocks noGrp="1"/>
          </p:cNvSpPr>
          <p:nvPr>
            <p:ph type="sldNum" sz="quarter" idx="12"/>
          </p:nvPr>
        </p:nvSpPr>
        <p:spPr/>
        <p:txBody>
          <a:bodyPr/>
          <a:lstStyle/>
          <a:p>
            <a:fld id="{8959E8FF-ADA1-41D4-A746-89A97A11DF5E}" type="slidenum">
              <a:rPr lang="en-IN" smtClean="0"/>
              <a:t>‹#›</a:t>
            </a:fld>
            <a:endParaRPr lang="en-IN"/>
          </a:p>
        </p:txBody>
      </p:sp>
    </p:spTree>
    <p:extLst>
      <p:ext uri="{BB962C8B-B14F-4D97-AF65-F5344CB8AC3E}">
        <p14:creationId xmlns:p14="http://schemas.microsoft.com/office/powerpoint/2010/main" val="162219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AE08-E8A5-9A96-4ED0-81192D503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3533AF-E62C-75F8-C119-2D394F48B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5DCAD4-A025-AB68-8B4E-08B68DC36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8FC9B-25B5-D182-A8C3-F981F9DE2A9B}"/>
              </a:ext>
            </a:extLst>
          </p:cNvPr>
          <p:cNvSpPr>
            <a:spLocks noGrp="1"/>
          </p:cNvSpPr>
          <p:nvPr>
            <p:ph type="dt" sz="half" idx="10"/>
          </p:nvPr>
        </p:nvSpPr>
        <p:spPr/>
        <p:txBody>
          <a:bodyPr/>
          <a:lstStyle/>
          <a:p>
            <a:fld id="{F0563FA5-B961-4BA9-877D-FDCB0CBB6CDE}" type="datetimeFigureOut">
              <a:rPr lang="en-IN" smtClean="0"/>
              <a:t>24-05-2023</a:t>
            </a:fld>
            <a:endParaRPr lang="en-IN"/>
          </a:p>
        </p:txBody>
      </p:sp>
      <p:sp>
        <p:nvSpPr>
          <p:cNvPr id="6" name="Footer Placeholder 5">
            <a:extLst>
              <a:ext uri="{FF2B5EF4-FFF2-40B4-BE49-F238E27FC236}">
                <a16:creationId xmlns:a16="http://schemas.microsoft.com/office/drawing/2014/main" id="{FA0B6592-6113-CB1E-4E46-CC7C3D962B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3DB491-8FC6-6E26-D775-6F0A16551592}"/>
              </a:ext>
            </a:extLst>
          </p:cNvPr>
          <p:cNvSpPr>
            <a:spLocks noGrp="1"/>
          </p:cNvSpPr>
          <p:nvPr>
            <p:ph type="sldNum" sz="quarter" idx="12"/>
          </p:nvPr>
        </p:nvSpPr>
        <p:spPr/>
        <p:txBody>
          <a:bodyPr/>
          <a:lstStyle/>
          <a:p>
            <a:fld id="{8959E8FF-ADA1-41D4-A746-89A97A11DF5E}" type="slidenum">
              <a:rPr lang="en-IN" smtClean="0"/>
              <a:t>‹#›</a:t>
            </a:fld>
            <a:endParaRPr lang="en-IN"/>
          </a:p>
        </p:txBody>
      </p:sp>
    </p:spTree>
    <p:extLst>
      <p:ext uri="{BB962C8B-B14F-4D97-AF65-F5344CB8AC3E}">
        <p14:creationId xmlns:p14="http://schemas.microsoft.com/office/powerpoint/2010/main" val="257413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FC0B-E2D8-C832-BBAB-0CEB8422B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1FF456-0435-9D86-1A15-53948075E2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ECA160-9C35-AA61-D8A8-A3638D4AC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56108-77B0-208A-EA7E-F07E82FBE28F}"/>
              </a:ext>
            </a:extLst>
          </p:cNvPr>
          <p:cNvSpPr>
            <a:spLocks noGrp="1"/>
          </p:cNvSpPr>
          <p:nvPr>
            <p:ph type="dt" sz="half" idx="10"/>
          </p:nvPr>
        </p:nvSpPr>
        <p:spPr/>
        <p:txBody>
          <a:bodyPr/>
          <a:lstStyle/>
          <a:p>
            <a:fld id="{F0563FA5-B961-4BA9-877D-FDCB0CBB6CDE}" type="datetimeFigureOut">
              <a:rPr lang="en-IN" smtClean="0"/>
              <a:t>24-05-2023</a:t>
            </a:fld>
            <a:endParaRPr lang="en-IN"/>
          </a:p>
        </p:txBody>
      </p:sp>
      <p:sp>
        <p:nvSpPr>
          <p:cNvPr id="6" name="Footer Placeholder 5">
            <a:extLst>
              <a:ext uri="{FF2B5EF4-FFF2-40B4-BE49-F238E27FC236}">
                <a16:creationId xmlns:a16="http://schemas.microsoft.com/office/drawing/2014/main" id="{38689FFC-06E7-7840-9305-CD3470194F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2EE29-C02B-849B-95E5-68E9B4A15C98}"/>
              </a:ext>
            </a:extLst>
          </p:cNvPr>
          <p:cNvSpPr>
            <a:spLocks noGrp="1"/>
          </p:cNvSpPr>
          <p:nvPr>
            <p:ph type="sldNum" sz="quarter" idx="12"/>
          </p:nvPr>
        </p:nvSpPr>
        <p:spPr/>
        <p:txBody>
          <a:bodyPr/>
          <a:lstStyle/>
          <a:p>
            <a:fld id="{8959E8FF-ADA1-41D4-A746-89A97A11DF5E}" type="slidenum">
              <a:rPr lang="en-IN" smtClean="0"/>
              <a:t>‹#›</a:t>
            </a:fld>
            <a:endParaRPr lang="en-IN"/>
          </a:p>
        </p:txBody>
      </p:sp>
    </p:spTree>
    <p:extLst>
      <p:ext uri="{BB962C8B-B14F-4D97-AF65-F5344CB8AC3E}">
        <p14:creationId xmlns:p14="http://schemas.microsoft.com/office/powerpoint/2010/main" val="3188203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C1918-50A4-455B-3400-2AC93B12D8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559AEC-3186-217A-D6F2-2860A2590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851B04-1689-4131-B8F2-ED9718AE8D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63FA5-B961-4BA9-877D-FDCB0CBB6CDE}" type="datetimeFigureOut">
              <a:rPr lang="en-IN" smtClean="0"/>
              <a:t>24-05-2023</a:t>
            </a:fld>
            <a:endParaRPr lang="en-IN"/>
          </a:p>
        </p:txBody>
      </p:sp>
      <p:sp>
        <p:nvSpPr>
          <p:cNvPr id="5" name="Footer Placeholder 4">
            <a:extLst>
              <a:ext uri="{FF2B5EF4-FFF2-40B4-BE49-F238E27FC236}">
                <a16:creationId xmlns:a16="http://schemas.microsoft.com/office/drawing/2014/main" id="{0B60CF96-B2E3-D6EC-8108-7967A1583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9EDEDE-4D4D-9B39-0812-9BA95252B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9E8FF-ADA1-41D4-A746-89A97A11DF5E}" type="slidenum">
              <a:rPr lang="en-IN" smtClean="0"/>
              <a:t>‹#›</a:t>
            </a:fld>
            <a:endParaRPr lang="en-IN"/>
          </a:p>
        </p:txBody>
      </p:sp>
    </p:spTree>
    <p:extLst>
      <p:ext uri="{BB962C8B-B14F-4D97-AF65-F5344CB8AC3E}">
        <p14:creationId xmlns:p14="http://schemas.microsoft.com/office/powerpoint/2010/main" val="688469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382C6C-0601-1EAA-2157-975457488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8499723-6D8B-9423-42ED-B91392501F78}"/>
              </a:ext>
            </a:extLst>
          </p:cNvPr>
          <p:cNvSpPr>
            <a:spLocks noGrp="1"/>
          </p:cNvSpPr>
          <p:nvPr>
            <p:ph type="ctrTitle"/>
          </p:nvPr>
        </p:nvSpPr>
        <p:spPr>
          <a:xfrm>
            <a:off x="1524000" y="102637"/>
            <a:ext cx="9144000" cy="1324947"/>
          </a:xfrm>
        </p:spPr>
        <p:txBody>
          <a:bodyPr>
            <a:normAutofit/>
          </a:bodyPr>
          <a:lstStyle/>
          <a:p>
            <a:r>
              <a:rPr lang="en-IN" sz="4400" dirty="0">
                <a:solidFill>
                  <a:schemeClr val="bg1"/>
                </a:solidFill>
                <a:latin typeface="Algerian" panose="04020705040A02060702" pitchFamily="82" charset="0"/>
              </a:rPr>
              <a:t>Project about hospital management</a:t>
            </a:r>
          </a:p>
        </p:txBody>
      </p:sp>
      <p:sp>
        <p:nvSpPr>
          <p:cNvPr id="7" name="Subtitle 2">
            <a:extLst>
              <a:ext uri="{FF2B5EF4-FFF2-40B4-BE49-F238E27FC236}">
                <a16:creationId xmlns:a16="http://schemas.microsoft.com/office/drawing/2014/main" id="{2F1CBB66-387A-BCF9-32D0-0803750D5312}"/>
              </a:ext>
            </a:extLst>
          </p:cNvPr>
          <p:cNvSpPr txBox="1">
            <a:spLocks/>
          </p:cNvSpPr>
          <p:nvPr/>
        </p:nvSpPr>
        <p:spPr>
          <a:xfrm>
            <a:off x="6550091" y="5010540"/>
            <a:ext cx="5396204" cy="12316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200" dirty="0">
                <a:solidFill>
                  <a:schemeClr val="bg1"/>
                </a:solidFill>
                <a:latin typeface="Algerian" panose="04020705040A02060702" pitchFamily="82" charset="0"/>
              </a:rPr>
              <a:t>Under the </a:t>
            </a:r>
            <a:r>
              <a:rPr lang="en-IN" sz="2800" dirty="0">
                <a:solidFill>
                  <a:schemeClr val="bg1"/>
                </a:solidFill>
                <a:latin typeface="Algerian" panose="04020705040A02060702" pitchFamily="82" charset="0"/>
              </a:rPr>
              <a:t>guidance</a:t>
            </a:r>
            <a:r>
              <a:rPr lang="en-IN" sz="3200" dirty="0">
                <a:solidFill>
                  <a:schemeClr val="bg1"/>
                </a:solidFill>
                <a:latin typeface="Algerian" panose="04020705040A02060702" pitchFamily="82" charset="0"/>
              </a:rPr>
              <a:t> of</a:t>
            </a:r>
          </a:p>
          <a:p>
            <a:r>
              <a:rPr lang="en-IN" sz="2800" dirty="0">
                <a:solidFill>
                  <a:schemeClr val="bg1"/>
                </a:solidFill>
                <a:latin typeface="Algerian" panose="04020705040A02060702" pitchFamily="82" charset="0"/>
              </a:rPr>
              <a:t>professor: </a:t>
            </a:r>
            <a:r>
              <a:rPr lang="en-IN" sz="2800" dirty="0" err="1">
                <a:solidFill>
                  <a:schemeClr val="bg1"/>
                </a:solidFill>
                <a:latin typeface="Algerian" panose="04020705040A02060702" pitchFamily="82" charset="0"/>
              </a:rPr>
              <a:t>venkataramana</a:t>
            </a:r>
            <a:r>
              <a:rPr lang="en-IN" sz="2800" dirty="0">
                <a:solidFill>
                  <a:schemeClr val="bg1"/>
                </a:solidFill>
                <a:latin typeface="Algerian" panose="04020705040A02060702" pitchFamily="82" charset="0"/>
              </a:rPr>
              <a:t> sir</a:t>
            </a:r>
            <a:br>
              <a:rPr lang="en-IN" dirty="0">
                <a:solidFill>
                  <a:schemeClr val="bg1"/>
                </a:solidFill>
                <a:latin typeface="Algerian" panose="04020705040A02060702" pitchFamily="82" charset="0"/>
              </a:rPr>
            </a:br>
            <a:endParaRPr lang="en-IN" dirty="0">
              <a:solidFill>
                <a:schemeClr val="bg1"/>
              </a:solidFill>
              <a:latin typeface="Algerian" panose="04020705040A02060702" pitchFamily="82" charset="0"/>
            </a:endParaRPr>
          </a:p>
        </p:txBody>
      </p:sp>
      <p:sp>
        <p:nvSpPr>
          <p:cNvPr id="3" name="Subtitle 2">
            <a:extLst>
              <a:ext uri="{FF2B5EF4-FFF2-40B4-BE49-F238E27FC236}">
                <a16:creationId xmlns:a16="http://schemas.microsoft.com/office/drawing/2014/main" id="{DDACF6A5-F105-90F3-14EB-9805019CF22A}"/>
              </a:ext>
            </a:extLst>
          </p:cNvPr>
          <p:cNvSpPr>
            <a:spLocks noGrp="1"/>
          </p:cNvSpPr>
          <p:nvPr>
            <p:ph type="subTitle" idx="1"/>
          </p:nvPr>
        </p:nvSpPr>
        <p:spPr>
          <a:xfrm>
            <a:off x="149290" y="2901821"/>
            <a:ext cx="4646645" cy="3032448"/>
          </a:xfrm>
        </p:spPr>
        <p:txBody>
          <a:bodyPr>
            <a:noAutofit/>
          </a:bodyPr>
          <a:lstStyle/>
          <a:p>
            <a:r>
              <a:rPr lang="en-IN" dirty="0">
                <a:solidFill>
                  <a:schemeClr val="bg1"/>
                </a:solidFill>
                <a:latin typeface="Algerian" panose="04020705040A02060702" pitchFamily="82" charset="0"/>
              </a:rPr>
              <a:t>Presented by:</a:t>
            </a:r>
          </a:p>
          <a:p>
            <a:r>
              <a:rPr lang="en-IN" dirty="0">
                <a:solidFill>
                  <a:schemeClr val="bg1"/>
                </a:solidFill>
                <a:latin typeface="Algerian" panose="04020705040A02060702" pitchFamily="82" charset="0"/>
              </a:rPr>
              <a:t>N Lakshmi</a:t>
            </a:r>
            <a:r>
              <a:rPr lang="en-IN" b="1" dirty="0">
                <a:solidFill>
                  <a:schemeClr val="bg1"/>
                </a:solidFill>
                <a:latin typeface="Algerian" panose="04020705040A02060702" pitchFamily="82" charset="0"/>
              </a:rPr>
              <a:t> </a:t>
            </a:r>
            <a:r>
              <a:rPr lang="en-IN" dirty="0" err="1">
                <a:solidFill>
                  <a:schemeClr val="bg1"/>
                </a:solidFill>
                <a:latin typeface="Algerian" panose="04020705040A02060702" pitchFamily="82" charset="0"/>
              </a:rPr>
              <a:t>vinay</a:t>
            </a:r>
            <a:r>
              <a:rPr lang="en-IN" b="1" dirty="0">
                <a:solidFill>
                  <a:schemeClr val="bg1"/>
                </a:solidFill>
                <a:latin typeface="Algerian" panose="04020705040A02060702" pitchFamily="82" charset="0"/>
              </a:rPr>
              <a:t> : </a:t>
            </a:r>
            <a:r>
              <a:rPr lang="en-IN" b="1" dirty="0">
                <a:solidFill>
                  <a:schemeClr val="bg1"/>
                </a:solidFill>
                <a:latin typeface="Cambria" panose="02040503050406030204" pitchFamily="18" charset="0"/>
                <a:ea typeface="Cambria" panose="02040503050406030204" pitchFamily="18" charset="0"/>
              </a:rPr>
              <a:t>2200520084</a:t>
            </a:r>
          </a:p>
          <a:p>
            <a:r>
              <a:rPr lang="en-IN" dirty="0">
                <a:solidFill>
                  <a:schemeClr val="bg1"/>
                </a:solidFill>
                <a:latin typeface="Algerian" panose="04020705040A02060702" pitchFamily="82" charset="0"/>
              </a:rPr>
              <a:t>N</a:t>
            </a:r>
            <a:r>
              <a:rPr lang="en-IN" b="1" dirty="0">
                <a:solidFill>
                  <a:schemeClr val="bg1"/>
                </a:solidFill>
                <a:latin typeface="Algerian" panose="04020705040A02060702" pitchFamily="82" charset="0"/>
              </a:rPr>
              <a:t> </a:t>
            </a:r>
            <a:r>
              <a:rPr lang="en-IN" dirty="0" err="1">
                <a:solidFill>
                  <a:schemeClr val="bg1"/>
                </a:solidFill>
                <a:latin typeface="Algerian" panose="04020705040A02060702" pitchFamily="82" charset="0"/>
              </a:rPr>
              <a:t>Manideep</a:t>
            </a:r>
            <a:r>
              <a:rPr lang="en-IN" dirty="0">
                <a:solidFill>
                  <a:schemeClr val="bg1"/>
                </a:solidFill>
                <a:latin typeface="Algerian" panose="04020705040A02060702" pitchFamily="82" charset="0"/>
              </a:rPr>
              <a:t> Reddy :                 </a:t>
            </a:r>
            <a:r>
              <a:rPr lang="en-IN" b="1" dirty="0">
                <a:solidFill>
                  <a:schemeClr val="bg1"/>
                </a:solidFill>
                <a:latin typeface="Cambria" panose="02040503050406030204" pitchFamily="18" charset="0"/>
                <a:ea typeface="Cambria" panose="02040503050406030204" pitchFamily="18" charset="0"/>
              </a:rPr>
              <a:t>2200520066</a:t>
            </a:r>
          </a:p>
          <a:p>
            <a:r>
              <a:rPr lang="en-IN" dirty="0">
                <a:solidFill>
                  <a:schemeClr val="bg1"/>
                </a:solidFill>
                <a:latin typeface="Algerian" panose="04020705040A02060702" pitchFamily="82" charset="0"/>
              </a:rPr>
              <a:t>K</a:t>
            </a:r>
            <a:r>
              <a:rPr lang="en-IN" b="1" dirty="0">
                <a:solidFill>
                  <a:schemeClr val="bg1"/>
                </a:solidFill>
                <a:latin typeface="Algerian" panose="04020705040A02060702" pitchFamily="82" charset="0"/>
              </a:rPr>
              <a:t> </a:t>
            </a:r>
            <a:r>
              <a:rPr lang="en-IN" dirty="0">
                <a:solidFill>
                  <a:schemeClr val="bg1"/>
                </a:solidFill>
                <a:latin typeface="Algerian" panose="04020705040A02060702" pitchFamily="82" charset="0"/>
              </a:rPr>
              <a:t>Taraka Balaji </a:t>
            </a:r>
            <a:r>
              <a:rPr lang="en-IN" b="1" dirty="0">
                <a:solidFill>
                  <a:schemeClr val="bg1"/>
                </a:solidFill>
                <a:latin typeface="Algerian" panose="04020705040A02060702" pitchFamily="82" charset="0"/>
              </a:rPr>
              <a:t>: </a:t>
            </a:r>
            <a:r>
              <a:rPr lang="en-IN" b="1" dirty="0">
                <a:solidFill>
                  <a:schemeClr val="bg1"/>
                </a:solidFill>
                <a:latin typeface="Cambria" panose="02040503050406030204" pitchFamily="18" charset="0"/>
                <a:ea typeface="Cambria" panose="02040503050406030204" pitchFamily="18" charset="0"/>
              </a:rPr>
              <a:t>2200520115</a:t>
            </a:r>
          </a:p>
        </p:txBody>
      </p:sp>
    </p:spTree>
    <p:extLst>
      <p:ext uri="{BB962C8B-B14F-4D97-AF65-F5344CB8AC3E}">
        <p14:creationId xmlns:p14="http://schemas.microsoft.com/office/powerpoint/2010/main" val="92954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542B11-677E-A471-7A40-1889A777E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824" y="2471737"/>
            <a:ext cx="7921690" cy="3611822"/>
          </a:xfrm>
          <a:prstGeom prst="rect">
            <a:avLst/>
          </a:prstGeom>
        </p:spPr>
      </p:pic>
      <p:sp>
        <p:nvSpPr>
          <p:cNvPr id="2" name="Title 1">
            <a:extLst>
              <a:ext uri="{FF2B5EF4-FFF2-40B4-BE49-F238E27FC236}">
                <a16:creationId xmlns:a16="http://schemas.microsoft.com/office/drawing/2014/main" id="{0D66C33D-9D61-C00B-C7F0-C2AE8D64CDE8}"/>
              </a:ext>
            </a:extLst>
          </p:cNvPr>
          <p:cNvSpPr>
            <a:spLocks noGrp="1"/>
          </p:cNvSpPr>
          <p:nvPr>
            <p:ph type="title"/>
          </p:nvPr>
        </p:nvSpPr>
        <p:spPr/>
        <p:txBody>
          <a:bodyPr/>
          <a:lstStyle/>
          <a:p>
            <a:r>
              <a:rPr lang="en-IN" dirty="0">
                <a:latin typeface="Algerian" panose="04020705040A02060702" pitchFamily="82" charset="0"/>
              </a:rPr>
              <a:t>Hospital management</a:t>
            </a:r>
          </a:p>
        </p:txBody>
      </p:sp>
      <p:sp>
        <p:nvSpPr>
          <p:cNvPr id="3" name="Content Placeholder 2">
            <a:extLst>
              <a:ext uri="{FF2B5EF4-FFF2-40B4-BE49-F238E27FC236}">
                <a16:creationId xmlns:a16="http://schemas.microsoft.com/office/drawing/2014/main" id="{084B9425-031B-F61D-4BDF-1013972FB476}"/>
              </a:ext>
            </a:extLst>
          </p:cNvPr>
          <p:cNvSpPr>
            <a:spLocks noGrp="1"/>
          </p:cNvSpPr>
          <p:nvPr>
            <p:ph idx="1"/>
          </p:nvPr>
        </p:nvSpPr>
        <p:spPr/>
        <p:txBody>
          <a:bodyPr>
            <a:normAutofit fontScale="92500" lnSpcReduction="10000"/>
          </a:bodyPr>
          <a:lstStyle/>
          <a:p>
            <a:pPr algn="just" rtl="0">
              <a:spcBef>
                <a:spcPts val="0"/>
              </a:spcBef>
              <a:spcAft>
                <a:spcPts val="0"/>
              </a:spcAft>
            </a:pPr>
            <a:r>
              <a:rPr lang="en-US" sz="2800" b="0" i="0" u="none" strike="noStrike" dirty="0">
                <a:solidFill>
                  <a:srgbClr val="FF0000"/>
                </a:solidFill>
                <a:effectLst/>
                <a:latin typeface="+mj-lt"/>
              </a:rPr>
              <a:t>Hospital management system is a computer system that helps manage the information related to health care and aids in the job completion of health care providers effectively. They manage the data related to all departments of healthcare such as,</a:t>
            </a:r>
            <a:endParaRPr lang="en-US" b="0" i="0" dirty="0">
              <a:solidFill>
                <a:srgbClr val="FF0000"/>
              </a:solidFill>
              <a:effectLst/>
              <a:latin typeface="+mj-lt"/>
            </a:endParaRPr>
          </a:p>
          <a:p>
            <a:pPr marL="285750" indent="-285750" algn="just" rtl="0" fontAlgn="base">
              <a:spcBef>
                <a:spcPts val="0"/>
              </a:spcBef>
              <a:spcAft>
                <a:spcPts val="0"/>
              </a:spcAft>
              <a:buFont typeface="Arial" panose="020B0604020202020204" pitchFamily="34" charset="0"/>
              <a:buChar char="•"/>
            </a:pPr>
            <a:r>
              <a:rPr lang="en-US" sz="2800" b="0" i="0" u="none" strike="noStrike" dirty="0">
                <a:solidFill>
                  <a:srgbClr val="FF0000"/>
                </a:solidFill>
                <a:effectLst/>
                <a:latin typeface="+mj-lt"/>
              </a:rPr>
              <a:t>Clinical</a:t>
            </a:r>
          </a:p>
          <a:p>
            <a:pPr algn="just" rtl="0" fontAlgn="base">
              <a:spcBef>
                <a:spcPts val="0"/>
              </a:spcBef>
              <a:spcAft>
                <a:spcPts val="0"/>
              </a:spcAft>
              <a:buFont typeface="Arial" panose="020B0604020202020204" pitchFamily="34" charset="0"/>
              <a:buChar char="•"/>
            </a:pPr>
            <a:r>
              <a:rPr lang="en-US" sz="2800" b="0" i="0" u="none" strike="noStrike" dirty="0">
                <a:solidFill>
                  <a:srgbClr val="FF0000"/>
                </a:solidFill>
                <a:effectLst/>
                <a:latin typeface="+mj-lt"/>
              </a:rPr>
              <a:t>   Financial</a:t>
            </a:r>
          </a:p>
          <a:p>
            <a:pPr algn="just" rtl="0" fontAlgn="base">
              <a:spcBef>
                <a:spcPts val="0"/>
              </a:spcBef>
              <a:spcAft>
                <a:spcPts val="0"/>
              </a:spcAft>
              <a:buFont typeface="Arial" panose="020B0604020202020204" pitchFamily="34" charset="0"/>
              <a:buChar char="•"/>
            </a:pPr>
            <a:r>
              <a:rPr lang="en-US" sz="2800" b="0" i="0" u="none" strike="noStrike" dirty="0">
                <a:solidFill>
                  <a:srgbClr val="FF0000"/>
                </a:solidFill>
                <a:effectLst/>
                <a:latin typeface="+mj-lt"/>
              </a:rPr>
              <a:t>   Laboratory</a:t>
            </a:r>
          </a:p>
          <a:p>
            <a:pPr algn="just" rtl="0" fontAlgn="base">
              <a:spcBef>
                <a:spcPts val="0"/>
              </a:spcBef>
              <a:spcAft>
                <a:spcPts val="0"/>
              </a:spcAft>
              <a:buFont typeface="Arial" panose="020B0604020202020204" pitchFamily="34" charset="0"/>
              <a:buChar char="•"/>
            </a:pPr>
            <a:r>
              <a:rPr lang="en-US" sz="2800" b="0" i="0" u="none" strike="noStrike" dirty="0">
                <a:solidFill>
                  <a:srgbClr val="FF0000"/>
                </a:solidFill>
                <a:effectLst/>
                <a:latin typeface="+mj-lt"/>
              </a:rPr>
              <a:t>   Inpatient</a:t>
            </a:r>
          </a:p>
          <a:p>
            <a:pPr algn="just" rtl="0" fontAlgn="base">
              <a:spcBef>
                <a:spcPts val="0"/>
              </a:spcBef>
              <a:spcAft>
                <a:spcPts val="0"/>
              </a:spcAft>
              <a:buFont typeface="Arial" panose="020B0604020202020204" pitchFamily="34" charset="0"/>
              <a:buChar char="•"/>
            </a:pPr>
            <a:r>
              <a:rPr lang="en-US" sz="2800" b="0" i="0" u="none" strike="noStrike" dirty="0">
                <a:solidFill>
                  <a:srgbClr val="FF0000"/>
                </a:solidFill>
                <a:effectLst/>
                <a:latin typeface="+mj-lt"/>
              </a:rPr>
              <a:t>   Outpatient</a:t>
            </a:r>
          </a:p>
          <a:p>
            <a:pPr algn="just" rtl="0" fontAlgn="base">
              <a:spcBef>
                <a:spcPts val="0"/>
              </a:spcBef>
              <a:spcAft>
                <a:spcPts val="0"/>
              </a:spcAft>
              <a:buFont typeface="Arial" panose="020B0604020202020204" pitchFamily="34" charset="0"/>
              <a:buChar char="•"/>
            </a:pPr>
            <a:r>
              <a:rPr lang="en-US" sz="2800" b="0" i="0" u="none" strike="noStrike" dirty="0">
                <a:solidFill>
                  <a:srgbClr val="FF0000"/>
                </a:solidFill>
                <a:effectLst/>
                <a:latin typeface="+mj-lt"/>
              </a:rPr>
              <a:t>   Operation theater</a:t>
            </a:r>
          </a:p>
          <a:p>
            <a:pPr algn="just" rtl="0" fontAlgn="base">
              <a:spcBef>
                <a:spcPts val="0"/>
              </a:spcBef>
              <a:spcAft>
                <a:spcPts val="0"/>
              </a:spcAft>
              <a:buFont typeface="Arial" panose="020B0604020202020204" pitchFamily="34" charset="0"/>
              <a:buChar char="•"/>
            </a:pPr>
            <a:r>
              <a:rPr lang="en-US" sz="2800" b="0" i="0" u="none" strike="noStrike" dirty="0">
                <a:solidFill>
                  <a:srgbClr val="FF0000"/>
                </a:solidFill>
                <a:effectLst/>
                <a:latin typeface="+mj-lt"/>
              </a:rPr>
              <a:t>   Materials</a:t>
            </a:r>
          </a:p>
          <a:p>
            <a:pPr algn="just" rtl="0" fontAlgn="base">
              <a:spcBef>
                <a:spcPts val="0"/>
              </a:spcBef>
              <a:spcAft>
                <a:spcPts val="0"/>
              </a:spcAft>
              <a:buFont typeface="Arial" panose="020B0604020202020204" pitchFamily="34" charset="0"/>
              <a:buChar char="•"/>
            </a:pPr>
            <a:r>
              <a:rPr lang="en-US" sz="2800" b="0" i="0" u="none" strike="noStrike" dirty="0">
                <a:solidFill>
                  <a:srgbClr val="FF0000"/>
                </a:solidFill>
                <a:effectLst/>
                <a:latin typeface="+mj-lt"/>
              </a:rPr>
              <a:t>   Nursing</a:t>
            </a:r>
          </a:p>
          <a:p>
            <a:pPr algn="just" rtl="0" fontAlgn="base">
              <a:spcBef>
                <a:spcPts val="0"/>
              </a:spcBef>
              <a:spcAft>
                <a:spcPts val="0"/>
              </a:spcAft>
              <a:buFont typeface="Arial" panose="020B0604020202020204" pitchFamily="34" charset="0"/>
              <a:buChar char="•"/>
            </a:pPr>
            <a:r>
              <a:rPr lang="en-US" sz="2800" b="0" i="0" u="none" strike="noStrike" dirty="0">
                <a:solidFill>
                  <a:srgbClr val="FF0000"/>
                </a:solidFill>
                <a:effectLst/>
                <a:latin typeface="+mj-lt"/>
              </a:rPr>
              <a:t>   Pharmaceutical</a:t>
            </a:r>
          </a:p>
          <a:p>
            <a:endParaRPr lang="en-IN" dirty="0">
              <a:solidFill>
                <a:srgbClr val="0070C0"/>
              </a:solidFill>
            </a:endParaRPr>
          </a:p>
        </p:txBody>
      </p:sp>
    </p:spTree>
    <p:extLst>
      <p:ext uri="{BB962C8B-B14F-4D97-AF65-F5344CB8AC3E}">
        <p14:creationId xmlns:p14="http://schemas.microsoft.com/office/powerpoint/2010/main" val="383495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88029C-A68A-B2DD-5CA8-112B43E98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3976"/>
            <a:ext cx="10983686" cy="60929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a:extLst>
              <a:ext uri="{FF2B5EF4-FFF2-40B4-BE49-F238E27FC236}">
                <a16:creationId xmlns:a16="http://schemas.microsoft.com/office/drawing/2014/main" id="{2531F447-A1AE-E6D9-A601-085D019ADD11}"/>
              </a:ext>
            </a:extLst>
          </p:cNvPr>
          <p:cNvSpPr>
            <a:spLocks noGrp="1"/>
          </p:cNvSpPr>
          <p:nvPr>
            <p:ph type="title"/>
          </p:nvPr>
        </p:nvSpPr>
        <p:spPr/>
        <p:txBody>
          <a:bodyPr/>
          <a:lstStyle/>
          <a:p>
            <a:r>
              <a:rPr lang="en-IN" dirty="0">
                <a:solidFill>
                  <a:schemeClr val="accent1">
                    <a:lumMod val="75000"/>
                  </a:schemeClr>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E29FCF7C-AAEA-587A-59CA-B33CB0B4069C}"/>
              </a:ext>
            </a:extLst>
          </p:cNvPr>
          <p:cNvSpPr>
            <a:spLocks noGrp="1"/>
          </p:cNvSpPr>
          <p:nvPr>
            <p:ph idx="1"/>
          </p:nvPr>
        </p:nvSpPr>
        <p:spPr/>
        <p:txBody>
          <a:bodyPr>
            <a:normAutofit/>
          </a:bodyPr>
          <a:lstStyle/>
          <a:p>
            <a:r>
              <a:rPr lang="en-US" dirty="0">
                <a:effectLst/>
                <a:latin typeface="Algerian" panose="04020705040A02060702" pitchFamily="82" charset="0"/>
              </a:rPr>
              <a:t>Our E-Hospital Management system includes </a:t>
            </a:r>
            <a:r>
              <a:rPr lang="en-US" dirty="0" err="1">
                <a:effectLst/>
                <a:latin typeface="Algerian" panose="04020705040A02060702" pitchFamily="82" charset="0"/>
              </a:rPr>
              <a:t>th</a:t>
            </a:r>
            <a:endParaRPr lang="en-US" dirty="0">
              <a:effectLst/>
              <a:latin typeface="Algerian" panose="04020705040A02060702" pitchFamily="82" charset="0"/>
            </a:endParaRPr>
          </a:p>
          <a:p>
            <a:pPr marL="0" indent="0">
              <a:buNone/>
            </a:pPr>
            <a:r>
              <a:rPr lang="en-US" dirty="0">
                <a:effectLst/>
                <a:latin typeface="Algerian" panose="04020705040A02060702" pitchFamily="82" charset="0"/>
              </a:rPr>
              <a:t>                          -&gt; registration of doctors ,</a:t>
            </a:r>
          </a:p>
          <a:p>
            <a:pPr marL="0" indent="0">
              <a:buNone/>
            </a:pPr>
            <a:r>
              <a:rPr lang="en-US" dirty="0">
                <a:effectLst/>
                <a:latin typeface="Algerian" panose="04020705040A02060702" pitchFamily="82" charset="0"/>
              </a:rPr>
              <a:t>                         -&gt; registration of patients ,</a:t>
            </a:r>
          </a:p>
          <a:p>
            <a:pPr marL="0" indent="0">
              <a:buNone/>
            </a:pPr>
            <a:r>
              <a:rPr lang="en-US" dirty="0">
                <a:effectLst/>
                <a:latin typeface="Algerian" panose="04020705040A02060702" pitchFamily="82" charset="0"/>
              </a:rPr>
              <a:t>            -&gt;Computerized billing in the pharmacy and</a:t>
            </a:r>
          </a:p>
          <a:p>
            <a:pPr marL="0" indent="0">
              <a:buNone/>
            </a:pPr>
            <a:r>
              <a:rPr lang="en-US" dirty="0">
                <a:latin typeface="Algerian" panose="04020705040A02060702" pitchFamily="82" charset="0"/>
              </a:rPr>
              <a:t>          </a:t>
            </a:r>
            <a:r>
              <a:rPr lang="en-US" dirty="0">
                <a:effectLst/>
                <a:latin typeface="Algerian" panose="04020705040A02060702" pitchFamily="82" charset="0"/>
              </a:rPr>
              <a:t>-&gt;storing the details into the system.</a:t>
            </a:r>
          </a:p>
          <a:p>
            <a:pPr marL="0" indent="0">
              <a:buNone/>
            </a:pPr>
            <a:endParaRPr lang="en-IN" dirty="0"/>
          </a:p>
        </p:txBody>
      </p:sp>
    </p:spTree>
    <p:extLst>
      <p:ext uri="{BB962C8B-B14F-4D97-AF65-F5344CB8AC3E}">
        <p14:creationId xmlns:p14="http://schemas.microsoft.com/office/powerpoint/2010/main" val="4141892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BD06E6-6209-7750-3D17-9AFDA8AEB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4" y="1436915"/>
            <a:ext cx="10328986" cy="3946848"/>
          </a:xfrm>
          <a:prstGeom prst="rect">
            <a:avLst/>
          </a:prstGeom>
        </p:spPr>
      </p:pic>
      <p:sp>
        <p:nvSpPr>
          <p:cNvPr id="2" name="Title 1">
            <a:extLst>
              <a:ext uri="{FF2B5EF4-FFF2-40B4-BE49-F238E27FC236}">
                <a16:creationId xmlns:a16="http://schemas.microsoft.com/office/drawing/2014/main" id="{8765FED0-C13C-2EE8-CB45-841DF9FAB0B6}"/>
              </a:ext>
            </a:extLst>
          </p:cNvPr>
          <p:cNvSpPr>
            <a:spLocks noGrp="1"/>
          </p:cNvSpPr>
          <p:nvPr>
            <p:ph type="title"/>
          </p:nvPr>
        </p:nvSpPr>
        <p:spPr/>
        <p:txBody>
          <a:bodyPr/>
          <a:lstStyle/>
          <a:p>
            <a:r>
              <a:rPr lang="en-IN" dirty="0">
                <a:solidFill>
                  <a:schemeClr val="accent1"/>
                </a:solidFill>
                <a:latin typeface="Algerian" panose="04020705040A02060702" pitchFamily="82" charset="0"/>
              </a:rPr>
              <a:t>Project Abstract </a:t>
            </a:r>
          </a:p>
        </p:txBody>
      </p:sp>
      <p:sp>
        <p:nvSpPr>
          <p:cNvPr id="6" name="Content Placeholder 5">
            <a:extLst>
              <a:ext uri="{FF2B5EF4-FFF2-40B4-BE49-F238E27FC236}">
                <a16:creationId xmlns:a16="http://schemas.microsoft.com/office/drawing/2014/main" id="{6224B378-B714-8A96-747A-1014FFFA0DA7}"/>
              </a:ext>
            </a:extLst>
          </p:cNvPr>
          <p:cNvSpPr>
            <a:spLocks noGrp="1"/>
          </p:cNvSpPr>
          <p:nvPr>
            <p:ph idx="1"/>
          </p:nvPr>
        </p:nvSpPr>
        <p:spPr/>
        <p:txBody>
          <a:bodyPr>
            <a:normAutofit/>
          </a:bodyPr>
          <a:lstStyle/>
          <a:p>
            <a:r>
              <a:rPr lang="en-US" dirty="0">
                <a:effectLst/>
                <a:latin typeface="Agency FB" panose="020B0503020202020204" pitchFamily="34" charset="0"/>
              </a:rPr>
              <a:t>Our project Hospital Management system includes registration of patients, storing their details into the system, and also computerized billing in the pharmacy, and labs. Our software has the facility to give a unique id for every patient and stores the details of every  patient and the staff automatically. </a:t>
            </a:r>
            <a:endParaRPr lang="en-IN" dirty="0"/>
          </a:p>
        </p:txBody>
      </p:sp>
    </p:spTree>
    <p:extLst>
      <p:ext uri="{BB962C8B-B14F-4D97-AF65-F5344CB8AC3E}">
        <p14:creationId xmlns:p14="http://schemas.microsoft.com/office/powerpoint/2010/main" val="230045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5FAE32-A8C6-7FE6-D6B3-6790831BC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437" y="1716833"/>
            <a:ext cx="8910733" cy="3554963"/>
          </a:xfrm>
          <a:prstGeom prst="rect">
            <a:avLst/>
          </a:prstGeom>
        </p:spPr>
      </p:pic>
      <p:sp>
        <p:nvSpPr>
          <p:cNvPr id="2" name="Title 1">
            <a:extLst>
              <a:ext uri="{FF2B5EF4-FFF2-40B4-BE49-F238E27FC236}">
                <a16:creationId xmlns:a16="http://schemas.microsoft.com/office/drawing/2014/main" id="{F2C03FAC-E936-EA20-5E04-EAD76B0DD199}"/>
              </a:ext>
            </a:extLst>
          </p:cNvPr>
          <p:cNvSpPr>
            <a:spLocks noGrp="1"/>
          </p:cNvSpPr>
          <p:nvPr>
            <p:ph type="title"/>
          </p:nvPr>
        </p:nvSpPr>
        <p:spPr>
          <a:xfrm>
            <a:off x="838200" y="365125"/>
            <a:ext cx="10515600" cy="969153"/>
          </a:xfrm>
        </p:spPr>
        <p:txBody>
          <a:bodyPr>
            <a:normAutofit/>
          </a:bodyPr>
          <a:lstStyle/>
          <a:p>
            <a:r>
              <a:rPr lang="en-IN" sz="4000" dirty="0">
                <a:solidFill>
                  <a:schemeClr val="accent2"/>
                </a:solidFill>
                <a:latin typeface="Algerian" panose="04020705040A02060702" pitchFamily="82" charset="0"/>
              </a:rPr>
              <a:t>Benefits of this project</a:t>
            </a:r>
          </a:p>
        </p:txBody>
      </p:sp>
      <p:sp>
        <p:nvSpPr>
          <p:cNvPr id="3" name="Content Placeholder 2">
            <a:extLst>
              <a:ext uri="{FF2B5EF4-FFF2-40B4-BE49-F238E27FC236}">
                <a16:creationId xmlns:a16="http://schemas.microsoft.com/office/drawing/2014/main" id="{1A21F7E0-2935-251D-E224-D3C12655EF26}"/>
              </a:ext>
            </a:extLst>
          </p:cNvPr>
          <p:cNvSpPr>
            <a:spLocks noGrp="1"/>
          </p:cNvSpPr>
          <p:nvPr>
            <p:ph idx="1"/>
          </p:nvPr>
        </p:nvSpPr>
        <p:spPr>
          <a:xfrm>
            <a:off x="838200" y="1334278"/>
            <a:ext cx="10515600" cy="4842685"/>
          </a:xfrm>
        </p:spPr>
        <p:txBody>
          <a:bodyPr/>
          <a:lstStyle/>
          <a:p>
            <a:r>
              <a:rPr lang="en-US" dirty="0">
                <a:latin typeface="Bell MT" panose="02020503060305020303" pitchFamily="18" charset="0"/>
              </a:rPr>
              <a:t> Less </a:t>
            </a:r>
            <a:r>
              <a:rPr lang="en-US" dirty="0" err="1">
                <a:latin typeface="Bell MT" panose="02020503060305020303" pitchFamily="18" charset="0"/>
              </a:rPr>
              <a:t>PaperWork</a:t>
            </a:r>
            <a:endParaRPr lang="en-US" dirty="0">
              <a:latin typeface="Bell MT" panose="02020503060305020303" pitchFamily="18" charset="0"/>
            </a:endParaRPr>
          </a:p>
          <a:p>
            <a:r>
              <a:rPr lang="en-US" dirty="0">
                <a:latin typeface="Bell MT" panose="02020503060305020303" pitchFamily="18" charset="0"/>
              </a:rPr>
              <a:t> A global healthcare information technology company, has developed software that allows staff to record all patient data in a single location, allowing them to work more efficiently.</a:t>
            </a:r>
          </a:p>
          <a:p>
            <a:r>
              <a:rPr lang="en-US" dirty="0">
                <a:latin typeface="Bell MT" panose="02020503060305020303" pitchFamily="18" charset="0"/>
              </a:rPr>
              <a:t> Costs Reduction</a:t>
            </a:r>
          </a:p>
          <a:p>
            <a:r>
              <a:rPr lang="en-US" dirty="0">
                <a:latin typeface="Bell MT" panose="02020503060305020303" pitchFamily="18" charset="0"/>
              </a:rPr>
              <a:t>Hospitals are only known as medical centers. </a:t>
            </a:r>
            <a:endParaRPr lang="en-IN" dirty="0">
              <a:latin typeface="Bell MT" panose="02020503060305020303" pitchFamily="18" charset="0"/>
            </a:endParaRPr>
          </a:p>
        </p:txBody>
      </p:sp>
    </p:spTree>
    <p:extLst>
      <p:ext uri="{BB962C8B-B14F-4D97-AF65-F5344CB8AC3E}">
        <p14:creationId xmlns:p14="http://schemas.microsoft.com/office/powerpoint/2010/main" val="293283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0AF000-C594-798B-75D3-CB548C1ED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184" y="597159"/>
            <a:ext cx="6363477" cy="3789104"/>
          </a:xfrm>
          <a:prstGeom prst="rect">
            <a:avLst/>
          </a:prstGeom>
        </p:spPr>
      </p:pic>
      <p:sp>
        <p:nvSpPr>
          <p:cNvPr id="2" name="Title 1">
            <a:extLst>
              <a:ext uri="{FF2B5EF4-FFF2-40B4-BE49-F238E27FC236}">
                <a16:creationId xmlns:a16="http://schemas.microsoft.com/office/drawing/2014/main" id="{D2B09C74-AD45-0D61-EF07-F4CD6AB78A13}"/>
              </a:ext>
            </a:extLst>
          </p:cNvPr>
          <p:cNvSpPr>
            <a:spLocks noGrp="1"/>
          </p:cNvSpPr>
          <p:nvPr>
            <p:ph type="title"/>
          </p:nvPr>
        </p:nvSpPr>
        <p:spPr>
          <a:xfrm>
            <a:off x="838200" y="102637"/>
            <a:ext cx="10515600" cy="111967"/>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ECEC0709-F449-EB3A-A94E-B76BA6895E92}"/>
              </a:ext>
            </a:extLst>
          </p:cNvPr>
          <p:cNvSpPr>
            <a:spLocks noGrp="1"/>
          </p:cNvSpPr>
          <p:nvPr>
            <p:ph idx="1"/>
          </p:nvPr>
        </p:nvSpPr>
        <p:spPr>
          <a:xfrm>
            <a:off x="838200" y="447869"/>
            <a:ext cx="10515600" cy="5812972"/>
          </a:xfrm>
        </p:spPr>
        <p:txBody>
          <a:bodyPr>
            <a:normAutofit/>
          </a:bodyPr>
          <a:lstStyle/>
          <a:p>
            <a:r>
              <a:rPr lang="en-US" sz="2400" dirty="0">
                <a:latin typeface="Bell MT" panose="02020503060305020303" pitchFamily="18" charset="0"/>
              </a:rPr>
              <a:t>Improves Patient’s Experience</a:t>
            </a:r>
          </a:p>
          <a:p>
            <a:r>
              <a:rPr lang="en-US" sz="2400" dirty="0">
                <a:latin typeface="Bell MT" panose="02020503060305020303" pitchFamily="18" charset="0"/>
              </a:rPr>
              <a:t>Patients will now have a better experience from the time they register until they are discharged or their appointment concludes. Improve data security</a:t>
            </a:r>
          </a:p>
          <a:p>
            <a:endParaRPr lang="en-IN" dirty="0"/>
          </a:p>
        </p:txBody>
      </p:sp>
    </p:spTree>
    <p:extLst>
      <p:ext uri="{BB962C8B-B14F-4D97-AF65-F5344CB8AC3E}">
        <p14:creationId xmlns:p14="http://schemas.microsoft.com/office/powerpoint/2010/main" val="5630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A24A14-932A-B5D9-8E50-142684546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668" y="1436915"/>
            <a:ext cx="4959997" cy="3816220"/>
          </a:xfrm>
          <a:prstGeom prst="rect">
            <a:avLst/>
          </a:prstGeom>
        </p:spPr>
      </p:pic>
      <p:sp>
        <p:nvSpPr>
          <p:cNvPr id="2" name="Title 1">
            <a:extLst>
              <a:ext uri="{FF2B5EF4-FFF2-40B4-BE49-F238E27FC236}">
                <a16:creationId xmlns:a16="http://schemas.microsoft.com/office/drawing/2014/main" id="{275C51C1-489E-6C07-7D26-4BB85CE2D1CC}"/>
              </a:ext>
            </a:extLst>
          </p:cNvPr>
          <p:cNvSpPr>
            <a:spLocks noGrp="1"/>
          </p:cNvSpPr>
          <p:nvPr>
            <p:ph type="title"/>
          </p:nvPr>
        </p:nvSpPr>
        <p:spPr>
          <a:xfrm>
            <a:off x="838200" y="365125"/>
            <a:ext cx="10515600" cy="922499"/>
          </a:xfrm>
        </p:spPr>
        <p:txBody>
          <a:bodyPr/>
          <a:lstStyle/>
          <a:p>
            <a:r>
              <a:rPr lang="en-IN" dirty="0">
                <a:latin typeface="Algerian" panose="04020705040A02060702" pitchFamily="82" charset="0"/>
              </a:rPr>
              <a:t>List of methods and classes</a:t>
            </a:r>
          </a:p>
        </p:txBody>
      </p:sp>
      <p:sp>
        <p:nvSpPr>
          <p:cNvPr id="3" name="Content Placeholder 2">
            <a:extLst>
              <a:ext uri="{FF2B5EF4-FFF2-40B4-BE49-F238E27FC236}">
                <a16:creationId xmlns:a16="http://schemas.microsoft.com/office/drawing/2014/main" id="{559CE0D8-4A13-6269-884E-0BE67367AAD3}"/>
              </a:ext>
            </a:extLst>
          </p:cNvPr>
          <p:cNvSpPr>
            <a:spLocks noGrp="1"/>
          </p:cNvSpPr>
          <p:nvPr>
            <p:ph idx="1"/>
          </p:nvPr>
        </p:nvSpPr>
        <p:spPr>
          <a:xfrm>
            <a:off x="838200" y="1212980"/>
            <a:ext cx="3164633" cy="4963983"/>
          </a:xfrm>
        </p:spPr>
        <p:txBody>
          <a:bodyPr>
            <a:noAutofit/>
          </a:bodyPr>
          <a:lstStyle/>
          <a:p>
            <a:r>
              <a:rPr lang="en-IN" sz="2400" dirty="0"/>
              <a:t>void </a:t>
            </a:r>
            <a:r>
              <a:rPr lang="en-IN" sz="2400" dirty="0" err="1"/>
              <a:t>staff_info</a:t>
            </a:r>
            <a:r>
              <a:rPr lang="en-IN" sz="2400" dirty="0"/>
              <a:t>()                                    </a:t>
            </a:r>
          </a:p>
          <a:p>
            <a:r>
              <a:rPr lang="en-IN" sz="2400" dirty="0"/>
              <a:t>void </a:t>
            </a:r>
            <a:r>
              <a:rPr lang="en-IN" sz="2400" dirty="0" err="1"/>
              <a:t>new_doctor</a:t>
            </a:r>
            <a:r>
              <a:rPr lang="en-IN" sz="2400" dirty="0"/>
              <a:t>()</a:t>
            </a:r>
          </a:p>
          <a:p>
            <a:r>
              <a:rPr lang="en-IN" sz="2400" dirty="0"/>
              <a:t>void </a:t>
            </a:r>
            <a:r>
              <a:rPr lang="en-IN" sz="2400" dirty="0" err="1"/>
              <a:t>doctor_info</a:t>
            </a:r>
            <a:r>
              <a:rPr lang="en-IN" sz="2400" dirty="0"/>
              <a:t>()</a:t>
            </a:r>
          </a:p>
          <a:p>
            <a:r>
              <a:rPr lang="en-IN" sz="2400" dirty="0"/>
              <a:t> void </a:t>
            </a:r>
            <a:r>
              <a:rPr lang="en-IN" sz="2400" dirty="0" err="1"/>
              <a:t>new_patient</a:t>
            </a:r>
            <a:r>
              <a:rPr lang="en-IN" sz="2400" dirty="0"/>
              <a:t>()</a:t>
            </a:r>
          </a:p>
          <a:p>
            <a:r>
              <a:rPr lang="en-IN" sz="2400" dirty="0"/>
              <a:t>void </a:t>
            </a:r>
            <a:r>
              <a:rPr lang="en-IN" sz="2400" dirty="0" err="1"/>
              <a:t>patient_info</a:t>
            </a:r>
            <a:r>
              <a:rPr lang="en-IN" sz="2400" dirty="0"/>
              <a:t>()</a:t>
            </a:r>
          </a:p>
          <a:p>
            <a:r>
              <a:rPr lang="en-IN" sz="2400" dirty="0"/>
              <a:t> void </a:t>
            </a:r>
            <a:r>
              <a:rPr lang="en-IN" sz="2400" dirty="0" err="1"/>
              <a:t>new_medi</a:t>
            </a:r>
            <a:r>
              <a:rPr lang="en-IN" sz="2400" dirty="0"/>
              <a:t>()</a:t>
            </a:r>
          </a:p>
          <a:p>
            <a:r>
              <a:rPr lang="en-IN" sz="2400" dirty="0"/>
              <a:t>void </a:t>
            </a:r>
            <a:r>
              <a:rPr lang="en-IN" sz="2400" dirty="0" err="1"/>
              <a:t>find_medi</a:t>
            </a:r>
            <a:r>
              <a:rPr lang="en-IN" sz="2400" dirty="0"/>
              <a:t>() </a:t>
            </a:r>
          </a:p>
          <a:p>
            <a:r>
              <a:rPr lang="en-IN" sz="2400" dirty="0"/>
              <a:t>void </a:t>
            </a:r>
            <a:r>
              <a:rPr lang="en-IN" sz="2400" dirty="0" err="1"/>
              <a:t>new_feci</a:t>
            </a:r>
            <a:r>
              <a:rPr lang="en-IN" sz="2400" dirty="0"/>
              <a:t>()</a:t>
            </a:r>
          </a:p>
          <a:p>
            <a:r>
              <a:rPr lang="en-IN" sz="2400" dirty="0"/>
              <a:t> void </a:t>
            </a:r>
            <a:r>
              <a:rPr lang="en-IN" sz="2400" dirty="0" err="1"/>
              <a:t>feci_list</a:t>
            </a:r>
            <a:r>
              <a:rPr lang="en-IN" sz="2400" dirty="0"/>
              <a:t>() </a:t>
            </a:r>
          </a:p>
          <a:p>
            <a:r>
              <a:rPr lang="en-IN" sz="2400" dirty="0"/>
              <a:t>void </a:t>
            </a:r>
            <a:r>
              <a:rPr lang="en-IN" sz="2400" dirty="0" err="1"/>
              <a:t>add_feci</a:t>
            </a:r>
            <a:r>
              <a:rPr lang="en-IN" sz="2400" dirty="0"/>
              <a:t>()</a:t>
            </a:r>
          </a:p>
          <a:p>
            <a:r>
              <a:rPr lang="en-IN" sz="2400" dirty="0"/>
              <a:t>void </a:t>
            </a:r>
            <a:r>
              <a:rPr lang="en-IN" sz="2400" dirty="0" err="1"/>
              <a:t>show_feci</a:t>
            </a:r>
            <a:r>
              <a:rPr lang="en-IN" sz="2400" dirty="0"/>
              <a:t>()</a:t>
            </a:r>
          </a:p>
        </p:txBody>
      </p:sp>
      <p:sp>
        <p:nvSpPr>
          <p:cNvPr id="5" name="TextBox 4">
            <a:extLst>
              <a:ext uri="{FF2B5EF4-FFF2-40B4-BE49-F238E27FC236}">
                <a16:creationId xmlns:a16="http://schemas.microsoft.com/office/drawing/2014/main" id="{744693F3-1E21-4AA0-4B0F-12663CB0CA54}"/>
              </a:ext>
            </a:extLst>
          </p:cNvPr>
          <p:cNvSpPr txBox="1"/>
          <p:nvPr/>
        </p:nvSpPr>
        <p:spPr>
          <a:xfrm>
            <a:off x="5561045" y="3105835"/>
            <a:ext cx="3585287" cy="2677656"/>
          </a:xfrm>
          <a:prstGeom prst="rect">
            <a:avLst/>
          </a:prstGeom>
          <a:noFill/>
        </p:spPr>
        <p:txBody>
          <a:bodyPr wrap="square">
            <a:spAutoFit/>
          </a:bodyPr>
          <a:lstStyle/>
          <a:p>
            <a:r>
              <a:rPr lang="en-IN" dirty="0"/>
              <a:t> </a:t>
            </a:r>
            <a:r>
              <a:rPr lang="en-US" sz="2800" dirty="0"/>
              <a:t>classes:</a:t>
            </a:r>
          </a:p>
          <a:p>
            <a:r>
              <a:rPr lang="en-US" sz="2800" dirty="0"/>
              <a:t> class </a:t>
            </a:r>
            <a:r>
              <a:rPr lang="en-US" sz="2800" dirty="0" err="1"/>
              <a:t>staffclass</a:t>
            </a:r>
            <a:endParaRPr lang="en-US" sz="2800" dirty="0"/>
          </a:p>
          <a:p>
            <a:r>
              <a:rPr lang="en-US" sz="2800" dirty="0"/>
              <a:t> </a:t>
            </a:r>
            <a:r>
              <a:rPr lang="en-US" sz="2800" dirty="0" err="1"/>
              <a:t>doctorclass</a:t>
            </a:r>
            <a:endParaRPr lang="en-US" sz="2800" dirty="0"/>
          </a:p>
          <a:p>
            <a:r>
              <a:rPr lang="en-US" sz="2800" dirty="0"/>
              <a:t> </a:t>
            </a:r>
            <a:r>
              <a:rPr lang="en-US" sz="2800" dirty="0" err="1"/>
              <a:t>patientclass</a:t>
            </a:r>
            <a:endParaRPr lang="en-US" sz="2800" dirty="0"/>
          </a:p>
          <a:p>
            <a:r>
              <a:rPr lang="en-US" sz="2800" dirty="0"/>
              <a:t> </a:t>
            </a:r>
            <a:r>
              <a:rPr lang="en-US" sz="2800" dirty="0" err="1"/>
              <a:t>medicalclass</a:t>
            </a:r>
            <a:endParaRPr lang="en-US" sz="2800" dirty="0"/>
          </a:p>
          <a:p>
            <a:r>
              <a:rPr lang="en-US" sz="2800" dirty="0"/>
              <a:t> </a:t>
            </a:r>
            <a:r>
              <a:rPr lang="en-US" sz="2800" dirty="0" err="1"/>
              <a:t>labclass</a:t>
            </a:r>
            <a:r>
              <a:rPr lang="en-US" sz="2800" dirty="0"/>
              <a:t> </a:t>
            </a:r>
            <a:r>
              <a:rPr lang="en-US" sz="2800" dirty="0" err="1"/>
              <a:t>fecility</a:t>
            </a:r>
            <a:endParaRPr lang="en-IN" sz="2800" dirty="0"/>
          </a:p>
        </p:txBody>
      </p:sp>
    </p:spTree>
    <p:extLst>
      <p:ext uri="{BB962C8B-B14F-4D97-AF65-F5344CB8AC3E}">
        <p14:creationId xmlns:p14="http://schemas.microsoft.com/office/powerpoint/2010/main" val="41959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49E26A-3B2F-A8A1-243F-CC73AEB81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547" y="1446245"/>
            <a:ext cx="6941975" cy="2940017"/>
          </a:xfrm>
          <a:prstGeom prst="rect">
            <a:avLst/>
          </a:prstGeom>
        </p:spPr>
      </p:pic>
      <p:sp>
        <p:nvSpPr>
          <p:cNvPr id="2" name="Title 1">
            <a:extLst>
              <a:ext uri="{FF2B5EF4-FFF2-40B4-BE49-F238E27FC236}">
                <a16:creationId xmlns:a16="http://schemas.microsoft.com/office/drawing/2014/main" id="{DBA8B2A0-3D9E-61CA-177A-47EE26EB387F}"/>
              </a:ext>
            </a:extLst>
          </p:cNvPr>
          <p:cNvSpPr>
            <a:spLocks noGrp="1"/>
          </p:cNvSpPr>
          <p:nvPr>
            <p:ph type="title"/>
          </p:nvPr>
        </p:nvSpPr>
        <p:spPr>
          <a:xfrm>
            <a:off x="838200" y="365125"/>
            <a:ext cx="10515600" cy="763879"/>
          </a:xfrm>
        </p:spPr>
        <p:txBody>
          <a:bodyPr/>
          <a:lstStyle/>
          <a:p>
            <a:r>
              <a:rPr lang="en-IN" dirty="0">
                <a:latin typeface="Algerian" panose="04020705040A02060702" pitchFamily="82" charset="0"/>
              </a:rPr>
              <a:t>Keyword and packages</a:t>
            </a:r>
          </a:p>
        </p:txBody>
      </p:sp>
      <p:sp>
        <p:nvSpPr>
          <p:cNvPr id="3" name="Content Placeholder 2">
            <a:extLst>
              <a:ext uri="{FF2B5EF4-FFF2-40B4-BE49-F238E27FC236}">
                <a16:creationId xmlns:a16="http://schemas.microsoft.com/office/drawing/2014/main" id="{752D2891-EAEA-A10E-DBE1-5EAC3F9FDD1B}"/>
              </a:ext>
            </a:extLst>
          </p:cNvPr>
          <p:cNvSpPr>
            <a:spLocks noGrp="1"/>
          </p:cNvSpPr>
          <p:nvPr>
            <p:ph idx="1"/>
          </p:nvPr>
        </p:nvSpPr>
        <p:spPr>
          <a:xfrm>
            <a:off x="838200" y="1287624"/>
            <a:ext cx="1923661" cy="4889339"/>
          </a:xfrm>
        </p:spPr>
        <p:txBody>
          <a:bodyPr>
            <a:normAutofit/>
          </a:bodyPr>
          <a:lstStyle/>
          <a:p>
            <a:r>
              <a:rPr lang="en-IN" sz="2400" dirty="0"/>
              <a:t>keywords: </a:t>
            </a:r>
          </a:p>
          <a:p>
            <a:r>
              <a:rPr lang="en-IN" sz="2400" dirty="0"/>
              <a:t>String  </a:t>
            </a:r>
          </a:p>
          <a:p>
            <a:r>
              <a:rPr lang="en-IN" sz="2400" dirty="0"/>
              <a:t>Int</a:t>
            </a:r>
          </a:p>
          <a:p>
            <a:r>
              <a:rPr lang="en-IN" sz="2400" dirty="0"/>
              <a:t>Void</a:t>
            </a:r>
          </a:p>
          <a:p>
            <a:r>
              <a:rPr lang="en-IN" sz="2400" dirty="0"/>
              <a:t>For</a:t>
            </a:r>
          </a:p>
          <a:p>
            <a:r>
              <a:rPr lang="en-IN" sz="2400" dirty="0"/>
              <a:t>Break</a:t>
            </a:r>
          </a:p>
          <a:p>
            <a:r>
              <a:rPr lang="en-IN" sz="2400" dirty="0"/>
              <a:t>Default</a:t>
            </a:r>
          </a:p>
          <a:p>
            <a:r>
              <a:rPr lang="en-IN" sz="2400" dirty="0"/>
              <a:t>Class</a:t>
            </a:r>
          </a:p>
          <a:p>
            <a:r>
              <a:rPr lang="en-IN" sz="2400" dirty="0"/>
              <a:t>import</a:t>
            </a:r>
          </a:p>
        </p:txBody>
      </p:sp>
      <p:sp>
        <p:nvSpPr>
          <p:cNvPr id="5" name="TextBox 4">
            <a:extLst>
              <a:ext uri="{FF2B5EF4-FFF2-40B4-BE49-F238E27FC236}">
                <a16:creationId xmlns:a16="http://schemas.microsoft.com/office/drawing/2014/main" id="{D35AC3D5-20E5-00CA-C592-DE15E5CABB91}"/>
              </a:ext>
            </a:extLst>
          </p:cNvPr>
          <p:cNvSpPr txBox="1"/>
          <p:nvPr/>
        </p:nvSpPr>
        <p:spPr>
          <a:xfrm>
            <a:off x="3048778" y="2182992"/>
            <a:ext cx="6097554" cy="1569660"/>
          </a:xfrm>
          <a:prstGeom prst="rect">
            <a:avLst/>
          </a:prstGeom>
          <a:noFill/>
        </p:spPr>
        <p:txBody>
          <a:bodyPr wrap="square">
            <a:spAutoFit/>
          </a:bodyPr>
          <a:lstStyle/>
          <a:p>
            <a:r>
              <a:rPr lang="en-IN" sz="2400" dirty="0"/>
              <a:t>Packages:</a:t>
            </a:r>
          </a:p>
          <a:p>
            <a:r>
              <a:rPr lang="en-IN" sz="2400" dirty="0"/>
              <a:t>import java.io.*;</a:t>
            </a:r>
          </a:p>
          <a:p>
            <a:r>
              <a:rPr lang="en-IN" sz="2400" dirty="0"/>
              <a:t>import </a:t>
            </a:r>
            <a:r>
              <a:rPr lang="en-IN" sz="2400" dirty="0" err="1"/>
              <a:t>java.util</a:t>
            </a:r>
            <a:r>
              <a:rPr lang="en-IN" sz="2400" dirty="0"/>
              <a:t>.*;</a:t>
            </a:r>
          </a:p>
          <a:p>
            <a:r>
              <a:rPr lang="en-IN" sz="2400" dirty="0"/>
              <a:t>import </a:t>
            </a:r>
            <a:r>
              <a:rPr lang="en-IN" sz="2400" dirty="0" err="1"/>
              <a:t>java.util.Calendar</a:t>
            </a:r>
            <a:r>
              <a:rPr lang="en-IN" sz="1800" dirty="0"/>
              <a:t>;</a:t>
            </a:r>
          </a:p>
        </p:txBody>
      </p:sp>
    </p:spTree>
    <p:extLst>
      <p:ext uri="{BB962C8B-B14F-4D97-AF65-F5344CB8AC3E}">
        <p14:creationId xmlns:p14="http://schemas.microsoft.com/office/powerpoint/2010/main" val="266436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732949-0A4E-73B0-2D4D-478EE8691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302" y="2471737"/>
            <a:ext cx="5561045" cy="1914525"/>
          </a:xfrm>
          <a:prstGeom prst="rect">
            <a:avLst/>
          </a:prstGeom>
        </p:spPr>
      </p:pic>
      <p:sp>
        <p:nvSpPr>
          <p:cNvPr id="2" name="Title 1">
            <a:extLst>
              <a:ext uri="{FF2B5EF4-FFF2-40B4-BE49-F238E27FC236}">
                <a16:creationId xmlns:a16="http://schemas.microsoft.com/office/drawing/2014/main" id="{59E1157E-42F1-04F9-926B-E0C157E01719}"/>
              </a:ext>
            </a:extLst>
          </p:cNvPr>
          <p:cNvSpPr>
            <a:spLocks noGrp="1"/>
          </p:cNvSpPr>
          <p:nvPr>
            <p:ph type="title"/>
          </p:nvPr>
        </p:nvSpPr>
        <p:spPr>
          <a:xfrm>
            <a:off x="838200" y="365126"/>
            <a:ext cx="10515600" cy="801202"/>
          </a:xfrm>
        </p:spPr>
        <p:txBody>
          <a:bodyPr>
            <a:normAutofit/>
          </a:bodyPr>
          <a:lstStyle/>
          <a:p>
            <a:r>
              <a:rPr lang="en-US" sz="3600" dirty="0">
                <a:latin typeface="Algerian" panose="04020705040A02060702" pitchFamily="82" charset="0"/>
              </a:rPr>
              <a:t>Roles and responsibilities</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A7EAB991-874B-5F0C-F138-E81147845953}"/>
              </a:ext>
            </a:extLst>
          </p:cNvPr>
          <p:cNvSpPr>
            <a:spLocks noGrp="1"/>
          </p:cNvSpPr>
          <p:nvPr>
            <p:ph idx="1"/>
          </p:nvPr>
        </p:nvSpPr>
        <p:spPr>
          <a:xfrm>
            <a:off x="838200" y="1166328"/>
            <a:ext cx="10515600" cy="5010635"/>
          </a:xfrm>
        </p:spPr>
        <p:txBody>
          <a:bodyPr>
            <a:normAutofit fontScale="25000" lnSpcReduction="20000"/>
          </a:bodyPr>
          <a:lstStyle/>
          <a:p>
            <a:r>
              <a:rPr lang="en-US" sz="6000" dirty="0">
                <a:solidFill>
                  <a:schemeClr val="tx1">
                    <a:lumMod val="95000"/>
                    <a:lumOff val="5000"/>
                  </a:schemeClr>
                </a:solidFill>
                <a:latin typeface="Bahnschrift" panose="020B0502040204020203" pitchFamily="34" charset="0"/>
              </a:rPr>
              <a:t>On a project team, each member has certain responsibilities or specific tasks that help contribute to the success of the project. That’s why it is important to have varying roles on the project team.</a:t>
            </a:r>
          </a:p>
          <a:p>
            <a:endParaRPr lang="en-US" sz="6000" i="0" dirty="0">
              <a:solidFill>
                <a:schemeClr val="tx1">
                  <a:lumMod val="95000"/>
                  <a:lumOff val="5000"/>
                </a:schemeClr>
              </a:solidFill>
              <a:effectLst/>
              <a:latin typeface="Bahnschrift" panose="020B0502040204020203" pitchFamily="34" charset="0"/>
            </a:endParaRPr>
          </a:p>
          <a:p>
            <a:r>
              <a:rPr lang="en-US" sz="6000" b="1" dirty="0" err="1">
                <a:solidFill>
                  <a:schemeClr val="tx1">
                    <a:lumMod val="95000"/>
                    <a:lumOff val="5000"/>
                  </a:schemeClr>
                </a:solidFill>
                <a:latin typeface="Bahnschrift" panose="020B0502040204020203" pitchFamily="34" charset="0"/>
              </a:rPr>
              <a:t>Manideep</a:t>
            </a:r>
            <a:r>
              <a:rPr lang="en-US" sz="6000" b="1" dirty="0">
                <a:solidFill>
                  <a:schemeClr val="tx1">
                    <a:lumMod val="95000"/>
                    <a:lumOff val="5000"/>
                  </a:schemeClr>
                </a:solidFill>
                <a:latin typeface="Bahnschrift" panose="020B0502040204020203" pitchFamily="34" charset="0"/>
              </a:rPr>
              <a:t>(TEAM LEAD):</a:t>
            </a:r>
          </a:p>
          <a:p>
            <a:pPr marL="342900" indent="-342900">
              <a:buFont typeface="Arial" panose="020B0604020202020204" pitchFamily="34" charset="0"/>
              <a:buChar char="•"/>
            </a:pPr>
            <a:r>
              <a:rPr lang="en-US" sz="6000" dirty="0">
                <a:solidFill>
                  <a:schemeClr val="tx1">
                    <a:lumMod val="95000"/>
                    <a:lumOff val="5000"/>
                  </a:schemeClr>
                </a:solidFill>
                <a:latin typeface="Bahnschrift" panose="020B0502040204020203" pitchFamily="34" charset="0"/>
              </a:rPr>
              <a:t>Create overall project vision.</a:t>
            </a:r>
          </a:p>
          <a:p>
            <a:pPr marL="342900" indent="-342900">
              <a:buFont typeface="Arial" panose="020B0604020202020204" pitchFamily="34" charset="0"/>
              <a:buChar char="•"/>
            </a:pPr>
            <a:r>
              <a:rPr lang="en-US" sz="6000" dirty="0">
                <a:solidFill>
                  <a:schemeClr val="tx1">
                    <a:lumMod val="95000"/>
                    <a:lumOff val="5000"/>
                  </a:schemeClr>
                </a:solidFill>
                <a:latin typeface="Bahnschrift" panose="020B0502040204020203" pitchFamily="34" charset="0"/>
              </a:rPr>
              <a:t>Create the project plan.</a:t>
            </a:r>
          </a:p>
          <a:p>
            <a:pPr marL="342900" indent="-342900">
              <a:buFont typeface="Arial" panose="020B0604020202020204" pitchFamily="34" charset="0"/>
              <a:buChar char="•"/>
            </a:pPr>
            <a:r>
              <a:rPr lang="en-US" sz="6000" dirty="0">
                <a:solidFill>
                  <a:schemeClr val="tx1">
                    <a:lumMod val="95000"/>
                    <a:lumOff val="5000"/>
                  </a:schemeClr>
                </a:solidFill>
                <a:latin typeface="Bahnschrift" panose="020B0502040204020203" pitchFamily="34" charset="0"/>
              </a:rPr>
              <a:t>In-depth knowledge of performance metrics.</a:t>
            </a:r>
          </a:p>
          <a:p>
            <a:pPr marL="342900" indent="-342900">
              <a:buFont typeface="Arial" panose="020B0604020202020204" pitchFamily="34" charset="0"/>
              <a:buChar char="•"/>
            </a:pPr>
            <a:r>
              <a:rPr lang="en-US" sz="6000" dirty="0">
                <a:solidFill>
                  <a:schemeClr val="tx1">
                    <a:lumMod val="95000"/>
                    <a:lumOff val="5000"/>
                  </a:schemeClr>
                </a:solidFill>
                <a:latin typeface="Bahnschrift" panose="020B0502040204020203" pitchFamily="34" charset="0"/>
              </a:rPr>
              <a:t>Assigning tasks to project team members.</a:t>
            </a:r>
          </a:p>
          <a:p>
            <a:pPr marL="342900" indent="-342900">
              <a:buFont typeface="Arial" panose="020B0604020202020204" pitchFamily="34" charset="0"/>
              <a:buChar char="•"/>
            </a:pPr>
            <a:r>
              <a:rPr lang="en-US" sz="6000" dirty="0">
                <a:solidFill>
                  <a:schemeClr val="tx1">
                    <a:lumMod val="95000"/>
                    <a:lumOff val="5000"/>
                  </a:schemeClr>
                </a:solidFill>
                <a:latin typeface="Bahnschrift" panose="020B0502040204020203" pitchFamily="34" charset="0"/>
              </a:rPr>
              <a:t>Carrying ultimate responsibility for the project.</a:t>
            </a:r>
          </a:p>
          <a:p>
            <a:r>
              <a:rPr lang="en-US" sz="6000" b="1" dirty="0">
                <a:solidFill>
                  <a:schemeClr val="tx1">
                    <a:lumMod val="95000"/>
                    <a:lumOff val="5000"/>
                  </a:schemeClr>
                </a:solidFill>
                <a:latin typeface="Bahnschrift" panose="020B0502040204020203" pitchFamily="34" charset="0"/>
                <a:ea typeface="Roboto" panose="02000000000000000000" pitchFamily="2" charset="0"/>
                <a:cs typeface="Roboto" panose="02000000000000000000" pitchFamily="2" charset="0"/>
              </a:rPr>
              <a:t>Tarak Balaji:</a:t>
            </a:r>
          </a:p>
          <a:p>
            <a:pPr marL="285750" indent="-285750">
              <a:buFont typeface="Arial" panose="020B0604020202020204" pitchFamily="34" charset="0"/>
              <a:buChar char="•"/>
            </a:pPr>
            <a:r>
              <a:rPr lang="en-US" sz="6000" dirty="0">
                <a:solidFill>
                  <a:schemeClr val="tx1">
                    <a:lumMod val="95000"/>
                    <a:lumOff val="5000"/>
                  </a:schemeClr>
                </a:solidFill>
                <a:latin typeface="Bahnschrift" panose="020B0502040204020203" pitchFamily="34" charset="0"/>
                <a:ea typeface="Roboto" panose="02000000000000000000" pitchFamily="2" charset="0"/>
                <a:cs typeface="Roboto" panose="02000000000000000000" pitchFamily="2" charset="0"/>
              </a:rPr>
              <a:t>Communicate with project lead on roadblocks.</a:t>
            </a:r>
          </a:p>
          <a:p>
            <a:pPr marL="285750" indent="-285750">
              <a:buFont typeface="Arial" panose="020B0604020202020204" pitchFamily="34" charset="0"/>
              <a:buChar char="•"/>
            </a:pPr>
            <a:r>
              <a:rPr lang="en-US" sz="6000" dirty="0">
                <a:solidFill>
                  <a:schemeClr val="tx1">
                    <a:lumMod val="95000"/>
                    <a:lumOff val="5000"/>
                  </a:schemeClr>
                </a:solidFill>
                <a:latin typeface="Bahnschrift" panose="020B0502040204020203" pitchFamily="34" charset="0"/>
                <a:ea typeface="Roboto" panose="02000000000000000000" pitchFamily="2" charset="0"/>
                <a:cs typeface="Roboto" panose="02000000000000000000" pitchFamily="2" charset="0"/>
              </a:rPr>
              <a:t>Solve project objectives.</a:t>
            </a:r>
          </a:p>
          <a:p>
            <a:pPr marL="285750" indent="-285750">
              <a:buFont typeface="Arial" panose="020B0604020202020204" pitchFamily="34" charset="0"/>
              <a:buChar char="•"/>
            </a:pPr>
            <a:r>
              <a:rPr lang="en-US" sz="6000" dirty="0">
                <a:solidFill>
                  <a:schemeClr val="tx1">
                    <a:lumMod val="95000"/>
                    <a:lumOff val="5000"/>
                  </a:schemeClr>
                </a:solidFill>
                <a:latin typeface="Bahnschrift" panose="020B0502040204020203" pitchFamily="34" charset="0"/>
                <a:ea typeface="Roboto" panose="02000000000000000000" pitchFamily="2" charset="0"/>
                <a:cs typeface="Roboto" panose="02000000000000000000" pitchFamily="2" charset="0"/>
              </a:rPr>
              <a:t>Complete tasks in areas of expertise.</a:t>
            </a:r>
          </a:p>
          <a:p>
            <a:pPr marL="285750" indent="-285750">
              <a:buFont typeface="Arial" panose="020B0604020202020204" pitchFamily="34" charset="0"/>
              <a:buChar char="•"/>
            </a:pPr>
            <a:r>
              <a:rPr lang="en-US" sz="6000" dirty="0">
                <a:solidFill>
                  <a:schemeClr val="tx1">
                    <a:lumMod val="95000"/>
                    <a:lumOff val="5000"/>
                  </a:schemeClr>
                </a:solidFill>
                <a:latin typeface="Bahnschrift" panose="020B0502040204020203" pitchFamily="34" charset="0"/>
                <a:ea typeface="Roboto" panose="02000000000000000000" pitchFamily="2" charset="0"/>
                <a:cs typeface="Roboto" panose="02000000000000000000" pitchFamily="2" charset="0"/>
              </a:rPr>
              <a:t>Determining the methodology used on the project.</a:t>
            </a:r>
          </a:p>
          <a:p>
            <a:pPr marL="285750" indent="-285750">
              <a:buFont typeface="Arial" panose="020B0604020202020204" pitchFamily="34" charset="0"/>
              <a:buChar char="•"/>
            </a:pPr>
            <a:r>
              <a:rPr lang="en-US" sz="6000" dirty="0">
                <a:solidFill>
                  <a:schemeClr val="tx1">
                    <a:lumMod val="95000"/>
                    <a:lumOff val="5000"/>
                  </a:schemeClr>
                </a:solidFill>
                <a:latin typeface="Bahnschrift" panose="020B0502040204020203" pitchFamily="34" charset="0"/>
                <a:ea typeface="Roboto" panose="02000000000000000000" pitchFamily="2" charset="0"/>
                <a:cs typeface="Roboto" panose="02000000000000000000" pitchFamily="2" charset="0"/>
              </a:rPr>
              <a:t>Documenting the process. </a:t>
            </a:r>
          </a:p>
          <a:p>
            <a:r>
              <a:rPr lang="en-US" sz="6000" b="1" dirty="0">
                <a:solidFill>
                  <a:schemeClr val="tx1">
                    <a:lumMod val="95000"/>
                    <a:lumOff val="5000"/>
                  </a:schemeClr>
                </a:solidFill>
                <a:latin typeface="Bahnschrift" panose="020B0502040204020203" pitchFamily="34" charset="0"/>
              </a:rPr>
              <a:t>Vinay:</a:t>
            </a:r>
          </a:p>
          <a:p>
            <a:pPr marL="342900" indent="-342900">
              <a:buFont typeface="Arial" panose="020B0604020202020204" pitchFamily="34" charset="0"/>
              <a:buChar char="•"/>
            </a:pPr>
            <a:r>
              <a:rPr lang="en-US" sz="6000" i="0" dirty="0">
                <a:solidFill>
                  <a:schemeClr val="tx1">
                    <a:lumMod val="95000"/>
                    <a:lumOff val="5000"/>
                  </a:schemeClr>
                </a:solidFill>
                <a:effectLst/>
                <a:latin typeface="Bahnschrift" panose="020B0502040204020203" pitchFamily="34" charset="0"/>
              </a:rPr>
              <a:t>Assisting in defining the project.</a:t>
            </a:r>
          </a:p>
          <a:p>
            <a:pPr marL="342900" indent="-342900">
              <a:buFont typeface="Arial" panose="020B0604020202020204" pitchFamily="34" charset="0"/>
              <a:buChar char="•"/>
            </a:pPr>
            <a:r>
              <a:rPr lang="en-US" sz="6000" dirty="0">
                <a:solidFill>
                  <a:schemeClr val="tx1">
                    <a:lumMod val="95000"/>
                    <a:lumOff val="5000"/>
                  </a:schemeClr>
                </a:solidFill>
                <a:latin typeface="Bahnschrift" panose="020B0502040204020203" pitchFamily="34" charset="0"/>
              </a:rPr>
              <a:t>Gathering the requirements.</a:t>
            </a:r>
          </a:p>
          <a:p>
            <a:pPr marL="342900" indent="-342900">
              <a:buFont typeface="Arial" panose="020B0604020202020204" pitchFamily="34" charset="0"/>
              <a:buChar char="•"/>
            </a:pPr>
            <a:r>
              <a:rPr lang="en-US" sz="6000" i="0" dirty="0">
                <a:solidFill>
                  <a:schemeClr val="tx1">
                    <a:lumMod val="95000"/>
                    <a:lumOff val="5000"/>
                  </a:schemeClr>
                </a:solidFill>
                <a:effectLst/>
                <a:latin typeface="Bahnschrift" panose="020B0502040204020203" pitchFamily="34" charset="0"/>
              </a:rPr>
              <a:t>Testing the code to validate the objectives.</a:t>
            </a:r>
          </a:p>
          <a:p>
            <a:pPr marL="342900" indent="-342900">
              <a:buFont typeface="Arial" panose="020B0604020202020204" pitchFamily="34" charset="0"/>
              <a:buChar char="•"/>
            </a:pPr>
            <a:r>
              <a:rPr lang="en-US" sz="6000" i="0" dirty="0">
                <a:solidFill>
                  <a:schemeClr val="tx1">
                    <a:lumMod val="95000"/>
                    <a:lumOff val="5000"/>
                  </a:schemeClr>
                </a:solidFill>
                <a:effectLst/>
                <a:latin typeface="Bahnschrift" panose="020B0502040204020203" pitchFamily="34" charset="0"/>
              </a:rPr>
              <a:t>Completing individual deliverables.</a:t>
            </a:r>
          </a:p>
          <a:p>
            <a:pPr marL="0" indent="0">
              <a:buNone/>
            </a:pPr>
            <a:endParaRPr lang="en-US" sz="6000" b="1" i="0" dirty="0">
              <a:solidFill>
                <a:schemeClr val="tx1">
                  <a:lumMod val="95000"/>
                  <a:lumOff val="5000"/>
                </a:schemeClr>
              </a:solidFill>
              <a:effectLst/>
              <a:latin typeface="Bahnschrift" panose="020B0502040204020203" pitchFamily="34" charset="0"/>
            </a:endParaRPr>
          </a:p>
          <a:p>
            <a:endParaRPr lang="en-US" sz="6000" dirty="0">
              <a:solidFill>
                <a:schemeClr val="tx1">
                  <a:lumMod val="95000"/>
                  <a:lumOff val="5000"/>
                </a:schemeClr>
              </a:solidFill>
              <a:latin typeface="Bahnschrift" panose="020B0502040204020203" pitchFamily="34" charset="0"/>
            </a:endParaRPr>
          </a:p>
          <a:p>
            <a:endParaRPr lang="en-IN" dirty="0"/>
          </a:p>
        </p:txBody>
      </p:sp>
    </p:spTree>
    <p:extLst>
      <p:ext uri="{BB962C8B-B14F-4D97-AF65-F5344CB8AC3E}">
        <p14:creationId xmlns:p14="http://schemas.microsoft.com/office/powerpoint/2010/main" val="1312766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502</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Agency FB</vt:lpstr>
      <vt:lpstr>Algerian</vt:lpstr>
      <vt:lpstr>Arial</vt:lpstr>
      <vt:lpstr>Bahnschrift</vt:lpstr>
      <vt:lpstr>Bell MT</vt:lpstr>
      <vt:lpstr>Calibri</vt:lpstr>
      <vt:lpstr>Calibri Light</vt:lpstr>
      <vt:lpstr>Cambria</vt:lpstr>
      <vt:lpstr>Office Theme</vt:lpstr>
      <vt:lpstr>Project about hospital management</vt:lpstr>
      <vt:lpstr>Hospital management</vt:lpstr>
      <vt:lpstr>introduction</vt:lpstr>
      <vt:lpstr>Project Abstract </vt:lpstr>
      <vt:lpstr>Benefits of this project</vt:lpstr>
      <vt:lpstr>..</vt:lpstr>
      <vt:lpstr>List of methods and classes</vt:lpstr>
      <vt:lpstr>Keyword and packages</vt:lpstr>
      <vt:lpstr>Roles and responsibilities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about hospital management</dc:title>
  <dc:creator>balaji taraka</dc:creator>
  <cp:lastModifiedBy>balaji taraka</cp:lastModifiedBy>
  <cp:revision>3</cp:revision>
  <dcterms:created xsi:type="dcterms:W3CDTF">2023-05-15T06:10:51Z</dcterms:created>
  <dcterms:modified xsi:type="dcterms:W3CDTF">2023-05-24T07:36:04Z</dcterms:modified>
</cp:coreProperties>
</file>