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6858000" cx="12192000"/>
  <p:notesSz cx="6858000" cy="9144000"/>
  <p:embeddedFontLst>
    <p:embeddedFont>
      <p:font typeface="Heebo"/>
      <p:regular r:id="rId63"/>
      <p:bold r:id="rId64"/>
    </p:embeddedFont>
    <p:embeddedFont>
      <p:font typeface="Saira"/>
      <p:regular r:id="rId65"/>
      <p:bold r:id="rId66"/>
      <p:italic r:id="rId67"/>
      <p:boldItalic r:id="rId68"/>
    </p:embeddedFont>
    <p:embeddedFont>
      <p:font typeface="Century Gothic"/>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2" Type="http://schemas.openxmlformats.org/officeDocument/2006/relationships/font" Target="fonts/CenturyGothic-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CenturyGothic-italic.fntdata"/><Relationship Id="rId70" Type="http://schemas.openxmlformats.org/officeDocument/2006/relationships/font" Target="fonts/CenturyGothic-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Heebo-bold.fntdata"/><Relationship Id="rId63" Type="http://schemas.openxmlformats.org/officeDocument/2006/relationships/font" Target="fonts/Heebo-regular.fntdata"/><Relationship Id="rId22" Type="http://schemas.openxmlformats.org/officeDocument/2006/relationships/slide" Target="slides/slide18.xml"/><Relationship Id="rId66" Type="http://schemas.openxmlformats.org/officeDocument/2006/relationships/font" Target="fonts/Saira-bold.fntdata"/><Relationship Id="rId21" Type="http://schemas.openxmlformats.org/officeDocument/2006/relationships/slide" Target="slides/slide17.xml"/><Relationship Id="rId65" Type="http://schemas.openxmlformats.org/officeDocument/2006/relationships/font" Target="fonts/Saira-regular.fntdata"/><Relationship Id="rId24" Type="http://schemas.openxmlformats.org/officeDocument/2006/relationships/slide" Target="slides/slide20.xml"/><Relationship Id="rId68" Type="http://schemas.openxmlformats.org/officeDocument/2006/relationships/font" Target="fonts/Saira-boldItalic.fntdata"/><Relationship Id="rId23" Type="http://schemas.openxmlformats.org/officeDocument/2006/relationships/slide" Target="slides/slide19.xml"/><Relationship Id="rId67" Type="http://schemas.openxmlformats.org/officeDocument/2006/relationships/font" Target="fonts/Saira-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CenturyGothic-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6" name="Google Shape;76;p11"/>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7" name="Google Shape;77;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sp>
        <p:nvSpPr>
          <p:cNvPr id="81" name="Google Shape;81;p12"/>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3" name="Google Shape;83;p12"/>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7" name="Shape 87"/>
        <p:cNvGrpSpPr/>
        <p:nvPr/>
      </p:nvGrpSpPr>
      <p:grpSpPr>
        <a:xfrm>
          <a:off x="0" y="0"/>
          <a:ext cx="0" cy="0"/>
          <a:chOff x="0" y="0"/>
          <a:chExt cx="0" cy="0"/>
        </a:xfrm>
      </p:grpSpPr>
      <p:sp>
        <p:nvSpPr>
          <p:cNvPr id="88" name="Google Shape;88;p13"/>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sp>
        <p:nvSpPr>
          <p:cNvPr id="94" name="Google Shape;94;p14"/>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6" name="Google Shape;96;p14"/>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0" name="Google Shape;100;p14"/>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
        <p:nvSpPr>
          <p:cNvPr id="101" name="Google Shape;101;p14"/>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rgbClr val="86D1D8"/>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33" name="Shape 33"/>
        <p:cNvGrpSpPr/>
        <p:nvPr/>
      </p:nvGrpSpPr>
      <p:grpSpPr>
        <a:xfrm>
          <a:off x="0" y="0"/>
          <a:ext cx="0" cy="0"/>
          <a:chOff x="0" y="0"/>
          <a:chExt cx="0" cy="0"/>
        </a:xfrm>
      </p:grpSpPr>
      <p:sp>
        <p:nvSpPr>
          <p:cNvPr id="34" name="Google Shape;34;p5"/>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2" name="Google Shape;42;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7"/>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9" name="Google Shape;49;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8"/>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8"/>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7" name="Google Shape;57;p8"/>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8" name="Google Shape;58;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9" name="Google Shape;69;p10"/>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0" name="Google Shape;70;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35.png"/><Relationship Id="rId5" Type="http://schemas.openxmlformats.org/officeDocument/2006/relationships/image" Target="../media/image45.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5.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28.png"/><Relationship Id="rId5"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40.png"/><Relationship Id="rId6"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56.png"/><Relationship Id="rId5" Type="http://schemas.openxmlformats.org/officeDocument/2006/relationships/image" Target="../media/image5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6.jpg"/><Relationship Id="rId4" Type="http://schemas.openxmlformats.org/officeDocument/2006/relationships/image" Target="../media/image49.jpg"/><Relationship Id="rId5" Type="http://schemas.openxmlformats.org/officeDocument/2006/relationships/image" Target="../media/image53.jpg"/><Relationship Id="rId6" Type="http://schemas.openxmlformats.org/officeDocument/2006/relationships/image" Target="../media/image6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0.png"/><Relationship Id="rId6" Type="http://schemas.openxmlformats.org/officeDocument/2006/relationships/image" Target="../media/image6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4.png"/><Relationship Id="rId4" Type="http://schemas.openxmlformats.org/officeDocument/2006/relationships/image" Target="../media/image63.png"/><Relationship Id="rId5" Type="http://schemas.openxmlformats.org/officeDocument/2006/relationships/image" Target="../media/image70.png"/><Relationship Id="rId6" Type="http://schemas.openxmlformats.org/officeDocument/2006/relationships/image" Target="../media/image6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1.png"/><Relationship Id="rId4" Type="http://schemas.openxmlformats.org/officeDocument/2006/relationships/image" Target="../media/image65.png"/><Relationship Id="rId5" Type="http://schemas.openxmlformats.org/officeDocument/2006/relationships/image" Target="../media/image57.png"/><Relationship Id="rId6" Type="http://schemas.openxmlformats.org/officeDocument/2006/relationships/image" Target="../media/image7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3.png"/><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8.png"/><Relationship Id="rId4" Type="http://schemas.openxmlformats.org/officeDocument/2006/relationships/image" Target="../media/image72.png"/><Relationship Id="rId5" Type="http://schemas.openxmlformats.org/officeDocument/2006/relationships/image" Target="../media/image1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9.png"/><Relationship Id="rId4" Type="http://schemas.openxmlformats.org/officeDocument/2006/relationships/image" Target="../media/image1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6.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1.png"/><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8.png"/><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9.png"/><Relationship Id="rId4" Type="http://schemas.openxmlformats.org/officeDocument/2006/relationships/image" Target="../media/image8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8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4.png"/><Relationship Id="rId4" Type="http://schemas.openxmlformats.org/officeDocument/2006/relationships/image" Target="../media/image7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2.png"/><Relationship Id="rId4" Type="http://schemas.openxmlformats.org/officeDocument/2006/relationships/image" Target="../media/image79.png"/><Relationship Id="rId5" Type="http://schemas.openxmlformats.org/officeDocument/2006/relationships/image" Target="../media/image9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9.png"/><Relationship Id="rId4" Type="http://schemas.openxmlformats.org/officeDocument/2006/relationships/image" Target="../media/image9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4.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8.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34.png"/><Relationship Id="rId8"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5.jpg"/><Relationship Id="rId4" Type="http://schemas.openxmlformats.org/officeDocument/2006/relationships/image" Target="../media/image88.jpg"/><Relationship Id="rId5" Type="http://schemas.openxmlformats.org/officeDocument/2006/relationships/image" Target="../media/image101.jpg"/><Relationship Id="rId6" Type="http://schemas.openxmlformats.org/officeDocument/2006/relationships/image" Target="../media/image9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0.jpg"/><Relationship Id="rId4" Type="http://schemas.openxmlformats.org/officeDocument/2006/relationships/image" Target="../media/image8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1.jpg"/><Relationship Id="rId4" Type="http://schemas.openxmlformats.org/officeDocument/2006/relationships/image" Target="../media/image9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7.png"/><Relationship Id="rId4" Type="http://schemas.openxmlformats.org/officeDocument/2006/relationships/image" Target="../media/image92.png"/><Relationship Id="rId5" Type="http://schemas.openxmlformats.org/officeDocument/2006/relationships/image" Target="../media/image100.png"/><Relationship Id="rId6" Type="http://schemas.openxmlformats.org/officeDocument/2006/relationships/image" Target="../media/image1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25.png"/><Relationship Id="rId4" Type="http://schemas.openxmlformats.org/officeDocument/2006/relationships/image" Target="../media/image123.png"/><Relationship Id="rId5" Type="http://schemas.openxmlformats.org/officeDocument/2006/relationships/image" Target="../media/image132.png"/><Relationship Id="rId6" Type="http://schemas.openxmlformats.org/officeDocument/2006/relationships/image" Target="../media/image1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24.png"/><Relationship Id="rId4" Type="http://schemas.openxmlformats.org/officeDocument/2006/relationships/image" Target="../media/image121.png"/><Relationship Id="rId5" Type="http://schemas.openxmlformats.org/officeDocument/2006/relationships/image" Target="../media/image130.png"/><Relationship Id="rId6" Type="http://schemas.openxmlformats.org/officeDocument/2006/relationships/image" Target="../media/image1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6.png"/><Relationship Id="rId4" Type="http://schemas.openxmlformats.org/officeDocument/2006/relationships/image" Target="../media/image128.png"/><Relationship Id="rId5"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9.png"/><Relationship Id="rId5"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0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05.png"/><Relationship Id="rId4" Type="http://schemas.openxmlformats.org/officeDocument/2006/relationships/image" Target="../media/image10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06.png"/><Relationship Id="rId4" Type="http://schemas.openxmlformats.org/officeDocument/2006/relationships/image" Target="../media/image10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10.png"/><Relationship Id="rId4" Type="http://schemas.openxmlformats.org/officeDocument/2006/relationships/image" Target="../media/image10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09.png"/><Relationship Id="rId4" Type="http://schemas.openxmlformats.org/officeDocument/2006/relationships/image" Target="../media/image1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15.png"/><Relationship Id="rId4" Type="http://schemas.openxmlformats.org/officeDocument/2006/relationships/image" Target="../media/image1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13.png"/><Relationship Id="rId4" Type="http://schemas.openxmlformats.org/officeDocument/2006/relationships/image" Target="../media/image1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44.png"/><Relationship Id="rId5" Type="http://schemas.openxmlformats.org/officeDocument/2006/relationships/image" Target="../media/image27.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905005" y="1447800"/>
            <a:ext cx="8825700" cy="3329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AWS SERVICES</a:t>
            </a:r>
            <a:endParaRPr/>
          </a:p>
        </p:txBody>
      </p:sp>
      <p:sp>
        <p:nvSpPr>
          <p:cNvPr id="148" name="Google Shape;148;p19"/>
          <p:cNvSpPr txBox="1"/>
          <p:nvPr>
            <p:ph idx="1" type="subTitle"/>
          </p:nvPr>
        </p:nvSpPr>
        <p:spPr>
          <a:xfrm>
            <a:off x="905005" y="4777380"/>
            <a:ext cx="8825700" cy="861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--CH.TARAKESWAR(20A31A0534)</a:t>
            </a:r>
            <a:endParaRPr/>
          </a:p>
        </p:txBody>
      </p:sp>
      <p:sp>
        <p:nvSpPr>
          <p:cNvPr id="149" name="Google Shape;149;p19"/>
          <p:cNvSpPr/>
          <p:nvPr/>
        </p:nvSpPr>
        <p:spPr>
          <a:xfrm>
            <a:off x="12439832" y="5836869"/>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9"/>
          <p:cNvSpPr/>
          <p:nvPr/>
        </p:nvSpPr>
        <p:spPr>
          <a:xfrm>
            <a:off x="13671472" y="2563303"/>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13760109" y="2690885"/>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13825808" y="2808172"/>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13579787" y="2430347"/>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9974994" y="2250433"/>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10237835" y="4006195"/>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11856082" y="4073453"/>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11232620" y="3901984"/>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8671538" y="3320082"/>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9125379" y="3274251"/>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12195323" y="3315499"/>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12195323" y="3446919"/>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12195323" y="3578340"/>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12195323" y="3842693"/>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12195323" y="3974113"/>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9"/>
          <p:cNvSpPr/>
          <p:nvPr/>
        </p:nvSpPr>
        <p:spPr>
          <a:xfrm>
            <a:off x="12195323" y="4236955"/>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9"/>
          <p:cNvSpPr/>
          <p:nvPr/>
        </p:nvSpPr>
        <p:spPr>
          <a:xfrm>
            <a:off x="12195323" y="4368375"/>
            <a:ext cx="987178" cy="38224"/>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12195323" y="4631193"/>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10259239" y="3315499"/>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10259239" y="3446919"/>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10259239" y="3711272"/>
            <a:ext cx="1147609" cy="38248"/>
          </a:xfrm>
          <a:custGeom>
            <a:rect b="b" l="l" r="r" t="t"/>
            <a:pathLst>
              <a:path extrusionOk="0" h="1594" w="47827">
                <a:moveTo>
                  <a:pt x="0" y="1"/>
                </a:moveTo>
                <a:lnTo>
                  <a:pt x="0" y="1593"/>
                </a:lnTo>
                <a:lnTo>
                  <a:pt x="47827" y="1593"/>
                </a:lnTo>
                <a:lnTo>
                  <a:pt x="4782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12309923" y="3049610"/>
            <a:ext cx="701422" cy="114648"/>
          </a:xfrm>
          <a:custGeom>
            <a:rect b="b" l="l" r="r" t="t"/>
            <a:pathLst>
              <a:path extrusionOk="0" h="4778" w="29232">
                <a:moveTo>
                  <a:pt x="1" y="1"/>
                </a:moveTo>
                <a:lnTo>
                  <a:pt x="1" y="4777"/>
                </a:lnTo>
                <a:lnTo>
                  <a:pt x="29232" y="4777"/>
                </a:lnTo>
                <a:lnTo>
                  <a:pt x="29232"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10761982" y="3049610"/>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8660836" y="4336270"/>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8990911" y="5386075"/>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10225598" y="1743106"/>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12806572" y="1447800"/>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9458502" y="3621123"/>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9"/>
          <p:cNvSpPr/>
          <p:nvPr/>
        </p:nvSpPr>
        <p:spPr>
          <a:xfrm>
            <a:off x="12586514" y="2766613"/>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13540051" y="3822033"/>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p:nvPr/>
        </p:nvSpPr>
        <p:spPr>
          <a:xfrm>
            <a:off x="10943816" y="5857505"/>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9"/>
          <p:cNvSpPr/>
          <p:nvPr/>
        </p:nvSpPr>
        <p:spPr>
          <a:xfrm>
            <a:off x="14111564" y="2103295"/>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9"/>
          <p:cNvSpPr/>
          <p:nvPr/>
        </p:nvSpPr>
        <p:spPr>
          <a:xfrm>
            <a:off x="11422109" y="5560255"/>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a:off x="9493654" y="3857978"/>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a:off x="13779953" y="3061848"/>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8813636" y="2175544"/>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13529349" y="4319473"/>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9"/>
          <p:cNvSpPr/>
          <p:nvPr/>
        </p:nvSpPr>
        <p:spPr>
          <a:xfrm>
            <a:off x="13960756" y="4268172"/>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p:nvPr/>
        </p:nvSpPr>
        <p:spPr>
          <a:xfrm>
            <a:off x="14408022" y="4981136"/>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p:nvPr/>
        </p:nvSpPr>
        <p:spPr>
          <a:xfrm>
            <a:off x="14103910" y="4339197"/>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9"/>
          <p:cNvSpPr/>
          <p:nvPr/>
        </p:nvSpPr>
        <p:spPr>
          <a:xfrm>
            <a:off x="13559919" y="4149853"/>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9"/>
          <p:cNvSpPr/>
          <p:nvPr/>
        </p:nvSpPr>
        <p:spPr>
          <a:xfrm>
            <a:off x="14441735" y="4829631"/>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9"/>
          <p:cNvSpPr/>
          <p:nvPr/>
        </p:nvSpPr>
        <p:spPr>
          <a:xfrm>
            <a:off x="13824272" y="4224045"/>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9"/>
          <p:cNvSpPr/>
          <p:nvPr/>
        </p:nvSpPr>
        <p:spPr>
          <a:xfrm>
            <a:off x="14392498" y="4683838"/>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9"/>
          <p:cNvSpPr/>
          <p:nvPr/>
        </p:nvSpPr>
        <p:spPr>
          <a:xfrm>
            <a:off x="8286466" y="3335295"/>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p:nvPr/>
        </p:nvSpPr>
        <p:spPr>
          <a:xfrm>
            <a:off x="8458510" y="3928427"/>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9"/>
          <p:cNvSpPr/>
          <p:nvPr/>
        </p:nvSpPr>
        <p:spPr>
          <a:xfrm>
            <a:off x="8404113" y="3788416"/>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9"/>
          <p:cNvSpPr/>
          <p:nvPr/>
        </p:nvSpPr>
        <p:spPr>
          <a:xfrm>
            <a:off x="8422446" y="3193412"/>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a:off x="8553866" y="2866240"/>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a:off x="8491215" y="3065711"/>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9"/>
          <p:cNvSpPr/>
          <p:nvPr/>
        </p:nvSpPr>
        <p:spPr>
          <a:xfrm>
            <a:off x="8542157" y="4053777"/>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9"/>
          <p:cNvSpPr/>
          <p:nvPr/>
        </p:nvSpPr>
        <p:spPr>
          <a:xfrm>
            <a:off x="9372168" y="5885435"/>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9"/>
          <p:cNvSpPr/>
          <p:nvPr/>
        </p:nvSpPr>
        <p:spPr>
          <a:xfrm>
            <a:off x="9832656" y="6257262"/>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9"/>
          <p:cNvSpPr/>
          <p:nvPr/>
        </p:nvSpPr>
        <p:spPr>
          <a:xfrm>
            <a:off x="9282642" y="5596415"/>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9"/>
          <p:cNvSpPr/>
          <p:nvPr/>
        </p:nvSpPr>
        <p:spPr>
          <a:xfrm>
            <a:off x="9313308" y="5745088"/>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9"/>
          <p:cNvSpPr/>
          <p:nvPr/>
        </p:nvSpPr>
        <p:spPr>
          <a:xfrm>
            <a:off x="9223183" y="5387611"/>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9"/>
          <p:cNvSpPr/>
          <p:nvPr/>
        </p:nvSpPr>
        <p:spPr>
          <a:xfrm>
            <a:off x="9691613" y="6200466"/>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a:off x="9991815" y="6238762"/>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9"/>
          <p:cNvSpPr/>
          <p:nvPr/>
        </p:nvSpPr>
        <p:spPr>
          <a:xfrm>
            <a:off x="11532126" y="2991542"/>
            <a:ext cx="230784" cy="230784"/>
          </a:xfrm>
          <a:custGeom>
            <a:rect b="b" l="l" r="r" t="t"/>
            <a:pathLst>
              <a:path extrusionOk="0" h="9618" w="9618">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9"/>
          <p:cNvSpPr/>
          <p:nvPr/>
        </p:nvSpPr>
        <p:spPr>
          <a:xfrm>
            <a:off x="12586514" y="1937154"/>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9"/>
          <p:cNvSpPr/>
          <p:nvPr/>
        </p:nvSpPr>
        <p:spPr>
          <a:xfrm>
            <a:off x="13164146" y="1937154"/>
            <a:ext cx="230760" cy="230784"/>
          </a:xfrm>
          <a:custGeom>
            <a:rect b="b" l="l" r="r" t="t"/>
            <a:pathLst>
              <a:path extrusionOk="0" h="9618" w="9617">
                <a:moveTo>
                  <a:pt x="0" y="1"/>
                </a:moveTo>
                <a:lnTo>
                  <a:pt x="0"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9"/>
          <p:cNvSpPr/>
          <p:nvPr/>
        </p:nvSpPr>
        <p:spPr>
          <a:xfrm>
            <a:off x="9707594" y="5415109"/>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9"/>
          <p:cNvSpPr/>
          <p:nvPr/>
        </p:nvSpPr>
        <p:spPr>
          <a:xfrm>
            <a:off x="9802326" y="5512913"/>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9"/>
          <p:cNvSpPr/>
          <p:nvPr/>
        </p:nvSpPr>
        <p:spPr>
          <a:xfrm>
            <a:off x="9802326" y="5586265"/>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9802326" y="5659594"/>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a:off x="14160466" y="3732676"/>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11539780" y="1502173"/>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9"/>
          <p:cNvSpPr/>
          <p:nvPr/>
        </p:nvSpPr>
        <p:spPr>
          <a:xfrm>
            <a:off x="11684950" y="1581116"/>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9"/>
          <p:cNvSpPr/>
          <p:nvPr/>
        </p:nvSpPr>
        <p:spPr>
          <a:xfrm>
            <a:off x="9108559" y="3778530"/>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9712177" y="2794423"/>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9"/>
          <p:cNvSpPr/>
          <p:nvPr/>
        </p:nvSpPr>
        <p:spPr>
          <a:xfrm>
            <a:off x="14137527" y="1614733"/>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9"/>
          <p:cNvSpPr/>
          <p:nvPr/>
        </p:nvSpPr>
        <p:spPr>
          <a:xfrm>
            <a:off x="9108559" y="4047466"/>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9"/>
          <p:cNvSpPr/>
          <p:nvPr/>
        </p:nvSpPr>
        <p:spPr>
          <a:xfrm>
            <a:off x="10370768" y="2783721"/>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9"/>
          <p:cNvSpPr/>
          <p:nvPr/>
        </p:nvSpPr>
        <p:spPr>
          <a:xfrm>
            <a:off x="11050786" y="2802054"/>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a:off x="9353068" y="1506228"/>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9"/>
          <p:cNvSpPr/>
          <p:nvPr/>
        </p:nvSpPr>
        <p:spPr>
          <a:xfrm>
            <a:off x="13647021" y="1880622"/>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9"/>
          <p:cNvSpPr/>
          <p:nvPr/>
        </p:nvSpPr>
        <p:spPr>
          <a:xfrm>
            <a:off x="8945057" y="1830184"/>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9"/>
          <p:cNvSpPr/>
          <p:nvPr/>
        </p:nvSpPr>
        <p:spPr>
          <a:xfrm>
            <a:off x="9768709" y="4945983"/>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9"/>
          <p:cNvSpPr/>
          <p:nvPr/>
        </p:nvSpPr>
        <p:spPr>
          <a:xfrm>
            <a:off x="9126915" y="1830184"/>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9"/>
          <p:cNvSpPr/>
          <p:nvPr/>
        </p:nvSpPr>
        <p:spPr>
          <a:xfrm>
            <a:off x="9768709" y="3289536"/>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9"/>
          <p:cNvSpPr/>
          <p:nvPr/>
        </p:nvSpPr>
        <p:spPr>
          <a:xfrm>
            <a:off x="13410166" y="5884235"/>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9"/>
          <p:cNvSpPr/>
          <p:nvPr/>
        </p:nvSpPr>
        <p:spPr>
          <a:xfrm>
            <a:off x="10369712" y="6014120"/>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9"/>
          <p:cNvSpPr/>
          <p:nvPr/>
        </p:nvSpPr>
        <p:spPr>
          <a:xfrm>
            <a:off x="8844206" y="3912998"/>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9"/>
          <p:cNvSpPr/>
          <p:nvPr/>
        </p:nvSpPr>
        <p:spPr>
          <a:xfrm>
            <a:off x="8883941" y="2964044"/>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9"/>
          <p:cNvSpPr/>
          <p:nvPr/>
        </p:nvSpPr>
        <p:spPr>
          <a:xfrm>
            <a:off x="13889994" y="4728996"/>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p:nvPr/>
        </p:nvSpPr>
        <p:spPr>
          <a:xfrm>
            <a:off x="14076411" y="4727460"/>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9"/>
          <p:cNvSpPr/>
          <p:nvPr/>
        </p:nvSpPr>
        <p:spPr>
          <a:xfrm>
            <a:off x="13980143" y="4816098"/>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9"/>
          <p:cNvSpPr/>
          <p:nvPr/>
        </p:nvSpPr>
        <p:spPr>
          <a:xfrm>
            <a:off x="14068781" y="4965851"/>
            <a:ext cx="24" cy="24"/>
          </a:xfrm>
          <a:custGeom>
            <a:rect b="b" l="l" r="r" t="t"/>
            <a:pathLst>
              <a:path extrusionOk="0" h="1" w="1">
                <a:moveTo>
                  <a:pt x="0" y="0"/>
                </a:move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9"/>
          <p:cNvSpPr/>
          <p:nvPr/>
        </p:nvSpPr>
        <p:spPr>
          <a:xfrm>
            <a:off x="13851794" y="4678559"/>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9"/>
          <p:cNvSpPr/>
          <p:nvPr/>
        </p:nvSpPr>
        <p:spPr>
          <a:xfrm>
            <a:off x="13851794" y="5178255"/>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9"/>
          <p:cNvSpPr/>
          <p:nvPr/>
        </p:nvSpPr>
        <p:spPr>
          <a:xfrm>
            <a:off x="13974025" y="3231468"/>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9"/>
          <p:cNvSpPr/>
          <p:nvPr/>
        </p:nvSpPr>
        <p:spPr>
          <a:xfrm>
            <a:off x="14106981" y="3231468"/>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9"/>
          <p:cNvSpPr/>
          <p:nvPr/>
        </p:nvSpPr>
        <p:spPr>
          <a:xfrm>
            <a:off x="14270483" y="3231468"/>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9"/>
          <p:cNvSpPr/>
          <p:nvPr/>
        </p:nvSpPr>
        <p:spPr>
          <a:xfrm>
            <a:off x="9678560" y="1830184"/>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9"/>
          <p:cNvSpPr/>
          <p:nvPr/>
        </p:nvSpPr>
        <p:spPr>
          <a:xfrm>
            <a:off x="9785506" y="1827137"/>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9"/>
          <p:cNvSpPr/>
          <p:nvPr/>
        </p:nvSpPr>
        <p:spPr>
          <a:xfrm>
            <a:off x="8986328" y="2349748"/>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9"/>
          <p:cNvSpPr/>
          <p:nvPr/>
        </p:nvSpPr>
        <p:spPr>
          <a:xfrm>
            <a:off x="9134545" y="2349748"/>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9"/>
          <p:cNvSpPr/>
          <p:nvPr/>
        </p:nvSpPr>
        <p:spPr>
          <a:xfrm>
            <a:off x="9270549" y="2349748"/>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9"/>
          <p:cNvSpPr/>
          <p:nvPr/>
        </p:nvSpPr>
        <p:spPr>
          <a:xfrm>
            <a:off x="9511987" y="2349748"/>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9"/>
          <p:cNvSpPr/>
          <p:nvPr/>
        </p:nvSpPr>
        <p:spPr>
          <a:xfrm>
            <a:off x="10213384" y="5832286"/>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9"/>
          <p:cNvSpPr/>
          <p:nvPr/>
        </p:nvSpPr>
        <p:spPr>
          <a:xfrm>
            <a:off x="10393707" y="5732947"/>
            <a:ext cx="198679" cy="365252"/>
          </a:xfrm>
          <a:custGeom>
            <a:rect b="b" l="l" r="r" t="t"/>
            <a:pathLst>
              <a:path extrusionOk="0" h="15222" w="8280">
                <a:moveTo>
                  <a:pt x="6114" y="1"/>
                </a:moveTo>
                <a:lnTo>
                  <a:pt x="0" y="15221"/>
                </a:lnTo>
                <a:lnTo>
                  <a:pt x="2165" y="15221"/>
                </a:lnTo>
                <a:lnTo>
                  <a:pt x="827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9"/>
          <p:cNvSpPr/>
          <p:nvPr/>
        </p:nvSpPr>
        <p:spPr>
          <a:xfrm>
            <a:off x="14003064" y="5434954"/>
            <a:ext cx="230760" cy="230784"/>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8"/>
          <p:cNvPicPr preferRelativeResize="0"/>
          <p:nvPr/>
        </p:nvPicPr>
        <p:blipFill rotWithShape="1">
          <a:blip r:embed="rId3">
            <a:alphaModFix/>
          </a:blip>
          <a:srcRect b="0" l="0" r="0" t="0"/>
          <a:stretch/>
        </p:blipFill>
        <p:spPr>
          <a:xfrm>
            <a:off x="746803" y="238085"/>
            <a:ext cx="4783986" cy="3075506"/>
          </a:xfrm>
          <a:prstGeom prst="rect">
            <a:avLst/>
          </a:prstGeom>
          <a:noFill/>
          <a:ln>
            <a:noFill/>
          </a:ln>
        </p:spPr>
      </p:pic>
      <p:pic>
        <p:nvPicPr>
          <p:cNvPr id="324" name="Google Shape;324;p28"/>
          <p:cNvPicPr preferRelativeResize="0"/>
          <p:nvPr/>
        </p:nvPicPr>
        <p:blipFill rotWithShape="1">
          <a:blip r:embed="rId4">
            <a:alphaModFix/>
          </a:blip>
          <a:srcRect b="0" l="0" r="0" t="0"/>
          <a:stretch/>
        </p:blipFill>
        <p:spPr>
          <a:xfrm>
            <a:off x="6248802" y="238085"/>
            <a:ext cx="4783986" cy="3075506"/>
          </a:xfrm>
          <a:prstGeom prst="rect">
            <a:avLst/>
          </a:prstGeom>
          <a:noFill/>
          <a:ln>
            <a:noFill/>
          </a:ln>
        </p:spPr>
      </p:pic>
      <p:pic>
        <p:nvPicPr>
          <p:cNvPr id="325" name="Google Shape;325;p28"/>
          <p:cNvPicPr preferRelativeResize="0"/>
          <p:nvPr/>
        </p:nvPicPr>
        <p:blipFill rotWithShape="1">
          <a:blip r:embed="rId5">
            <a:alphaModFix/>
          </a:blip>
          <a:srcRect b="0" l="0" r="0" t="0"/>
          <a:stretch/>
        </p:blipFill>
        <p:spPr>
          <a:xfrm>
            <a:off x="746803" y="3544410"/>
            <a:ext cx="4783986" cy="3075505"/>
          </a:xfrm>
          <a:prstGeom prst="rect">
            <a:avLst/>
          </a:prstGeom>
          <a:noFill/>
          <a:ln>
            <a:noFill/>
          </a:ln>
        </p:spPr>
      </p:pic>
      <p:pic>
        <p:nvPicPr>
          <p:cNvPr id="326" name="Google Shape;326;p28"/>
          <p:cNvPicPr preferRelativeResize="0"/>
          <p:nvPr/>
        </p:nvPicPr>
        <p:blipFill rotWithShape="1">
          <a:blip r:embed="rId6">
            <a:alphaModFix/>
          </a:blip>
          <a:srcRect b="0" l="0" r="0" t="0"/>
          <a:stretch/>
        </p:blipFill>
        <p:spPr>
          <a:xfrm>
            <a:off x="6248802" y="3544410"/>
            <a:ext cx="4783986" cy="30755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nvSpPr>
        <p:spPr>
          <a:xfrm>
            <a:off x="3907766" y="401128"/>
            <a:ext cx="37611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Bookman Old Style"/>
                <a:ea typeface="Bookman Old Style"/>
                <a:cs typeface="Bookman Old Style"/>
                <a:sym typeface="Bookman Old Style"/>
              </a:rPr>
              <a:t>AMAZON LIGHT SAIL </a:t>
            </a:r>
            <a:endParaRPr/>
          </a:p>
        </p:txBody>
      </p:sp>
      <p:sp>
        <p:nvSpPr>
          <p:cNvPr id="332" name="Google Shape;332;p29"/>
          <p:cNvSpPr/>
          <p:nvPr/>
        </p:nvSpPr>
        <p:spPr>
          <a:xfrm>
            <a:off x="539067" y="1104943"/>
            <a:ext cx="11510682" cy="535192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900"/>
              <a:buFont typeface="Arial"/>
              <a:buNone/>
            </a:pPr>
            <a:r>
              <a:rPr lang="en-US" sz="1900">
                <a:solidFill>
                  <a:schemeClr val="lt1"/>
                </a:solidFill>
                <a:latin typeface="Arial"/>
                <a:ea typeface="Arial"/>
                <a:cs typeface="Arial"/>
                <a:sym typeface="Arial"/>
              </a:rPr>
              <a:t>PROCEDURE:</a:t>
            </a:r>
            <a:endParaRPr/>
          </a:p>
          <a:p>
            <a:pPr indent="0" lvl="0" marL="0" marR="0" rtl="0" algn="l">
              <a:lnSpc>
                <a:spcPct val="90000"/>
              </a:lnSpc>
              <a:spcBef>
                <a:spcPts val="1000"/>
              </a:spcBef>
              <a:spcAft>
                <a:spcPts val="0"/>
              </a:spcAft>
              <a:buClr>
                <a:schemeClr val="lt1"/>
              </a:buClr>
              <a:buSzPts val="2400"/>
              <a:buFont typeface="Arial"/>
              <a:buNone/>
            </a:pPr>
            <a:r>
              <a:t/>
            </a:r>
            <a:endParaRPr sz="2400">
              <a:solidFill>
                <a:schemeClr val="lt1"/>
              </a:solidFill>
              <a:latin typeface="Arial"/>
              <a:ea typeface="Arial"/>
              <a:cs typeface="Arial"/>
              <a:sym typeface="Arial"/>
            </a:endParaRPr>
          </a:p>
          <a:p>
            <a:pPr indent="-114300" lvl="0" marL="0" marR="0" rtl="0" algn="l">
              <a:lnSpc>
                <a:spcPct val="90000"/>
              </a:lnSpc>
              <a:spcBef>
                <a:spcPts val="1000"/>
              </a:spcBef>
              <a:spcAft>
                <a:spcPts val="0"/>
              </a:spcAft>
              <a:buClr>
                <a:schemeClr val="lt1"/>
              </a:buClr>
              <a:buSzPts val="1800"/>
              <a:buFont typeface="Century Gothic"/>
              <a:buAutoNum type="arabicPeriod"/>
            </a:pPr>
            <a:r>
              <a:rPr b="0" i="0" lang="en-US" sz="1800">
                <a:solidFill>
                  <a:schemeClr val="lt1"/>
                </a:solidFill>
                <a:latin typeface="Arial"/>
                <a:ea typeface="Arial"/>
                <a:cs typeface="Arial"/>
                <a:sym typeface="Arial"/>
              </a:rPr>
              <a:t>On the home page, choose Create instance.</a:t>
            </a:r>
            <a:endParaRPr/>
          </a:p>
          <a:p>
            <a:pPr indent="-114300" lvl="0" marL="0" marR="0" rtl="0" algn="l">
              <a:lnSpc>
                <a:spcPct val="90000"/>
              </a:lnSpc>
              <a:spcBef>
                <a:spcPts val="1000"/>
              </a:spcBef>
              <a:spcAft>
                <a:spcPts val="0"/>
              </a:spcAft>
              <a:buClr>
                <a:schemeClr val="lt1"/>
              </a:buClr>
              <a:buSzPts val="1800"/>
              <a:buFont typeface="Century Gothic"/>
              <a:buAutoNum type="arabicPeriod"/>
            </a:pPr>
            <a:r>
              <a:rPr b="0" i="0" lang="en-US" sz="1800">
                <a:solidFill>
                  <a:schemeClr val="lt1"/>
                </a:solidFill>
                <a:latin typeface="Arial"/>
                <a:ea typeface="Arial"/>
                <a:cs typeface="Arial"/>
                <a:sym typeface="Arial"/>
              </a:rPr>
              <a:t>Select a location for your instance (an AWS Region and Availability Zone). Choose Change Region and zone to create your instance in another location.</a:t>
            </a:r>
            <a:endParaRPr/>
          </a:p>
          <a:p>
            <a:pPr indent="-114300" lvl="0" marL="0" marR="0" rtl="0" algn="l">
              <a:lnSpc>
                <a:spcPct val="90000"/>
              </a:lnSpc>
              <a:spcBef>
                <a:spcPts val="1000"/>
              </a:spcBef>
              <a:spcAft>
                <a:spcPts val="0"/>
              </a:spcAft>
              <a:buClr>
                <a:schemeClr val="lt1"/>
              </a:buClr>
              <a:buSzPts val="1800"/>
              <a:buFont typeface="Century Gothic"/>
              <a:buAutoNum type="arabicPeriod"/>
            </a:pPr>
            <a:r>
              <a:rPr b="0" i="0" lang="en-US" sz="1800">
                <a:solidFill>
                  <a:schemeClr val="lt1"/>
                </a:solidFill>
                <a:latin typeface="Arial"/>
                <a:ea typeface="Arial"/>
                <a:cs typeface="Arial"/>
                <a:sym typeface="Arial"/>
              </a:rPr>
              <a:t>Optionally, you can change the Availability Zone. Choose an Availability Zone from the dropdown list.</a:t>
            </a:r>
            <a:endParaRPr/>
          </a:p>
          <a:p>
            <a:pPr indent="-114300" lvl="0" marL="0" marR="0" rtl="0" algn="l">
              <a:lnSpc>
                <a:spcPct val="90000"/>
              </a:lnSpc>
              <a:spcBef>
                <a:spcPts val="1000"/>
              </a:spcBef>
              <a:spcAft>
                <a:spcPts val="0"/>
              </a:spcAft>
              <a:buClr>
                <a:schemeClr val="lt1"/>
              </a:buClr>
              <a:buSzPts val="1800"/>
              <a:buFont typeface="Century Gothic"/>
              <a:buAutoNum type="arabicPeriod"/>
            </a:pPr>
            <a:r>
              <a:rPr b="0" i="0" lang="en-US" sz="1800">
                <a:solidFill>
                  <a:schemeClr val="lt1"/>
                </a:solidFill>
                <a:latin typeface="Arial"/>
                <a:ea typeface="Arial"/>
                <a:cs typeface="Arial"/>
                <a:sym typeface="Arial"/>
              </a:rPr>
              <a:t>Pick an application (Apps + OS) or an operating system (OS Only).</a:t>
            </a:r>
            <a:endParaRPr/>
          </a:p>
          <a:p>
            <a:pPr indent="0" lvl="0" marL="0" marR="0" rtl="0" algn="l">
              <a:lnSpc>
                <a:spcPct val="90000"/>
              </a:lnSpc>
              <a:spcBef>
                <a:spcPts val="1000"/>
              </a:spcBef>
              <a:spcAft>
                <a:spcPts val="0"/>
              </a:spcAft>
              <a:buClr>
                <a:schemeClr val="lt1"/>
              </a:buClr>
              <a:buSzPts val="1800"/>
              <a:buFont typeface="Arial"/>
              <a:buNone/>
            </a:pPr>
            <a:r>
              <a:rPr b="0" i="0" lang="en-US" sz="1800">
                <a:solidFill>
                  <a:schemeClr val="lt1"/>
                </a:solidFill>
                <a:latin typeface="Arial"/>
                <a:ea typeface="Arial"/>
                <a:cs typeface="Arial"/>
                <a:sym typeface="Arial"/>
              </a:rPr>
              <a:t>5. Choose your instance plan.</a:t>
            </a:r>
            <a:endParaRPr/>
          </a:p>
          <a:p>
            <a:pPr indent="0" lvl="0" marL="0" marR="0" rtl="0" algn="l">
              <a:lnSpc>
                <a:spcPct val="90000"/>
              </a:lnSpc>
              <a:spcBef>
                <a:spcPts val="1000"/>
              </a:spcBef>
              <a:spcAft>
                <a:spcPts val="0"/>
              </a:spcAft>
              <a:buClr>
                <a:schemeClr val="lt1"/>
              </a:buClr>
              <a:buSzPts val="1800"/>
              <a:buFont typeface="Arial"/>
              <a:buNone/>
            </a:pPr>
            <a:r>
              <a:rPr b="0" i="0" lang="en-US" sz="1800">
                <a:solidFill>
                  <a:schemeClr val="lt1"/>
                </a:solidFill>
                <a:latin typeface="Arial"/>
                <a:ea typeface="Arial"/>
                <a:cs typeface="Arial"/>
                <a:sym typeface="Arial"/>
              </a:rPr>
              <a:t>6. Enter a name for your instance.</a:t>
            </a:r>
            <a:endParaRPr/>
          </a:p>
          <a:p>
            <a:pPr indent="0" lvl="0" marL="0" marR="0" rtl="0" algn="l">
              <a:lnSpc>
                <a:spcPct val="90000"/>
              </a:lnSpc>
              <a:spcBef>
                <a:spcPts val="1000"/>
              </a:spcBef>
              <a:spcAft>
                <a:spcPts val="0"/>
              </a:spcAft>
              <a:buClr>
                <a:schemeClr val="lt1"/>
              </a:buClr>
              <a:buSzPts val="1800"/>
              <a:buFont typeface="Arial"/>
              <a:buNone/>
            </a:pPr>
            <a:r>
              <a:rPr b="0" i="0" lang="en-US" sz="1800">
                <a:solidFill>
                  <a:schemeClr val="lt1"/>
                </a:solidFill>
                <a:latin typeface="Arial"/>
                <a:ea typeface="Arial"/>
                <a:cs typeface="Arial"/>
                <a:sym typeface="Arial"/>
              </a:rPr>
              <a:t>       Resource names:</a:t>
            </a:r>
            <a:endParaRPr/>
          </a:p>
          <a:p>
            <a:pPr indent="-285750" lvl="1" marL="742950" marR="0" rtl="0" algn="l">
              <a:lnSpc>
                <a:spcPct val="90000"/>
              </a:lnSpc>
              <a:spcBef>
                <a:spcPts val="500"/>
              </a:spcBef>
              <a:spcAft>
                <a:spcPts val="0"/>
              </a:spcAft>
              <a:buClr>
                <a:schemeClr val="lt1"/>
              </a:buClr>
              <a:buSzPts val="1800"/>
              <a:buFont typeface="Century Gothic"/>
              <a:buAutoNum type="arabicPeriod"/>
            </a:pPr>
            <a:r>
              <a:rPr b="0" i="0" lang="en-US" sz="1800" u="none" cap="none" strike="noStrike">
                <a:solidFill>
                  <a:schemeClr val="lt1"/>
                </a:solidFill>
                <a:latin typeface="Arial"/>
                <a:ea typeface="Arial"/>
                <a:cs typeface="Arial"/>
                <a:sym typeface="Arial"/>
              </a:rPr>
              <a:t>Must be unique within each AWS Region in your Lightsail account.</a:t>
            </a:r>
            <a:endParaRPr/>
          </a:p>
          <a:p>
            <a:pPr indent="-285750" lvl="1" marL="742950" marR="0" rtl="0" algn="l">
              <a:lnSpc>
                <a:spcPct val="90000"/>
              </a:lnSpc>
              <a:spcBef>
                <a:spcPts val="500"/>
              </a:spcBef>
              <a:spcAft>
                <a:spcPts val="0"/>
              </a:spcAft>
              <a:buClr>
                <a:schemeClr val="lt1"/>
              </a:buClr>
              <a:buSzPts val="1800"/>
              <a:buFont typeface="Century Gothic"/>
              <a:buAutoNum type="arabicPeriod"/>
            </a:pPr>
            <a:r>
              <a:rPr b="0" i="0" lang="en-US" sz="1800" u="none" cap="none" strike="noStrike">
                <a:solidFill>
                  <a:schemeClr val="lt1"/>
                </a:solidFill>
                <a:latin typeface="Arial"/>
                <a:ea typeface="Arial"/>
                <a:cs typeface="Arial"/>
                <a:sym typeface="Arial"/>
              </a:rPr>
              <a:t>Must contain 2 to 255 characters.</a:t>
            </a:r>
            <a:endParaRPr/>
          </a:p>
          <a:p>
            <a:pPr indent="-285750" lvl="1" marL="742950" marR="0" rtl="0" algn="l">
              <a:lnSpc>
                <a:spcPct val="90000"/>
              </a:lnSpc>
              <a:spcBef>
                <a:spcPts val="500"/>
              </a:spcBef>
              <a:spcAft>
                <a:spcPts val="0"/>
              </a:spcAft>
              <a:buClr>
                <a:schemeClr val="lt1"/>
              </a:buClr>
              <a:buSzPts val="1800"/>
              <a:buFont typeface="Century Gothic"/>
              <a:buAutoNum type="arabicPeriod"/>
            </a:pPr>
            <a:r>
              <a:rPr b="0" i="0" lang="en-US" sz="1800" u="none" cap="none" strike="noStrike">
                <a:solidFill>
                  <a:schemeClr val="lt1"/>
                </a:solidFill>
                <a:latin typeface="Arial"/>
                <a:ea typeface="Arial"/>
                <a:cs typeface="Arial"/>
                <a:sym typeface="Arial"/>
              </a:rPr>
              <a:t>Must start and end with an alphanumeric character or number.</a:t>
            </a:r>
            <a:endParaRPr/>
          </a:p>
          <a:p>
            <a:pPr indent="-285750" lvl="1" marL="742950" marR="0" rtl="0" algn="l">
              <a:lnSpc>
                <a:spcPct val="90000"/>
              </a:lnSpc>
              <a:spcBef>
                <a:spcPts val="500"/>
              </a:spcBef>
              <a:spcAft>
                <a:spcPts val="0"/>
              </a:spcAft>
              <a:buClr>
                <a:schemeClr val="lt1"/>
              </a:buClr>
              <a:buSzPts val="1800"/>
              <a:buFont typeface="Century Gothic"/>
              <a:buAutoNum type="arabicPeriod"/>
            </a:pPr>
            <a:r>
              <a:rPr b="0" i="0" lang="en-US" sz="1800" u="none" cap="none" strike="noStrike">
                <a:solidFill>
                  <a:schemeClr val="lt1"/>
                </a:solidFill>
                <a:latin typeface="Arial"/>
                <a:ea typeface="Arial"/>
                <a:cs typeface="Arial"/>
                <a:sym typeface="Arial"/>
              </a:rPr>
              <a:t>Can include alphanumeric characters, numbers, periods, dashes, and underscores.</a:t>
            </a:r>
            <a:endParaRPr/>
          </a:p>
          <a:p>
            <a:pPr indent="0" lvl="0" marL="0" marR="0" rtl="0" algn="l">
              <a:lnSpc>
                <a:spcPct val="90000"/>
              </a:lnSpc>
              <a:spcBef>
                <a:spcPts val="1000"/>
              </a:spcBef>
              <a:spcAft>
                <a:spcPts val="0"/>
              </a:spcAft>
              <a:buClr>
                <a:schemeClr val="lt1"/>
              </a:buClr>
              <a:buSzPts val="2400"/>
              <a:buFont typeface="Arial"/>
              <a:buNone/>
            </a:pPr>
            <a:r>
              <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703053" y="383876"/>
            <a:ext cx="10916728"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a:solidFill>
                  <a:schemeClr val="lt1"/>
                </a:solidFill>
                <a:latin typeface="Heebo"/>
                <a:ea typeface="Heebo"/>
                <a:cs typeface="Heebo"/>
                <a:sym typeface="Heebo"/>
              </a:rPr>
              <a:t>Choose one of the following options to add tags to your instance:</a:t>
            </a:r>
            <a:endParaRPr/>
          </a:p>
          <a:p>
            <a:pPr indent="-285750" lvl="0" marL="285750" marR="0" rtl="0" algn="l">
              <a:spcBef>
                <a:spcPts val="0"/>
              </a:spcBef>
              <a:spcAft>
                <a:spcPts val="0"/>
              </a:spcAft>
              <a:buClr>
                <a:schemeClr val="lt1"/>
              </a:buClr>
              <a:buSzPts val="1600"/>
              <a:buFont typeface="Arial"/>
              <a:buChar char="•"/>
            </a:pPr>
            <a:r>
              <a:rPr b="0" i="0" lang="en-US" sz="1600">
                <a:solidFill>
                  <a:schemeClr val="lt1"/>
                </a:solidFill>
                <a:latin typeface="Heebo"/>
                <a:ea typeface="Heebo"/>
                <a:cs typeface="Heebo"/>
                <a:sym typeface="Heebo"/>
              </a:rPr>
              <a:t>Add key-only tags or Edit key-only tags (if tags have already been added). Enter your new tag into the tag key text box, and press Enter. Choose Save when you’re done entering your tags to add them, or choose Cancel to not add them.</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Key-only tags in the Lightsail console." id="338" name="Google Shape;338;p30"/>
          <p:cNvPicPr preferRelativeResize="0"/>
          <p:nvPr/>
        </p:nvPicPr>
        <p:blipFill rotWithShape="1">
          <a:blip r:embed="rId3">
            <a:alphaModFix/>
          </a:blip>
          <a:srcRect b="0" l="0" r="0" t="0"/>
          <a:stretch/>
        </p:blipFill>
        <p:spPr>
          <a:xfrm>
            <a:off x="3170387" y="1349136"/>
            <a:ext cx="4781550" cy="933450"/>
          </a:xfrm>
          <a:prstGeom prst="rect">
            <a:avLst/>
          </a:prstGeom>
          <a:noFill/>
          <a:ln>
            <a:noFill/>
          </a:ln>
        </p:spPr>
      </p:pic>
      <p:sp>
        <p:nvSpPr>
          <p:cNvPr id="339" name="Google Shape;339;p30"/>
          <p:cNvSpPr txBox="1"/>
          <p:nvPr/>
        </p:nvSpPr>
        <p:spPr>
          <a:xfrm>
            <a:off x="708803" y="2669876"/>
            <a:ext cx="1082471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Create a key-value tag, then enter a key into the Key text box, and a value into the Value text box. Choose Save when you’re done entering your tags, or choose Cancel to not add them.Key-value tags can only be added one at a time before saving. To add more than one key-value tag, repeat the previous steps.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Key-value tags in the Lightsail console." id="340" name="Google Shape;340;p30"/>
          <p:cNvPicPr preferRelativeResize="0"/>
          <p:nvPr/>
        </p:nvPicPr>
        <p:blipFill rotWithShape="1">
          <a:blip r:embed="rId4">
            <a:alphaModFix/>
          </a:blip>
          <a:srcRect b="0" l="0" r="0" t="0"/>
          <a:stretch/>
        </p:blipFill>
        <p:spPr>
          <a:xfrm>
            <a:off x="3170387" y="3822760"/>
            <a:ext cx="4733925" cy="1047750"/>
          </a:xfrm>
          <a:prstGeom prst="rect">
            <a:avLst/>
          </a:prstGeom>
          <a:noFill/>
          <a:ln>
            <a:noFill/>
          </a:ln>
        </p:spPr>
      </p:pic>
      <p:sp>
        <p:nvSpPr>
          <p:cNvPr id="341" name="Google Shape;341;p30"/>
          <p:cNvSpPr txBox="1"/>
          <p:nvPr/>
        </p:nvSpPr>
        <p:spPr>
          <a:xfrm>
            <a:off x="703053" y="5400136"/>
            <a:ext cx="108247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Choose Create instance. </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Within minutes, your Lightsail instance is ready and you can connect to it via SSH, without leaving Lightsail!</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nvSpPr>
        <p:spPr>
          <a:xfrm>
            <a:off x="698740" y="612475"/>
            <a:ext cx="104897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How to connect to your instance</a:t>
            </a:r>
            <a:endParaRPr/>
          </a:p>
          <a:p>
            <a:pPr indent="0" lvl="0" marL="0" marR="0" rtl="0" algn="l">
              <a:spcBef>
                <a:spcPts val="0"/>
              </a:spcBef>
              <a:spcAft>
                <a:spcPts val="0"/>
              </a:spcAft>
              <a:buNone/>
            </a:pPr>
            <a:r>
              <a:t/>
            </a:r>
            <a:endParaRPr b="0" i="0" sz="1800">
              <a:solidFill>
                <a:srgbClr val="16191F"/>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1</a:t>
            </a:r>
            <a:r>
              <a:rPr b="0" i="0" lang="en-US" sz="1800">
                <a:solidFill>
                  <a:schemeClr val="lt1"/>
                </a:solidFill>
                <a:latin typeface="Arial"/>
                <a:ea typeface="Arial"/>
                <a:cs typeface="Arial"/>
                <a:sym typeface="Arial"/>
              </a:rPr>
              <a:t>.From the Lightsail home page, choose the menu on the right of your instance's name, and then choose connect.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Connect to your instance from the home page" id="347" name="Google Shape;347;p31"/>
          <p:cNvPicPr preferRelativeResize="0"/>
          <p:nvPr/>
        </p:nvPicPr>
        <p:blipFill rotWithShape="1">
          <a:blip r:embed="rId3">
            <a:alphaModFix/>
          </a:blip>
          <a:srcRect b="0" l="0" r="0" t="0"/>
          <a:stretch/>
        </p:blipFill>
        <p:spPr>
          <a:xfrm>
            <a:off x="1952205" y="1819074"/>
            <a:ext cx="2801190" cy="1201271"/>
          </a:xfrm>
          <a:prstGeom prst="rect">
            <a:avLst/>
          </a:prstGeom>
          <a:noFill/>
          <a:ln>
            <a:noFill/>
          </a:ln>
        </p:spPr>
      </p:pic>
      <p:pic>
        <p:nvPicPr>
          <p:cNvPr descr="Connect to your instance from the instance management page." id="348" name="Google Shape;348;p31"/>
          <p:cNvPicPr preferRelativeResize="0"/>
          <p:nvPr/>
        </p:nvPicPr>
        <p:blipFill rotWithShape="1">
          <a:blip r:embed="rId4">
            <a:alphaModFix/>
          </a:blip>
          <a:srcRect b="0" l="0" r="0" t="0"/>
          <a:stretch/>
        </p:blipFill>
        <p:spPr>
          <a:xfrm>
            <a:off x="4981995" y="1815486"/>
            <a:ext cx="5257800" cy="1201271"/>
          </a:xfrm>
          <a:prstGeom prst="rect">
            <a:avLst/>
          </a:prstGeom>
          <a:noFill/>
          <a:ln>
            <a:noFill/>
          </a:ln>
        </p:spPr>
      </p:pic>
      <p:sp>
        <p:nvSpPr>
          <p:cNvPr id="349" name="Google Shape;349;p31"/>
          <p:cNvSpPr txBox="1"/>
          <p:nvPr/>
        </p:nvSpPr>
        <p:spPr>
          <a:xfrm>
            <a:off x="698740" y="3528203"/>
            <a:ext cx="10170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Alternately, you can open your instance management page and choose the Connect tab.</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a:t>
            </a:r>
            <a:r>
              <a:rPr b="0" i="0" lang="en-US" sz="1800">
                <a:solidFill>
                  <a:schemeClr val="lt1"/>
                </a:solidFill>
                <a:latin typeface="Arial"/>
                <a:ea typeface="Arial"/>
                <a:cs typeface="Arial"/>
                <a:sym typeface="Arial"/>
              </a:rPr>
              <a:t>You can now type commands into the terminal and manage your Lightsail instance without setting up an SSH client.</a:t>
            </a:r>
            <a:endParaRPr sz="1800">
              <a:solidFill>
                <a:schemeClr val="lt1"/>
              </a:solidFill>
              <a:latin typeface="Century Gothic"/>
              <a:ea typeface="Century Gothic"/>
              <a:cs typeface="Century Gothic"/>
              <a:sym typeface="Century Gothic"/>
            </a:endParaRPr>
          </a:p>
        </p:txBody>
      </p:sp>
      <p:pic>
        <p:nvPicPr>
          <p:cNvPr descr="Browser-based SSH terminal in Amazon Lightsail" id="350" name="Google Shape;350;p31"/>
          <p:cNvPicPr preferRelativeResize="0"/>
          <p:nvPr/>
        </p:nvPicPr>
        <p:blipFill rotWithShape="1">
          <a:blip r:embed="rId5">
            <a:alphaModFix/>
          </a:blip>
          <a:srcRect b="0" l="0" r="0" t="0"/>
          <a:stretch/>
        </p:blipFill>
        <p:spPr>
          <a:xfrm>
            <a:off x="3537287" y="4357791"/>
            <a:ext cx="3202361" cy="21206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nvSpPr>
        <p:spPr>
          <a:xfrm>
            <a:off x="3922862" y="348954"/>
            <a:ext cx="3899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FF00"/>
                </a:solidFill>
                <a:latin typeface="Century Gothic"/>
                <a:ea typeface="Century Gothic"/>
                <a:cs typeface="Century Gothic"/>
                <a:sym typeface="Century Gothic"/>
              </a:rPr>
              <a:t>AWS CLOUD WATCH</a:t>
            </a:r>
            <a:endParaRPr/>
          </a:p>
        </p:txBody>
      </p:sp>
      <p:sp>
        <p:nvSpPr>
          <p:cNvPr id="356" name="Google Shape;356;p32"/>
          <p:cNvSpPr txBox="1"/>
          <p:nvPr/>
        </p:nvSpPr>
        <p:spPr>
          <a:xfrm>
            <a:off x="375249" y="1065363"/>
            <a:ext cx="1099436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PROCEDURE</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 1.</a:t>
            </a:r>
            <a:r>
              <a:rPr lang="en-US" sz="1800">
                <a:solidFill>
                  <a:schemeClr val="lt1"/>
                </a:solidFill>
                <a:latin typeface="Arial"/>
                <a:ea typeface="Arial"/>
                <a:cs typeface="Arial"/>
                <a:sym typeface="Arial"/>
              </a:rPr>
              <a:t>Go to AWS Services, Click on CloudWatch, and then in the Dashboard go to the Alarms section and select Billings.</a:t>
            </a:r>
            <a:endParaRPr sz="1800">
              <a:solidFill>
                <a:schemeClr val="lt1"/>
              </a:solidFill>
              <a:latin typeface="Arial"/>
              <a:ea typeface="Arial"/>
              <a:cs typeface="Arial"/>
              <a:sym typeface="Arial"/>
            </a:endParaRPr>
          </a:p>
        </p:txBody>
      </p:sp>
      <p:pic>
        <p:nvPicPr>
          <p:cNvPr id="357" name="Google Shape;357;p32"/>
          <p:cNvPicPr preferRelativeResize="0"/>
          <p:nvPr/>
        </p:nvPicPr>
        <p:blipFill rotWithShape="1">
          <a:blip r:embed="rId3">
            <a:alphaModFix/>
          </a:blip>
          <a:srcRect b="0" l="0" r="0" t="0"/>
          <a:stretch/>
        </p:blipFill>
        <p:spPr>
          <a:xfrm>
            <a:off x="2759733" y="1783697"/>
            <a:ext cx="5374976" cy="2819401"/>
          </a:xfrm>
          <a:prstGeom prst="rect">
            <a:avLst/>
          </a:prstGeom>
          <a:noFill/>
          <a:ln>
            <a:noFill/>
          </a:ln>
        </p:spPr>
      </p:pic>
      <p:sp>
        <p:nvSpPr>
          <p:cNvPr id="358" name="Google Shape;358;p32"/>
          <p:cNvSpPr txBox="1"/>
          <p:nvPr/>
        </p:nvSpPr>
        <p:spPr>
          <a:xfrm>
            <a:off x="375249" y="4796287"/>
            <a:ext cx="1080889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2.</a:t>
            </a:r>
            <a:r>
              <a:rPr lang="en-US" sz="1800">
                <a:solidFill>
                  <a:schemeClr val="lt1"/>
                </a:solidFill>
                <a:latin typeface="Arial"/>
                <a:ea typeface="Arial"/>
                <a:cs typeface="Arial"/>
                <a:sym typeface="Arial"/>
              </a:rPr>
              <a:t>Then Click on CREATE ALARM.</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3.</a:t>
            </a:r>
            <a:r>
              <a:rPr lang="en-US" sz="1800">
                <a:solidFill>
                  <a:schemeClr val="lt1"/>
                </a:solidFill>
                <a:latin typeface="Century Gothic"/>
                <a:ea typeface="Century Gothic"/>
                <a:cs typeface="Century Gothic"/>
                <a:sym typeface="Century Gothic"/>
              </a:rPr>
              <a:t> </a:t>
            </a:r>
            <a:r>
              <a:rPr lang="en-US" sz="1800">
                <a:solidFill>
                  <a:schemeClr val="lt1"/>
                </a:solidFill>
                <a:latin typeface="Arial"/>
                <a:ea typeface="Arial"/>
                <a:cs typeface="Arial"/>
                <a:sym typeface="Arial"/>
              </a:rPr>
              <a:t>Then follow the steps.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 the first step it will ask us to Specify metric and conditions.Click on Select Metric.</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Change the Currency to Rupee.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4.In the Conditions, section choose the EstimatedCharges like Greater/GreaterEqual/Lowerequal/Lower and also define the threshold value.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33"/>
          <p:cNvPicPr preferRelativeResize="0"/>
          <p:nvPr/>
        </p:nvPicPr>
        <p:blipFill rotWithShape="1">
          <a:blip r:embed="rId3">
            <a:alphaModFix/>
          </a:blip>
          <a:srcRect b="0" l="0" r="0" t="0"/>
          <a:stretch/>
        </p:blipFill>
        <p:spPr>
          <a:xfrm>
            <a:off x="449663" y="268138"/>
            <a:ext cx="3466730" cy="2819400"/>
          </a:xfrm>
          <a:prstGeom prst="rect">
            <a:avLst/>
          </a:prstGeom>
          <a:noFill/>
          <a:ln>
            <a:noFill/>
          </a:ln>
        </p:spPr>
      </p:pic>
      <p:pic>
        <p:nvPicPr>
          <p:cNvPr id="364" name="Google Shape;364;p33"/>
          <p:cNvPicPr preferRelativeResize="0"/>
          <p:nvPr/>
        </p:nvPicPr>
        <p:blipFill rotWithShape="1">
          <a:blip r:embed="rId4">
            <a:alphaModFix/>
          </a:blip>
          <a:srcRect b="0" l="0" r="0" t="0"/>
          <a:stretch/>
        </p:blipFill>
        <p:spPr>
          <a:xfrm>
            <a:off x="4103842" y="268138"/>
            <a:ext cx="3668557" cy="2819400"/>
          </a:xfrm>
          <a:prstGeom prst="rect">
            <a:avLst/>
          </a:prstGeom>
          <a:noFill/>
          <a:ln>
            <a:noFill/>
          </a:ln>
        </p:spPr>
      </p:pic>
      <p:pic>
        <p:nvPicPr>
          <p:cNvPr id="365" name="Google Shape;365;p33"/>
          <p:cNvPicPr preferRelativeResize="0"/>
          <p:nvPr/>
        </p:nvPicPr>
        <p:blipFill rotWithShape="1">
          <a:blip r:embed="rId5">
            <a:alphaModFix/>
          </a:blip>
          <a:srcRect b="0" l="0" r="0" t="0"/>
          <a:stretch/>
        </p:blipFill>
        <p:spPr>
          <a:xfrm>
            <a:off x="7988059" y="268138"/>
            <a:ext cx="3754277" cy="2819400"/>
          </a:xfrm>
          <a:prstGeom prst="rect">
            <a:avLst/>
          </a:prstGeom>
          <a:noFill/>
          <a:ln>
            <a:noFill/>
          </a:ln>
        </p:spPr>
      </p:pic>
      <p:sp>
        <p:nvSpPr>
          <p:cNvPr id="366" name="Google Shape;366;p33"/>
          <p:cNvSpPr txBox="1"/>
          <p:nvPr/>
        </p:nvSpPr>
        <p:spPr>
          <a:xfrm>
            <a:off x="449662" y="3239067"/>
            <a:ext cx="113944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5.Now for Configure Actions choose to Create new topic. Give a name to the topic and enter your email to receive a notification. Click on Create Topic,then Next</a:t>
            </a:r>
            <a:endParaRPr sz="1800">
              <a:solidFill>
                <a:schemeClr val="lt1"/>
              </a:solidFill>
              <a:latin typeface="Arial"/>
              <a:ea typeface="Arial"/>
              <a:cs typeface="Arial"/>
              <a:sym typeface="Arial"/>
            </a:endParaRPr>
          </a:p>
        </p:txBody>
      </p:sp>
      <p:pic>
        <p:nvPicPr>
          <p:cNvPr id="367" name="Google Shape;367;p33"/>
          <p:cNvPicPr preferRelativeResize="0"/>
          <p:nvPr/>
        </p:nvPicPr>
        <p:blipFill rotWithShape="1">
          <a:blip r:embed="rId6">
            <a:alphaModFix/>
          </a:blip>
          <a:srcRect b="0" l="0" r="0" t="0"/>
          <a:stretch/>
        </p:blipFill>
        <p:spPr>
          <a:xfrm>
            <a:off x="3794456" y="3954409"/>
            <a:ext cx="4287327" cy="24550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nvSpPr>
        <p:spPr>
          <a:xfrm>
            <a:off x="769907" y="466628"/>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6.Give a name to your Alarm and Click on next.</a:t>
            </a:r>
            <a:endParaRPr sz="1800">
              <a:solidFill>
                <a:schemeClr val="lt1"/>
              </a:solidFill>
              <a:latin typeface="Arial"/>
              <a:ea typeface="Arial"/>
              <a:cs typeface="Arial"/>
              <a:sym typeface="Arial"/>
            </a:endParaRPr>
          </a:p>
        </p:txBody>
      </p:sp>
      <p:pic>
        <p:nvPicPr>
          <p:cNvPr id="373" name="Google Shape;373;p34"/>
          <p:cNvPicPr preferRelativeResize="0"/>
          <p:nvPr/>
        </p:nvPicPr>
        <p:blipFill rotWithShape="1">
          <a:blip r:embed="rId3">
            <a:alphaModFix/>
          </a:blip>
          <a:srcRect b="0" l="0" r="0" t="0"/>
          <a:stretch/>
        </p:blipFill>
        <p:spPr>
          <a:xfrm>
            <a:off x="3674853" y="835960"/>
            <a:ext cx="3899139" cy="2226417"/>
          </a:xfrm>
          <a:prstGeom prst="rect">
            <a:avLst/>
          </a:prstGeom>
          <a:noFill/>
          <a:ln>
            <a:noFill/>
          </a:ln>
        </p:spPr>
      </p:pic>
      <p:sp>
        <p:nvSpPr>
          <p:cNvPr id="374" name="Google Shape;374;p34"/>
          <p:cNvSpPr txBox="1"/>
          <p:nvPr/>
        </p:nvSpPr>
        <p:spPr>
          <a:xfrm>
            <a:off x="769906" y="3148014"/>
            <a:ext cx="111259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7.</a:t>
            </a:r>
            <a:r>
              <a:rPr lang="en-US" sz="1800">
                <a:solidFill>
                  <a:schemeClr val="lt1"/>
                </a:solidFill>
                <a:latin typeface="Arial"/>
                <a:ea typeface="Arial"/>
                <a:cs typeface="Arial"/>
                <a:sym typeface="Arial"/>
              </a:rPr>
              <a:t>You will get a AWS Notification-Subscription Confirmation mail to the email which you have provided. Click on Confirm Subscription.Then it will open a window showing Subscription Confirmed</a:t>
            </a:r>
            <a:r>
              <a:rPr lang="en-US" sz="1800">
                <a:solidFill>
                  <a:schemeClr val="lt1"/>
                </a:solidFill>
                <a:latin typeface="Century Gothic"/>
                <a:ea typeface="Century Gothic"/>
                <a:cs typeface="Century Gothic"/>
                <a:sym typeface="Century Gothic"/>
              </a:rPr>
              <a:t>.</a:t>
            </a:r>
            <a:endParaRPr sz="1800">
              <a:solidFill>
                <a:schemeClr val="lt1"/>
              </a:solidFill>
              <a:latin typeface="Century Gothic"/>
              <a:ea typeface="Century Gothic"/>
              <a:cs typeface="Century Gothic"/>
              <a:sym typeface="Century Gothic"/>
            </a:endParaRPr>
          </a:p>
        </p:txBody>
      </p:sp>
      <p:pic>
        <p:nvPicPr>
          <p:cNvPr id="375" name="Google Shape;375;p34"/>
          <p:cNvPicPr preferRelativeResize="0"/>
          <p:nvPr/>
        </p:nvPicPr>
        <p:blipFill rotWithShape="1">
          <a:blip r:embed="rId4">
            <a:alphaModFix/>
          </a:blip>
          <a:srcRect b="0" l="0" r="0" t="0"/>
          <a:stretch/>
        </p:blipFill>
        <p:spPr>
          <a:xfrm>
            <a:off x="1434861" y="4083168"/>
            <a:ext cx="3784121" cy="2308203"/>
          </a:xfrm>
          <a:prstGeom prst="rect">
            <a:avLst/>
          </a:prstGeom>
          <a:noFill/>
          <a:ln>
            <a:noFill/>
          </a:ln>
        </p:spPr>
      </p:pic>
      <p:pic>
        <p:nvPicPr>
          <p:cNvPr id="376" name="Google Shape;376;p34"/>
          <p:cNvPicPr preferRelativeResize="0"/>
          <p:nvPr/>
        </p:nvPicPr>
        <p:blipFill rotWithShape="1">
          <a:blip r:embed="rId5">
            <a:alphaModFix/>
          </a:blip>
          <a:srcRect b="0" l="0" r="0" t="0"/>
          <a:stretch/>
        </p:blipFill>
        <p:spPr>
          <a:xfrm>
            <a:off x="6618618" y="4083169"/>
            <a:ext cx="3784121" cy="23082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nvSpPr>
        <p:spPr>
          <a:xfrm>
            <a:off x="649137" y="466152"/>
            <a:ext cx="60945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8</a:t>
            </a:r>
            <a:r>
              <a:rPr lang="en-US" sz="1800">
                <a:solidFill>
                  <a:schemeClr val="lt1"/>
                </a:solidFill>
                <a:latin typeface="Arial"/>
                <a:ea typeface="Arial"/>
                <a:cs typeface="Arial"/>
                <a:sym typeface="Arial"/>
              </a:rPr>
              <a:t>.Preview the details you have entered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9.Click on Create alarm.This will Create your Alarm.</a:t>
            </a:r>
            <a:endParaRPr/>
          </a:p>
        </p:txBody>
      </p:sp>
      <p:pic>
        <p:nvPicPr>
          <p:cNvPr id="382" name="Google Shape;382;p35"/>
          <p:cNvPicPr preferRelativeResize="0"/>
          <p:nvPr/>
        </p:nvPicPr>
        <p:blipFill rotWithShape="1">
          <a:blip r:embed="rId3">
            <a:alphaModFix/>
          </a:blip>
          <a:srcRect b="0" l="0" r="0" t="0"/>
          <a:stretch/>
        </p:blipFill>
        <p:spPr>
          <a:xfrm>
            <a:off x="2692159" y="1438542"/>
            <a:ext cx="6094562" cy="31593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nvSpPr>
        <p:spPr>
          <a:xfrm>
            <a:off x="3252158" y="427007"/>
            <a:ext cx="72030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Century Gothic"/>
                <a:ea typeface="Century Gothic"/>
                <a:cs typeface="Century Gothic"/>
                <a:sym typeface="Century Gothic"/>
              </a:rPr>
              <a:t>AWS COMMAND LINE INTERFACE</a:t>
            </a:r>
            <a:endParaRPr/>
          </a:p>
        </p:txBody>
      </p:sp>
      <p:sp>
        <p:nvSpPr>
          <p:cNvPr id="388" name="Google Shape;388;p36"/>
          <p:cNvSpPr txBox="1"/>
          <p:nvPr/>
        </p:nvSpPr>
        <p:spPr>
          <a:xfrm>
            <a:off x="754810" y="1367287"/>
            <a:ext cx="1066656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Step 1 -  Download and install AWS CLI and complete the installation steps.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2 - Login to AWS Management Console and search for IAM.</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3 - In the navigation pane , select Users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89" name="Google Shape;389;p36"/>
          <p:cNvPicPr preferRelativeResize="0"/>
          <p:nvPr/>
        </p:nvPicPr>
        <p:blipFill rotWithShape="1">
          <a:blip r:embed="rId3">
            <a:alphaModFix/>
          </a:blip>
          <a:srcRect b="0" l="0" r="0" t="0"/>
          <a:stretch/>
        </p:blipFill>
        <p:spPr>
          <a:xfrm>
            <a:off x="2751826" y="2359671"/>
            <a:ext cx="5719314" cy="34545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nvSpPr>
        <p:spPr>
          <a:xfrm>
            <a:off x="606006" y="559612"/>
            <a:ext cx="8995194"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Step 4 - In the users select the name of the user whose access keys you want to create.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5 – Click on the Security Credentials tab.</a:t>
            </a:r>
            <a:endParaRPr/>
          </a:p>
          <a:p>
            <a:pPr indent="0" lvl="0" marL="0" marR="0" rtl="0" algn="l">
              <a:spcBef>
                <a:spcPts val="0"/>
              </a:spcBef>
              <a:spcAft>
                <a:spcPts val="0"/>
              </a:spcAft>
              <a:buNone/>
            </a:pPr>
            <a:r>
              <a:t/>
            </a:r>
            <a:endParaRPr sz="1600">
              <a:solidFill>
                <a:schemeClr val="lt1"/>
              </a:solidFill>
              <a:latin typeface="Century Gothic"/>
              <a:ea typeface="Century Gothic"/>
              <a:cs typeface="Century Gothic"/>
              <a:sym typeface="Century Gothic"/>
            </a:endParaRPr>
          </a:p>
        </p:txBody>
      </p:sp>
      <p:pic>
        <p:nvPicPr>
          <p:cNvPr id="395" name="Google Shape;395;p37"/>
          <p:cNvPicPr preferRelativeResize="0"/>
          <p:nvPr/>
        </p:nvPicPr>
        <p:blipFill rotWithShape="1">
          <a:blip r:embed="rId3">
            <a:alphaModFix/>
          </a:blip>
          <a:srcRect b="0" l="0" r="0" t="0"/>
          <a:stretch/>
        </p:blipFill>
        <p:spPr>
          <a:xfrm>
            <a:off x="3533954" y="1555924"/>
            <a:ext cx="4830793" cy="3145472"/>
          </a:xfrm>
          <a:prstGeom prst="rect">
            <a:avLst/>
          </a:prstGeom>
          <a:noFill/>
          <a:ln>
            <a:noFill/>
          </a:ln>
        </p:spPr>
      </p:pic>
      <p:sp>
        <p:nvSpPr>
          <p:cNvPr id="396" name="Google Shape;396;p37"/>
          <p:cNvSpPr txBox="1"/>
          <p:nvPr/>
        </p:nvSpPr>
        <p:spPr>
          <a:xfrm>
            <a:off x="606006" y="5174283"/>
            <a:ext cx="101425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Step 6 - In the access Keys section , choose Create access key.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nvSpPr>
        <p:spPr>
          <a:xfrm>
            <a:off x="2425460" y="444260"/>
            <a:ext cx="1023955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FFFF00"/>
                </a:solidFill>
                <a:latin typeface="Century Gothic"/>
                <a:ea typeface="Century Gothic"/>
                <a:cs typeface="Century Gothic"/>
                <a:sym typeface="Century Gothic"/>
              </a:rPr>
              <a:t> </a:t>
            </a:r>
            <a:r>
              <a:rPr b="0" i="0" lang="en-US" sz="2400" u="none" cap="none" strike="noStrike">
                <a:solidFill>
                  <a:srgbClr val="FFFF00"/>
                </a:solidFill>
                <a:latin typeface="Century Gothic"/>
                <a:ea typeface="Century Gothic"/>
                <a:cs typeface="Century Gothic"/>
                <a:sym typeface="Century Gothic"/>
              </a:rPr>
              <a:t>BUILDING A VPC AND LAUNCHING A WEB SERVER</a:t>
            </a:r>
            <a:endParaRPr/>
          </a:p>
        </p:txBody>
      </p:sp>
      <p:sp>
        <p:nvSpPr>
          <p:cNvPr id="257" name="Google Shape;257;p20"/>
          <p:cNvSpPr txBox="1"/>
          <p:nvPr/>
        </p:nvSpPr>
        <p:spPr>
          <a:xfrm>
            <a:off x="0" y="1040499"/>
            <a:ext cx="8453718"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Heebo"/>
                <a:ea typeface="Heebo"/>
                <a:cs typeface="Heebo"/>
                <a:sym typeface="Heebo"/>
              </a:rPr>
              <a:t>Step 1: First start the lab, when the lab status gets ready, it redirects to the AWS management console.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2</a:t>
            </a:r>
            <a:r>
              <a:rPr b="1" lang="en-US" sz="1400">
                <a:solidFill>
                  <a:schemeClr val="lt1"/>
                </a:solidFill>
                <a:latin typeface="Arial Rounded"/>
                <a:ea typeface="Arial Rounded"/>
                <a:cs typeface="Arial Rounded"/>
                <a:sym typeface="Arial Rounded"/>
              </a:rPr>
              <a:t>: </a:t>
            </a:r>
            <a:r>
              <a:rPr lang="en-US" sz="1400">
                <a:solidFill>
                  <a:schemeClr val="lt1"/>
                </a:solidFill>
                <a:latin typeface="Heebo"/>
                <a:ea typeface="Heebo"/>
                <a:cs typeface="Heebo"/>
                <a:sym typeface="Heebo"/>
              </a:rPr>
              <a:t>Go to AWS services, search, and choose VPC to open the VPC console.</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3: Verify that your regions remain in the N-Virginia(us-east-1). Choose to create VPC in the VPC dashboard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4: Choose VPC and more, in name tag auto-generation, keep auto-generate select and change it to a lab.</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5: Keep the IPv4 CIDR block to 10.10.0.0.0/16  and next for a number of availability zones select 1, number of public subnets select 1 , number of private subnets select 1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6: Now customize subnets CIDR blocks, change public subnet(us-east-1a) to 10.10.0.0/24, and change private subnet (us-east-1a) to 10.0.1.0/24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7: Set the NAT gateways to 1AZ and set VPC endpoints to none and keep both DNS hostnames and DNS resolutions enabled</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8: Check on the preview panel on the right side whether they match with the given regions or not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58" name="Google Shape;258;p20"/>
          <p:cNvPicPr preferRelativeResize="0"/>
          <p:nvPr/>
        </p:nvPicPr>
        <p:blipFill rotWithShape="1">
          <a:blip r:embed="rId3">
            <a:alphaModFix/>
          </a:blip>
          <a:srcRect b="0" l="0" r="0" t="0"/>
          <a:stretch/>
        </p:blipFill>
        <p:spPr>
          <a:xfrm>
            <a:off x="8588526" y="1439622"/>
            <a:ext cx="3542582" cy="2238011"/>
          </a:xfrm>
          <a:prstGeom prst="rect">
            <a:avLst/>
          </a:prstGeom>
          <a:noFill/>
          <a:ln>
            <a:noFill/>
          </a:ln>
        </p:spPr>
      </p:pic>
      <p:pic>
        <p:nvPicPr>
          <p:cNvPr id="259" name="Google Shape;259;p20"/>
          <p:cNvPicPr preferRelativeResize="0"/>
          <p:nvPr/>
        </p:nvPicPr>
        <p:blipFill rotWithShape="1">
          <a:blip r:embed="rId4">
            <a:alphaModFix/>
          </a:blip>
          <a:srcRect b="0" l="0" r="0" t="0"/>
          <a:stretch/>
        </p:blipFill>
        <p:spPr>
          <a:xfrm>
            <a:off x="1322040" y="4299372"/>
            <a:ext cx="3542581" cy="2238012"/>
          </a:xfrm>
          <a:prstGeom prst="rect">
            <a:avLst/>
          </a:prstGeom>
          <a:noFill/>
          <a:ln>
            <a:noFill/>
          </a:ln>
        </p:spPr>
      </p:pic>
      <p:pic>
        <p:nvPicPr>
          <p:cNvPr id="260" name="Google Shape;260;p20"/>
          <p:cNvPicPr preferRelativeResize="0"/>
          <p:nvPr/>
        </p:nvPicPr>
        <p:blipFill rotWithShape="1">
          <a:blip r:embed="rId5">
            <a:alphaModFix/>
          </a:blip>
          <a:srcRect b="0" l="0" r="0" t="0"/>
          <a:stretch/>
        </p:blipFill>
        <p:spPr>
          <a:xfrm>
            <a:off x="6976402" y="4299372"/>
            <a:ext cx="3568460" cy="22380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8"/>
          <p:cNvPicPr preferRelativeResize="0"/>
          <p:nvPr/>
        </p:nvPicPr>
        <p:blipFill rotWithShape="1">
          <a:blip r:embed="rId3">
            <a:alphaModFix/>
          </a:blip>
          <a:srcRect b="0" l="0" r="0" t="0"/>
          <a:stretch/>
        </p:blipFill>
        <p:spPr>
          <a:xfrm>
            <a:off x="744748" y="459444"/>
            <a:ext cx="5043577" cy="2776707"/>
          </a:xfrm>
          <a:prstGeom prst="rect">
            <a:avLst/>
          </a:prstGeom>
          <a:noFill/>
          <a:ln>
            <a:noFill/>
          </a:ln>
        </p:spPr>
      </p:pic>
      <p:pic>
        <p:nvPicPr>
          <p:cNvPr id="402" name="Google Shape;402;p38"/>
          <p:cNvPicPr preferRelativeResize="0"/>
          <p:nvPr/>
        </p:nvPicPr>
        <p:blipFill rotWithShape="1">
          <a:blip r:embed="rId4">
            <a:alphaModFix/>
          </a:blip>
          <a:srcRect b="0" l="0" r="0" t="0"/>
          <a:stretch/>
        </p:blipFill>
        <p:spPr>
          <a:xfrm>
            <a:off x="6009736" y="459444"/>
            <a:ext cx="5043577" cy="2754520"/>
          </a:xfrm>
          <a:prstGeom prst="rect">
            <a:avLst/>
          </a:prstGeom>
          <a:noFill/>
          <a:ln>
            <a:noFill/>
          </a:ln>
        </p:spPr>
      </p:pic>
      <p:pic>
        <p:nvPicPr>
          <p:cNvPr id="403" name="Google Shape;403;p38"/>
          <p:cNvPicPr preferRelativeResize="0"/>
          <p:nvPr/>
        </p:nvPicPr>
        <p:blipFill rotWithShape="1">
          <a:blip r:embed="rId5">
            <a:alphaModFix/>
          </a:blip>
          <a:srcRect b="0" l="0" r="0" t="0"/>
          <a:stretch/>
        </p:blipFill>
        <p:spPr>
          <a:xfrm>
            <a:off x="744748" y="3495822"/>
            <a:ext cx="5043577" cy="2776707"/>
          </a:xfrm>
          <a:prstGeom prst="rect">
            <a:avLst/>
          </a:prstGeom>
          <a:noFill/>
          <a:ln>
            <a:noFill/>
          </a:ln>
        </p:spPr>
      </p:pic>
      <p:pic>
        <p:nvPicPr>
          <p:cNvPr id="404" name="Google Shape;404;p38"/>
          <p:cNvPicPr preferRelativeResize="0"/>
          <p:nvPr/>
        </p:nvPicPr>
        <p:blipFill rotWithShape="1">
          <a:blip r:embed="rId6">
            <a:alphaModFix/>
          </a:blip>
          <a:srcRect b="0" l="0" r="0" t="0"/>
          <a:stretch/>
        </p:blipFill>
        <p:spPr>
          <a:xfrm>
            <a:off x="6009736" y="3495822"/>
            <a:ext cx="5043577" cy="27767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9"/>
          <p:cNvSpPr txBox="1"/>
          <p:nvPr/>
        </p:nvSpPr>
        <p:spPr>
          <a:xfrm>
            <a:off x="951061" y="582153"/>
            <a:ext cx="1082399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Step 6 – Now you can use this access key to configure CLI</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7 - Open Command Line Interface and run the following command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&gt;aws configure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After entering this command AWS CLI prompts us with four pieces of information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1. Access Key ID: (enter  your ID)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2.Secret Access Key: ( enter your key)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3.AWS Region: (enter the desired region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4.Output Format: (enter the desired output)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10" name="Google Shape;410;p39"/>
          <p:cNvPicPr preferRelativeResize="0"/>
          <p:nvPr/>
        </p:nvPicPr>
        <p:blipFill rotWithShape="1">
          <a:blip r:embed="rId3">
            <a:alphaModFix/>
          </a:blip>
          <a:srcRect b="22321" l="-9265" r="44117" t="-22322"/>
          <a:stretch/>
        </p:blipFill>
        <p:spPr>
          <a:xfrm>
            <a:off x="0" y="2781480"/>
            <a:ext cx="7942729" cy="1657350"/>
          </a:xfrm>
          <a:prstGeom prst="rect">
            <a:avLst/>
          </a:prstGeom>
          <a:noFill/>
          <a:ln>
            <a:noFill/>
          </a:ln>
        </p:spPr>
      </p:pic>
      <p:sp>
        <p:nvSpPr>
          <p:cNvPr id="411" name="Google Shape;411;p39"/>
          <p:cNvSpPr txBox="1"/>
          <p:nvPr/>
        </p:nvSpPr>
        <p:spPr>
          <a:xfrm>
            <a:off x="957488" y="4711846"/>
            <a:ext cx="98319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Finally we get Javascript Object Notation of all the users as output</a:t>
            </a:r>
            <a:endParaRPr sz="18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nvSpPr>
        <p:spPr>
          <a:xfrm>
            <a:off x="3866072" y="405441"/>
            <a:ext cx="445985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Bookman Old Style"/>
                <a:ea typeface="Bookman Old Style"/>
                <a:cs typeface="Bookman Old Style"/>
                <a:sym typeface="Bookman Old Style"/>
              </a:rPr>
              <a:t>CREATING A EBS VOLUME</a:t>
            </a:r>
            <a:endParaRPr/>
          </a:p>
        </p:txBody>
      </p:sp>
      <p:sp>
        <p:nvSpPr>
          <p:cNvPr id="417" name="Google Shape;417;p40"/>
          <p:cNvSpPr txBox="1"/>
          <p:nvPr/>
        </p:nvSpPr>
        <p:spPr>
          <a:xfrm>
            <a:off x="577969" y="1070414"/>
            <a:ext cx="11283351" cy="507831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Open Management Console, on the services menu, open Ec2</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In the left navigation pane choose instances and create an instance with a name</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Next, In the left navigation pane choose Volumes</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Click on Create Volume</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Select volume type, size(Gib), and Availability Zone, and in Add tag section add key and value names.</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Then click on create volume</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Click on volumes on the left navigation pane select the created volume and attach a previously created instance to it.</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Download the ppk file</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Then, go to the “Details” drop-down, choose “show”</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Download putty</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Open putty set the fields (such as Host name, public key, private key) as per the requirement.</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The putty shell will open, then login into it and run the commands.</a:t>
            </a:r>
            <a:endParaRPr/>
          </a:p>
          <a:p>
            <a:pPr indent="-342900" lvl="0" marL="342900" marR="0" rtl="0" algn="l">
              <a:spcBef>
                <a:spcPts val="0"/>
              </a:spcBef>
              <a:spcAft>
                <a:spcPts val="0"/>
              </a:spcAft>
              <a:buClr>
                <a:schemeClr val="lt1"/>
              </a:buClr>
              <a:buSzPts val="1800"/>
              <a:buFont typeface="Arial"/>
              <a:buAutoNum type="arabicPeriod"/>
            </a:pPr>
            <a:r>
              <a:rPr lang="en-US" sz="1800">
                <a:solidFill>
                  <a:schemeClr val="lt1"/>
                </a:solidFill>
                <a:latin typeface="Arial"/>
                <a:ea typeface="Arial"/>
                <a:cs typeface="Arial"/>
                <a:sym typeface="Arial"/>
              </a:rPr>
              <a:t>The commands look like: df –h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sudo mkfs –t ext3/dev/sdf    etc.,</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14. Create an EBS snapshot by giving the necessary fields.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15. Create a volume using a snapshot.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16. Attach the volume to the created EC2 instance</a:t>
            </a:r>
            <a:endParaRPr sz="1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41"/>
          <p:cNvPicPr preferRelativeResize="0"/>
          <p:nvPr/>
        </p:nvPicPr>
        <p:blipFill rotWithShape="1">
          <a:blip r:embed="rId3">
            <a:alphaModFix/>
          </a:blip>
          <a:srcRect b="0" l="0" r="0" t="0"/>
          <a:stretch/>
        </p:blipFill>
        <p:spPr>
          <a:xfrm>
            <a:off x="636271" y="280264"/>
            <a:ext cx="5122506" cy="2881409"/>
          </a:xfrm>
          <a:prstGeom prst="rect">
            <a:avLst/>
          </a:prstGeom>
          <a:noFill/>
          <a:ln>
            <a:noFill/>
          </a:ln>
        </p:spPr>
      </p:pic>
      <p:pic>
        <p:nvPicPr>
          <p:cNvPr id="423" name="Google Shape;423;p41"/>
          <p:cNvPicPr preferRelativeResize="0"/>
          <p:nvPr/>
        </p:nvPicPr>
        <p:blipFill rotWithShape="1">
          <a:blip r:embed="rId4">
            <a:alphaModFix/>
          </a:blip>
          <a:srcRect b="0" l="0" r="0" t="0"/>
          <a:stretch/>
        </p:blipFill>
        <p:spPr>
          <a:xfrm>
            <a:off x="6302780" y="280265"/>
            <a:ext cx="5122506" cy="2881409"/>
          </a:xfrm>
          <a:prstGeom prst="rect">
            <a:avLst/>
          </a:prstGeom>
          <a:noFill/>
          <a:ln>
            <a:noFill/>
          </a:ln>
        </p:spPr>
      </p:pic>
      <p:pic>
        <p:nvPicPr>
          <p:cNvPr id="424" name="Google Shape;424;p41"/>
          <p:cNvPicPr preferRelativeResize="0"/>
          <p:nvPr/>
        </p:nvPicPr>
        <p:blipFill rotWithShape="1">
          <a:blip r:embed="rId5">
            <a:alphaModFix/>
          </a:blip>
          <a:srcRect b="0" l="0" r="0" t="0"/>
          <a:stretch/>
        </p:blipFill>
        <p:spPr>
          <a:xfrm>
            <a:off x="636271" y="3429000"/>
            <a:ext cx="5122506" cy="2881409"/>
          </a:xfrm>
          <a:prstGeom prst="rect">
            <a:avLst/>
          </a:prstGeom>
          <a:noFill/>
          <a:ln>
            <a:noFill/>
          </a:ln>
        </p:spPr>
      </p:pic>
      <p:pic>
        <p:nvPicPr>
          <p:cNvPr id="425" name="Google Shape;425;p41"/>
          <p:cNvPicPr preferRelativeResize="0"/>
          <p:nvPr/>
        </p:nvPicPr>
        <p:blipFill rotWithShape="1">
          <a:blip r:embed="rId6">
            <a:alphaModFix/>
          </a:blip>
          <a:srcRect b="0" l="0" r="0" t="0"/>
          <a:stretch/>
        </p:blipFill>
        <p:spPr>
          <a:xfrm>
            <a:off x="6302781" y="3429000"/>
            <a:ext cx="5122506" cy="28814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2"/>
          <p:cNvPicPr preferRelativeResize="0"/>
          <p:nvPr/>
        </p:nvPicPr>
        <p:blipFill rotWithShape="1">
          <a:blip r:embed="rId3">
            <a:alphaModFix/>
          </a:blip>
          <a:srcRect b="0" l="0" r="0" t="0"/>
          <a:stretch/>
        </p:blipFill>
        <p:spPr>
          <a:xfrm>
            <a:off x="460075" y="239383"/>
            <a:ext cx="5198854" cy="2935138"/>
          </a:xfrm>
          <a:prstGeom prst="rect">
            <a:avLst/>
          </a:prstGeom>
          <a:noFill/>
          <a:ln>
            <a:noFill/>
          </a:ln>
        </p:spPr>
      </p:pic>
      <p:pic>
        <p:nvPicPr>
          <p:cNvPr id="431" name="Google Shape;431;p42"/>
          <p:cNvPicPr preferRelativeResize="0"/>
          <p:nvPr/>
        </p:nvPicPr>
        <p:blipFill rotWithShape="1">
          <a:blip r:embed="rId4">
            <a:alphaModFix/>
          </a:blip>
          <a:srcRect b="0" l="0" r="0" t="0"/>
          <a:stretch/>
        </p:blipFill>
        <p:spPr>
          <a:xfrm>
            <a:off x="6226337" y="239383"/>
            <a:ext cx="5198854" cy="2935138"/>
          </a:xfrm>
          <a:prstGeom prst="rect">
            <a:avLst/>
          </a:prstGeom>
          <a:noFill/>
          <a:ln>
            <a:noFill/>
          </a:ln>
        </p:spPr>
      </p:pic>
      <p:pic>
        <p:nvPicPr>
          <p:cNvPr id="432" name="Google Shape;432;p42"/>
          <p:cNvPicPr preferRelativeResize="0"/>
          <p:nvPr/>
        </p:nvPicPr>
        <p:blipFill rotWithShape="1">
          <a:blip r:embed="rId5">
            <a:alphaModFix/>
          </a:blip>
          <a:srcRect b="0" l="0" r="0" t="0"/>
          <a:stretch/>
        </p:blipFill>
        <p:spPr>
          <a:xfrm>
            <a:off x="460076" y="3364347"/>
            <a:ext cx="5198854" cy="3228392"/>
          </a:xfrm>
          <a:prstGeom prst="rect">
            <a:avLst/>
          </a:prstGeom>
          <a:noFill/>
          <a:ln>
            <a:noFill/>
          </a:ln>
        </p:spPr>
      </p:pic>
      <p:pic>
        <p:nvPicPr>
          <p:cNvPr id="433" name="Google Shape;433;p42"/>
          <p:cNvPicPr preferRelativeResize="0"/>
          <p:nvPr/>
        </p:nvPicPr>
        <p:blipFill rotWithShape="1">
          <a:blip r:embed="rId6">
            <a:alphaModFix/>
          </a:blip>
          <a:srcRect b="0" l="0" r="0" t="0"/>
          <a:stretch/>
        </p:blipFill>
        <p:spPr>
          <a:xfrm>
            <a:off x="6226337" y="3364347"/>
            <a:ext cx="5198854" cy="32283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3"/>
          <p:cNvPicPr preferRelativeResize="0"/>
          <p:nvPr/>
        </p:nvPicPr>
        <p:blipFill rotWithShape="1">
          <a:blip r:embed="rId3">
            <a:alphaModFix/>
          </a:blip>
          <a:srcRect b="0" l="0" r="0" t="0"/>
          <a:stretch/>
        </p:blipFill>
        <p:spPr>
          <a:xfrm>
            <a:off x="505927" y="284584"/>
            <a:ext cx="5351409" cy="2915816"/>
          </a:xfrm>
          <a:prstGeom prst="rect">
            <a:avLst/>
          </a:prstGeom>
          <a:noFill/>
          <a:ln>
            <a:noFill/>
          </a:ln>
        </p:spPr>
      </p:pic>
      <p:pic>
        <p:nvPicPr>
          <p:cNvPr id="439" name="Google Shape;439;p43"/>
          <p:cNvPicPr preferRelativeResize="0"/>
          <p:nvPr/>
        </p:nvPicPr>
        <p:blipFill rotWithShape="1">
          <a:blip r:embed="rId4">
            <a:alphaModFix/>
          </a:blip>
          <a:srcRect b="0" l="0" r="0" t="0"/>
          <a:stretch/>
        </p:blipFill>
        <p:spPr>
          <a:xfrm>
            <a:off x="6257252" y="284584"/>
            <a:ext cx="5351409" cy="2915816"/>
          </a:xfrm>
          <a:prstGeom prst="rect">
            <a:avLst/>
          </a:prstGeom>
          <a:noFill/>
          <a:ln>
            <a:noFill/>
          </a:ln>
        </p:spPr>
      </p:pic>
      <p:pic>
        <p:nvPicPr>
          <p:cNvPr id="440" name="Google Shape;440;p43"/>
          <p:cNvPicPr preferRelativeResize="0"/>
          <p:nvPr/>
        </p:nvPicPr>
        <p:blipFill rotWithShape="1">
          <a:blip r:embed="rId5">
            <a:alphaModFix/>
          </a:blip>
          <a:srcRect b="0" l="0" r="0" t="0"/>
          <a:stretch/>
        </p:blipFill>
        <p:spPr>
          <a:xfrm>
            <a:off x="505927" y="3429000"/>
            <a:ext cx="5351409" cy="2915817"/>
          </a:xfrm>
          <a:prstGeom prst="rect">
            <a:avLst/>
          </a:prstGeom>
          <a:noFill/>
          <a:ln>
            <a:noFill/>
          </a:ln>
        </p:spPr>
      </p:pic>
      <p:pic>
        <p:nvPicPr>
          <p:cNvPr id="441" name="Google Shape;441;p43"/>
          <p:cNvPicPr preferRelativeResize="0"/>
          <p:nvPr/>
        </p:nvPicPr>
        <p:blipFill rotWithShape="1">
          <a:blip r:embed="rId6">
            <a:alphaModFix/>
          </a:blip>
          <a:srcRect b="0" l="0" r="0" t="0"/>
          <a:stretch/>
        </p:blipFill>
        <p:spPr>
          <a:xfrm>
            <a:off x="6257252" y="3427251"/>
            <a:ext cx="5351409" cy="29158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nvSpPr>
        <p:spPr>
          <a:xfrm>
            <a:off x="3214777" y="427008"/>
            <a:ext cx="57624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FF00"/>
                </a:solidFill>
                <a:latin typeface="Century Gothic"/>
                <a:ea typeface="Century Gothic"/>
                <a:cs typeface="Century Gothic"/>
                <a:sym typeface="Century Gothic"/>
              </a:rPr>
              <a:t>SETTING UP AMAZON DYNAMO DB</a:t>
            </a:r>
            <a:endParaRPr/>
          </a:p>
        </p:txBody>
      </p:sp>
      <p:sp>
        <p:nvSpPr>
          <p:cNvPr id="447" name="Google Shape;447;p44"/>
          <p:cNvSpPr txBox="1"/>
          <p:nvPr/>
        </p:nvSpPr>
        <p:spPr>
          <a:xfrm>
            <a:off x="847544" y="1153881"/>
            <a:ext cx="970256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 Setting up the Amazon DynamoDB</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2. Here, we will be having a JSON file which is a product catalog</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3. The products have a lot of different attributes and </a:t>
            </a:r>
            <a:r>
              <a:rPr b="1" lang="en-US" sz="1800">
                <a:solidFill>
                  <a:schemeClr val="lt1"/>
                </a:solidFill>
                <a:latin typeface="Arial"/>
                <a:ea typeface="Arial"/>
                <a:cs typeface="Arial"/>
                <a:sym typeface="Arial"/>
              </a:rPr>
              <a:t>it </a:t>
            </a:r>
            <a:r>
              <a:rPr lang="en-US" sz="1800">
                <a:solidFill>
                  <a:schemeClr val="lt1"/>
                </a:solidFill>
                <a:latin typeface="Arial"/>
                <a:ea typeface="Arial"/>
                <a:cs typeface="Arial"/>
                <a:sym typeface="Arial"/>
              </a:rPr>
              <a:t>is only common.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4.The interface looks like this:</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48" name="Google Shape;448;p44"/>
          <p:cNvPicPr preferRelativeResize="0"/>
          <p:nvPr/>
        </p:nvPicPr>
        <p:blipFill rotWithShape="1">
          <a:blip r:embed="rId3">
            <a:alphaModFix/>
          </a:blip>
          <a:srcRect b="0" l="0" r="0" t="0"/>
          <a:stretch/>
        </p:blipFill>
        <p:spPr>
          <a:xfrm>
            <a:off x="931654" y="2558507"/>
            <a:ext cx="4380750" cy="2694980"/>
          </a:xfrm>
          <a:prstGeom prst="rect">
            <a:avLst/>
          </a:prstGeom>
          <a:noFill/>
          <a:ln>
            <a:noFill/>
          </a:ln>
        </p:spPr>
      </p:pic>
      <p:pic>
        <p:nvPicPr>
          <p:cNvPr id="449" name="Google Shape;449;p44"/>
          <p:cNvPicPr preferRelativeResize="0"/>
          <p:nvPr/>
        </p:nvPicPr>
        <p:blipFill rotWithShape="1">
          <a:blip r:embed="rId4">
            <a:alphaModFix/>
          </a:blip>
          <a:srcRect b="0" l="0" r="0" t="0"/>
          <a:stretch/>
        </p:blipFill>
        <p:spPr>
          <a:xfrm>
            <a:off x="5962322" y="2558507"/>
            <a:ext cx="4380750" cy="26949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nvSpPr>
        <p:spPr>
          <a:xfrm>
            <a:off x="968314" y="473223"/>
            <a:ext cx="98750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5. After creating the table, we can see that there are no items present.</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455" name="Google Shape;455;p45"/>
          <p:cNvPicPr preferRelativeResize="0"/>
          <p:nvPr/>
        </p:nvPicPr>
        <p:blipFill rotWithShape="1">
          <a:blip r:embed="rId3">
            <a:alphaModFix/>
          </a:blip>
          <a:srcRect b="0" l="0" r="0" t="0"/>
          <a:stretch/>
        </p:blipFill>
        <p:spPr>
          <a:xfrm>
            <a:off x="3624654" y="921146"/>
            <a:ext cx="4389286" cy="2417752"/>
          </a:xfrm>
          <a:prstGeom prst="rect">
            <a:avLst/>
          </a:prstGeom>
          <a:noFill/>
          <a:ln>
            <a:noFill/>
          </a:ln>
        </p:spPr>
      </p:pic>
      <p:sp>
        <p:nvSpPr>
          <p:cNvPr id="456" name="Google Shape;456;p45"/>
          <p:cNvSpPr txBox="1"/>
          <p:nvPr/>
        </p:nvSpPr>
        <p:spPr>
          <a:xfrm>
            <a:off x="1089084" y="3429000"/>
            <a:ext cx="106255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6.So we will use the CLI to populate the table. Open PowerShell of AWS.</a:t>
            </a:r>
            <a:endParaRPr/>
          </a:p>
        </p:txBody>
      </p:sp>
      <p:pic>
        <p:nvPicPr>
          <p:cNvPr id="457" name="Google Shape;457;p45"/>
          <p:cNvPicPr preferRelativeResize="0"/>
          <p:nvPr/>
        </p:nvPicPr>
        <p:blipFill rotWithShape="1">
          <a:blip r:embed="rId4">
            <a:alphaModFix/>
          </a:blip>
          <a:srcRect b="0" l="0" r="0" t="0"/>
          <a:stretch/>
        </p:blipFill>
        <p:spPr>
          <a:xfrm>
            <a:off x="1089084" y="3888434"/>
            <a:ext cx="4600754" cy="2408849"/>
          </a:xfrm>
          <a:prstGeom prst="rect">
            <a:avLst/>
          </a:prstGeom>
          <a:noFill/>
          <a:ln>
            <a:noFill/>
          </a:ln>
        </p:spPr>
      </p:pic>
      <p:pic>
        <p:nvPicPr>
          <p:cNvPr id="458" name="Google Shape;458;p45"/>
          <p:cNvPicPr preferRelativeResize="0"/>
          <p:nvPr/>
        </p:nvPicPr>
        <p:blipFill rotWithShape="1">
          <a:blip r:embed="rId5">
            <a:alphaModFix/>
          </a:blip>
          <a:srcRect b="0" l="0" r="0" t="0"/>
          <a:stretch/>
        </p:blipFill>
        <p:spPr>
          <a:xfrm>
            <a:off x="6096000" y="3888434"/>
            <a:ext cx="4600755" cy="24088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46"/>
          <p:cNvPicPr preferRelativeResize="0"/>
          <p:nvPr/>
        </p:nvPicPr>
        <p:blipFill rotWithShape="1">
          <a:blip r:embed="rId3">
            <a:alphaModFix/>
          </a:blip>
          <a:srcRect b="0" l="0" r="0" t="0"/>
          <a:stretch/>
        </p:blipFill>
        <p:spPr>
          <a:xfrm>
            <a:off x="880747" y="1355792"/>
            <a:ext cx="4838565" cy="2897031"/>
          </a:xfrm>
          <a:prstGeom prst="rect">
            <a:avLst/>
          </a:prstGeom>
          <a:noFill/>
          <a:ln>
            <a:noFill/>
          </a:ln>
        </p:spPr>
      </p:pic>
      <p:pic>
        <p:nvPicPr>
          <p:cNvPr id="464" name="Google Shape;464;p46"/>
          <p:cNvPicPr preferRelativeResize="0"/>
          <p:nvPr/>
        </p:nvPicPr>
        <p:blipFill rotWithShape="1">
          <a:blip r:embed="rId4">
            <a:alphaModFix/>
          </a:blip>
          <a:srcRect b="0" l="0" r="0" t="0"/>
          <a:stretch/>
        </p:blipFill>
        <p:spPr>
          <a:xfrm>
            <a:off x="5933957" y="1355792"/>
            <a:ext cx="4838565" cy="28970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nvSpPr>
        <p:spPr>
          <a:xfrm>
            <a:off x="4632385" y="392501"/>
            <a:ext cx="63404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rgbClr val="FFFF00"/>
                </a:solidFill>
                <a:latin typeface="Century Gothic"/>
                <a:ea typeface="Century Gothic"/>
                <a:cs typeface="Century Gothic"/>
                <a:sym typeface="Century Gothic"/>
              </a:rPr>
              <a:t>AWS RDS</a:t>
            </a:r>
            <a:endParaRPr/>
          </a:p>
        </p:txBody>
      </p:sp>
      <p:sp>
        <p:nvSpPr>
          <p:cNvPr id="470" name="Google Shape;470;p47"/>
          <p:cNvSpPr txBox="1"/>
          <p:nvPr/>
        </p:nvSpPr>
        <p:spPr>
          <a:xfrm>
            <a:off x="629728" y="1125445"/>
            <a:ext cx="10998680" cy="12926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2F2F2"/>
                </a:solidFill>
                <a:latin typeface="Arial"/>
                <a:ea typeface="Arial"/>
                <a:cs typeface="Arial"/>
                <a:sym typeface="Arial"/>
              </a:rPr>
              <a:t>Step</a:t>
            </a:r>
            <a:r>
              <a:rPr b="1" i="0" lang="en-US" sz="1800">
                <a:solidFill>
                  <a:srgbClr val="F2F2F2"/>
                </a:solidFill>
                <a:latin typeface="Arial"/>
                <a:ea typeface="Arial"/>
                <a:cs typeface="Arial"/>
                <a:sym typeface="Arial"/>
              </a:rPr>
              <a:t> 1</a:t>
            </a:r>
            <a:r>
              <a:rPr i="0" lang="en-US" sz="1800">
                <a:solidFill>
                  <a:srgbClr val="F2F2F2"/>
                </a:solidFill>
                <a:latin typeface="Arial"/>
                <a:ea typeface="Arial"/>
                <a:cs typeface="Arial"/>
                <a:sym typeface="Arial"/>
              </a:rPr>
              <a:t>: Create a Security Group for the RDS DB Instance.</a:t>
            </a:r>
            <a:endParaRPr/>
          </a:p>
          <a:p>
            <a:pPr indent="0" lvl="0" marL="0" marR="0" rtl="0" algn="l">
              <a:spcBef>
                <a:spcPts val="0"/>
              </a:spcBef>
              <a:spcAft>
                <a:spcPts val="0"/>
              </a:spcAft>
              <a:buNone/>
            </a:pPr>
            <a:r>
              <a:rPr lang="en-US" sz="1800">
                <a:solidFill>
                  <a:srgbClr val="F2F2F2"/>
                </a:solidFill>
                <a:latin typeface="Arial"/>
                <a:ea typeface="Arial"/>
                <a:cs typeface="Arial"/>
                <a:sym typeface="Arial"/>
              </a:rPr>
              <a:t>AWS management console 🡪 vpc 🡪 security groups 🡪 choose to create security group 🡪 and add an inbound rule 🡪 to create a security group. </a:t>
            </a:r>
            <a:endParaRPr/>
          </a:p>
          <a:p>
            <a:pPr indent="0" lvl="0" marL="0" marR="0" rtl="0" algn="l">
              <a:spcBef>
                <a:spcPts val="0"/>
              </a:spcBef>
              <a:spcAft>
                <a:spcPts val="0"/>
              </a:spcAft>
              <a:buNone/>
            </a:pPr>
            <a:r>
              <a:rPr lang="en-US" sz="2400">
                <a:solidFill>
                  <a:srgbClr val="F2F2F2"/>
                </a:solidFill>
                <a:latin typeface="Arial"/>
                <a:ea typeface="Arial"/>
                <a:cs typeface="Arial"/>
                <a:sym typeface="Arial"/>
              </a:rPr>
              <a:t> </a:t>
            </a:r>
            <a:endParaRPr i="0" sz="2400">
              <a:solidFill>
                <a:srgbClr val="F2F2F2"/>
              </a:solidFill>
              <a:latin typeface="Arial"/>
              <a:ea typeface="Arial"/>
              <a:cs typeface="Arial"/>
              <a:sym typeface="Arial"/>
            </a:endParaRPr>
          </a:p>
        </p:txBody>
      </p:sp>
      <p:pic>
        <p:nvPicPr>
          <p:cNvPr id="471" name="Google Shape;471;p47"/>
          <p:cNvPicPr preferRelativeResize="0"/>
          <p:nvPr/>
        </p:nvPicPr>
        <p:blipFill rotWithShape="1">
          <a:blip r:embed="rId3">
            <a:alphaModFix/>
          </a:blip>
          <a:srcRect b="0" l="0" r="0" t="0"/>
          <a:stretch/>
        </p:blipFill>
        <p:spPr>
          <a:xfrm>
            <a:off x="752611" y="2504720"/>
            <a:ext cx="4906317" cy="3123006"/>
          </a:xfrm>
          <a:prstGeom prst="rect">
            <a:avLst/>
          </a:prstGeom>
          <a:noFill/>
          <a:ln>
            <a:noFill/>
          </a:ln>
        </p:spPr>
      </p:pic>
      <p:pic>
        <p:nvPicPr>
          <p:cNvPr id="472" name="Google Shape;472;p47"/>
          <p:cNvPicPr preferRelativeResize="0"/>
          <p:nvPr/>
        </p:nvPicPr>
        <p:blipFill rotWithShape="1">
          <a:blip r:embed="rId4">
            <a:alphaModFix/>
          </a:blip>
          <a:srcRect b="0" l="0" r="0" t="0"/>
          <a:stretch/>
        </p:blipFill>
        <p:spPr>
          <a:xfrm>
            <a:off x="6066482" y="2504720"/>
            <a:ext cx="4906317" cy="31230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1"/>
          <p:cNvPicPr preferRelativeResize="0"/>
          <p:nvPr/>
        </p:nvPicPr>
        <p:blipFill rotWithShape="1">
          <a:blip r:embed="rId3">
            <a:alphaModFix/>
          </a:blip>
          <a:srcRect b="0" l="0" r="0" t="0"/>
          <a:stretch/>
        </p:blipFill>
        <p:spPr>
          <a:xfrm>
            <a:off x="4269857" y="4425566"/>
            <a:ext cx="3476445" cy="2070340"/>
          </a:xfrm>
          <a:prstGeom prst="rect">
            <a:avLst/>
          </a:prstGeom>
          <a:noFill/>
          <a:ln>
            <a:noFill/>
          </a:ln>
        </p:spPr>
      </p:pic>
      <p:pic>
        <p:nvPicPr>
          <p:cNvPr id="266" name="Google Shape;266;p21"/>
          <p:cNvPicPr preferRelativeResize="0"/>
          <p:nvPr/>
        </p:nvPicPr>
        <p:blipFill rotWithShape="1">
          <a:blip r:embed="rId4">
            <a:alphaModFix/>
          </a:blip>
          <a:srcRect b="0" l="0" r="0" t="0"/>
          <a:stretch/>
        </p:blipFill>
        <p:spPr>
          <a:xfrm>
            <a:off x="327193" y="4425566"/>
            <a:ext cx="3476445" cy="2070340"/>
          </a:xfrm>
          <a:prstGeom prst="rect">
            <a:avLst/>
          </a:prstGeom>
          <a:noFill/>
          <a:ln>
            <a:noFill/>
          </a:ln>
        </p:spPr>
      </p:pic>
      <p:pic>
        <p:nvPicPr>
          <p:cNvPr id="267" name="Google Shape;267;p21"/>
          <p:cNvPicPr preferRelativeResize="0"/>
          <p:nvPr/>
        </p:nvPicPr>
        <p:blipFill rotWithShape="1">
          <a:blip r:embed="rId5">
            <a:alphaModFix/>
          </a:blip>
          <a:srcRect b="0" l="0" r="0" t="0"/>
          <a:stretch/>
        </p:blipFill>
        <p:spPr>
          <a:xfrm>
            <a:off x="8110921" y="4425566"/>
            <a:ext cx="3821502" cy="2070340"/>
          </a:xfrm>
          <a:prstGeom prst="rect">
            <a:avLst/>
          </a:prstGeom>
          <a:noFill/>
          <a:ln>
            <a:noFill/>
          </a:ln>
        </p:spPr>
      </p:pic>
      <p:sp>
        <p:nvSpPr>
          <p:cNvPr id="268" name="Google Shape;268;p21"/>
          <p:cNvSpPr txBox="1"/>
          <p:nvPr/>
        </p:nvSpPr>
        <p:spPr>
          <a:xfrm>
            <a:off x="0" y="676130"/>
            <a:ext cx="10493235" cy="29238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FF00"/>
                </a:solidFill>
                <a:latin typeface="Arial"/>
                <a:ea typeface="Arial"/>
                <a:cs typeface="Arial"/>
                <a:sym typeface="Arial"/>
              </a:rPr>
              <a:t>CREATING ADDITIONAL SUBNETS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1: Choose subnets in the left panel, choose to CREATE SUBNET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2: in this, choose VPC ID: LAB-vpc and choose subnet name to lab-subnet-public2, choose availability sone to us-east-1b and choose IPv4 block to 10.0.2.0/24</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3: choose to create a subnet and again create the same subnet with  lab-subnet-private2, change the IPv4 block to 10.0.2.0/24, and then create a subnet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4: Choose the routing table in the left panel, select lab-rtb-private1-us-east-1a, in the lower panel, choose routes note destination, choose the subnet association tab, in the explicit  subnet associations panel choose EDIT SUBNET ASSOCIATIONS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5 : Leave lab-subnet-private1-us-east-1a and also select lab-subnet-private2</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6: Choose SAVE ASSOCIATIONS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7: Select lab-rtb-public route table and deselect any other subnet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8: In the lower panel, again repeat from step 4 but here we select lab-subnet-public2 also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9: Choose SAVE ASSOCIATIONS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8"/>
          <p:cNvSpPr txBox="1"/>
          <p:nvPr/>
        </p:nvSpPr>
        <p:spPr>
          <a:xfrm>
            <a:off x="459716" y="405289"/>
            <a:ext cx="112725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2F2F2"/>
                </a:solidFill>
                <a:latin typeface="Arial"/>
                <a:ea typeface="Arial"/>
                <a:cs typeface="Arial"/>
                <a:sym typeface="Arial"/>
              </a:rPr>
              <a:t>Step 2 </a:t>
            </a:r>
            <a:r>
              <a:rPr b="1" i="0" lang="en-US" sz="1800">
                <a:solidFill>
                  <a:srgbClr val="F2F2F2"/>
                </a:solidFill>
                <a:latin typeface="Arial"/>
                <a:ea typeface="Arial"/>
                <a:cs typeface="Arial"/>
                <a:sym typeface="Arial"/>
              </a:rPr>
              <a:t>: </a:t>
            </a:r>
            <a:r>
              <a:rPr i="0" lang="en-US" sz="1800">
                <a:solidFill>
                  <a:srgbClr val="F2F2F2"/>
                </a:solidFill>
                <a:latin typeface="Arial"/>
                <a:ea typeface="Arial"/>
                <a:cs typeface="Arial"/>
                <a:sym typeface="Arial"/>
              </a:rPr>
              <a:t>Create a DB Subnet Group.</a:t>
            </a:r>
            <a:r>
              <a:rPr lang="en-US" sz="1800">
                <a:solidFill>
                  <a:srgbClr val="F2F2F2"/>
                </a:solidFill>
                <a:latin typeface="Arial"/>
                <a:ea typeface="Arial"/>
                <a:cs typeface="Arial"/>
                <a:sym typeface="Arial"/>
              </a:rPr>
              <a:t>Rds 🡪 subnet groups 🡪 choose create DB subnet group 🡪 add subnets 🡪 create DB subnet group.</a:t>
            </a:r>
            <a:endParaRPr i="0" sz="1800">
              <a:solidFill>
                <a:srgbClr val="F2F2F2"/>
              </a:solidFill>
              <a:latin typeface="Arial"/>
              <a:ea typeface="Arial"/>
              <a:cs typeface="Arial"/>
              <a:sym typeface="Arial"/>
            </a:endParaRPr>
          </a:p>
        </p:txBody>
      </p:sp>
      <p:pic>
        <p:nvPicPr>
          <p:cNvPr id="478" name="Google Shape;478;p48"/>
          <p:cNvPicPr preferRelativeResize="0"/>
          <p:nvPr/>
        </p:nvPicPr>
        <p:blipFill rotWithShape="1">
          <a:blip r:embed="rId3">
            <a:alphaModFix/>
          </a:blip>
          <a:srcRect b="0" l="0" r="0" t="0"/>
          <a:stretch/>
        </p:blipFill>
        <p:spPr>
          <a:xfrm>
            <a:off x="727832" y="1166341"/>
            <a:ext cx="5197584" cy="3017469"/>
          </a:xfrm>
          <a:prstGeom prst="rect">
            <a:avLst/>
          </a:prstGeom>
          <a:noFill/>
          <a:ln>
            <a:noFill/>
          </a:ln>
        </p:spPr>
      </p:pic>
      <p:pic>
        <p:nvPicPr>
          <p:cNvPr id="479" name="Google Shape;479;p48"/>
          <p:cNvPicPr preferRelativeResize="0"/>
          <p:nvPr/>
        </p:nvPicPr>
        <p:blipFill rotWithShape="1">
          <a:blip r:embed="rId4">
            <a:alphaModFix/>
          </a:blip>
          <a:srcRect b="0" l="0" r="0" t="0"/>
          <a:stretch/>
        </p:blipFill>
        <p:spPr>
          <a:xfrm>
            <a:off x="6266583" y="1166341"/>
            <a:ext cx="5197585" cy="3017469"/>
          </a:xfrm>
          <a:prstGeom prst="rect">
            <a:avLst/>
          </a:prstGeom>
          <a:noFill/>
          <a:ln>
            <a:noFill/>
          </a:ln>
        </p:spPr>
      </p:pic>
      <p:sp>
        <p:nvSpPr>
          <p:cNvPr id="480" name="Google Shape;480;p48"/>
          <p:cNvSpPr txBox="1"/>
          <p:nvPr/>
        </p:nvSpPr>
        <p:spPr>
          <a:xfrm>
            <a:off x="537533" y="4917382"/>
            <a:ext cx="11116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Step</a:t>
            </a:r>
            <a:r>
              <a:rPr b="1" i="0" lang="en-US" sz="1800">
                <a:solidFill>
                  <a:schemeClr val="lt1"/>
                </a:solidFill>
                <a:latin typeface="Arial"/>
                <a:ea typeface="Arial"/>
                <a:cs typeface="Arial"/>
                <a:sym typeface="Arial"/>
              </a:rPr>
              <a:t> 3</a:t>
            </a:r>
            <a:r>
              <a:rPr i="0" lang="en-US" sz="1800">
                <a:solidFill>
                  <a:schemeClr val="lt1"/>
                </a:solidFill>
                <a:latin typeface="Arial"/>
                <a:ea typeface="Arial"/>
                <a:cs typeface="Arial"/>
                <a:sym typeface="Arial"/>
              </a:rPr>
              <a:t>: </a:t>
            </a:r>
            <a:r>
              <a:rPr b="0" i="0" lang="en-US" sz="1800">
                <a:solidFill>
                  <a:schemeClr val="lt1"/>
                </a:solidFill>
                <a:latin typeface="Arial"/>
                <a:ea typeface="Arial"/>
                <a:cs typeface="Arial"/>
                <a:sym typeface="Arial"/>
              </a:rPr>
              <a:t>In the left navigation pane, choose </a:t>
            </a:r>
            <a:r>
              <a:rPr b="1" i="0" lang="en-US" sz="1800">
                <a:solidFill>
                  <a:schemeClr val="lt1"/>
                </a:solidFill>
                <a:latin typeface="Arial"/>
                <a:ea typeface="Arial"/>
                <a:cs typeface="Arial"/>
                <a:sym typeface="Arial"/>
              </a:rPr>
              <a:t>Databases</a:t>
            </a:r>
            <a:r>
              <a:rPr lang="en-US" sz="1800">
                <a:solidFill>
                  <a:schemeClr val="lt1"/>
                </a:solidFill>
                <a:latin typeface="Arial"/>
                <a:ea typeface="Arial"/>
                <a:cs typeface="Arial"/>
                <a:sym typeface="Arial"/>
              </a:rPr>
              <a:t> 🡪 choose create database 🡪 MYSQL</a:t>
            </a:r>
            <a:endParaRPr b="0" i="0" sz="18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p49"/>
          <p:cNvPicPr preferRelativeResize="0"/>
          <p:nvPr/>
        </p:nvPicPr>
        <p:blipFill rotWithShape="1">
          <a:blip r:embed="rId3">
            <a:alphaModFix/>
          </a:blip>
          <a:srcRect b="0" l="0" r="0" t="0"/>
          <a:stretch/>
        </p:blipFill>
        <p:spPr>
          <a:xfrm>
            <a:off x="827121" y="613747"/>
            <a:ext cx="5185491" cy="2957590"/>
          </a:xfrm>
          <a:prstGeom prst="rect">
            <a:avLst/>
          </a:prstGeom>
          <a:noFill/>
          <a:ln>
            <a:noFill/>
          </a:ln>
        </p:spPr>
      </p:pic>
      <p:pic>
        <p:nvPicPr>
          <p:cNvPr id="486" name="Google Shape;486;p49"/>
          <p:cNvPicPr preferRelativeResize="0"/>
          <p:nvPr/>
        </p:nvPicPr>
        <p:blipFill rotWithShape="1">
          <a:blip r:embed="rId4">
            <a:alphaModFix/>
          </a:blip>
          <a:srcRect b="0" l="0" r="0" t="0"/>
          <a:stretch/>
        </p:blipFill>
        <p:spPr>
          <a:xfrm>
            <a:off x="6179390" y="613747"/>
            <a:ext cx="5185489" cy="2957590"/>
          </a:xfrm>
          <a:prstGeom prst="rect">
            <a:avLst/>
          </a:prstGeom>
          <a:noFill/>
          <a:ln>
            <a:noFill/>
          </a:ln>
        </p:spPr>
      </p:pic>
      <p:sp>
        <p:nvSpPr>
          <p:cNvPr id="487" name="Google Shape;487;p49"/>
          <p:cNvSpPr txBox="1"/>
          <p:nvPr/>
        </p:nvSpPr>
        <p:spPr>
          <a:xfrm>
            <a:off x="646623" y="4407469"/>
            <a:ext cx="110655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Step 4</a:t>
            </a:r>
            <a:r>
              <a:rPr lang="en-US" sz="1800">
                <a:solidFill>
                  <a:schemeClr val="lt1"/>
                </a:solidFill>
                <a:latin typeface="Arial"/>
                <a:ea typeface="Arial"/>
                <a:cs typeface="Arial"/>
                <a:sym typeface="Arial"/>
              </a:rPr>
              <a:t>: In Availability and durability, choose Multi–AZ DB instance then configure settings, </a:t>
            </a:r>
            <a:r>
              <a:rPr i="0" lang="en-US" sz="1800">
                <a:solidFill>
                  <a:schemeClr val="lt1"/>
                </a:solidFill>
                <a:latin typeface="Arial"/>
                <a:ea typeface="Arial"/>
                <a:cs typeface="Arial"/>
                <a:sym typeface="Arial"/>
              </a:rPr>
              <a:t>DB instance class, Storage, </a:t>
            </a:r>
            <a:r>
              <a:rPr lang="en-US" sz="1800">
                <a:solidFill>
                  <a:schemeClr val="lt1"/>
                </a:solidFill>
                <a:latin typeface="Arial"/>
                <a:ea typeface="Arial"/>
                <a:cs typeface="Arial"/>
                <a:sym typeface="Arial"/>
              </a:rPr>
              <a:t>c</a:t>
            </a:r>
            <a:r>
              <a:rPr i="0" lang="en-US" sz="1800">
                <a:solidFill>
                  <a:schemeClr val="lt1"/>
                </a:solidFill>
                <a:latin typeface="Arial"/>
                <a:ea typeface="Arial"/>
                <a:cs typeface="Arial"/>
                <a:sym typeface="Arial"/>
              </a:rPr>
              <a:t>onnectivity, choose </a:t>
            </a:r>
            <a:r>
              <a:rPr lang="en-US" sz="1800">
                <a:solidFill>
                  <a:schemeClr val="lt1"/>
                </a:solidFill>
                <a:latin typeface="Arial"/>
                <a:ea typeface="Arial"/>
                <a:cs typeface="Arial"/>
                <a:sym typeface="Arial"/>
              </a:rPr>
              <a:t>e</a:t>
            </a:r>
            <a:r>
              <a:rPr i="0" lang="en-US" sz="1800">
                <a:solidFill>
                  <a:schemeClr val="lt1"/>
                </a:solidFill>
                <a:latin typeface="Arial"/>
                <a:ea typeface="Arial"/>
                <a:cs typeface="Arial"/>
                <a:sym typeface="Arial"/>
              </a:rPr>
              <a:t>xisting vpc security group, and set up additional configuration.</a:t>
            </a:r>
            <a:endParaRPr sz="18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50"/>
          <p:cNvPicPr preferRelativeResize="0"/>
          <p:nvPr/>
        </p:nvPicPr>
        <p:blipFill rotWithShape="1">
          <a:blip r:embed="rId3">
            <a:alphaModFix/>
          </a:blip>
          <a:srcRect b="0" l="0" r="0" t="0"/>
          <a:stretch/>
        </p:blipFill>
        <p:spPr>
          <a:xfrm>
            <a:off x="609897" y="410389"/>
            <a:ext cx="5256066" cy="3018611"/>
          </a:xfrm>
          <a:prstGeom prst="rect">
            <a:avLst/>
          </a:prstGeom>
          <a:noFill/>
          <a:ln>
            <a:noFill/>
          </a:ln>
        </p:spPr>
      </p:pic>
      <p:pic>
        <p:nvPicPr>
          <p:cNvPr id="493" name="Google Shape;493;p50"/>
          <p:cNvPicPr preferRelativeResize="0"/>
          <p:nvPr/>
        </p:nvPicPr>
        <p:blipFill rotWithShape="1">
          <a:blip r:embed="rId4">
            <a:alphaModFix/>
          </a:blip>
          <a:srcRect b="0" l="0" r="0" t="0"/>
          <a:stretch/>
        </p:blipFill>
        <p:spPr>
          <a:xfrm>
            <a:off x="6003985" y="414703"/>
            <a:ext cx="5256067" cy="3014298"/>
          </a:xfrm>
          <a:prstGeom prst="rect">
            <a:avLst/>
          </a:prstGeom>
          <a:noFill/>
          <a:ln>
            <a:noFill/>
          </a:ln>
        </p:spPr>
      </p:pic>
      <p:sp>
        <p:nvSpPr>
          <p:cNvPr id="494" name="Google Shape;494;p50"/>
          <p:cNvSpPr txBox="1"/>
          <p:nvPr/>
        </p:nvSpPr>
        <p:spPr>
          <a:xfrm>
            <a:off x="584018" y="4191809"/>
            <a:ext cx="113674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Step 5: </a:t>
            </a:r>
            <a:r>
              <a:rPr b="0" i="0" lang="en-US" sz="1800">
                <a:solidFill>
                  <a:schemeClr val="lt1"/>
                </a:solidFill>
                <a:latin typeface="Arial"/>
                <a:ea typeface="Arial"/>
                <a:cs typeface="Arial"/>
                <a:sym typeface="Arial"/>
              </a:rPr>
              <a:t>Wait until </a:t>
            </a:r>
            <a:r>
              <a:rPr i="0" lang="en-US" sz="1800">
                <a:solidFill>
                  <a:schemeClr val="lt1"/>
                </a:solidFill>
                <a:latin typeface="Arial"/>
                <a:ea typeface="Arial"/>
                <a:cs typeface="Arial"/>
                <a:sym typeface="Arial"/>
              </a:rPr>
              <a:t>Info</a:t>
            </a:r>
            <a:r>
              <a:rPr b="0" i="0" lang="en-US" sz="1800">
                <a:solidFill>
                  <a:schemeClr val="lt1"/>
                </a:solidFill>
                <a:latin typeface="Arial"/>
                <a:ea typeface="Arial"/>
                <a:cs typeface="Arial"/>
                <a:sym typeface="Arial"/>
              </a:rPr>
              <a:t> changes to </a:t>
            </a:r>
            <a:r>
              <a:rPr i="0" lang="en-US" sz="1800">
                <a:solidFill>
                  <a:schemeClr val="lt1"/>
                </a:solidFill>
                <a:latin typeface="Arial"/>
                <a:ea typeface="Arial"/>
                <a:cs typeface="Arial"/>
                <a:sym typeface="Arial"/>
              </a:rPr>
              <a:t>Modifying</a:t>
            </a:r>
            <a:r>
              <a:rPr b="0" i="0" lang="en-US" sz="1800">
                <a:solidFill>
                  <a:schemeClr val="lt1"/>
                </a:solidFill>
                <a:latin typeface="Arial"/>
                <a:ea typeface="Arial"/>
                <a:cs typeface="Arial"/>
                <a:sym typeface="Arial"/>
              </a:rPr>
              <a:t> or </a:t>
            </a:r>
            <a:r>
              <a:rPr i="0" lang="en-US" sz="1800">
                <a:solidFill>
                  <a:schemeClr val="lt1"/>
                </a:solidFill>
                <a:latin typeface="Arial"/>
                <a:ea typeface="Arial"/>
                <a:cs typeface="Arial"/>
                <a:sym typeface="Arial"/>
              </a:rPr>
              <a:t>Available</a:t>
            </a:r>
            <a:r>
              <a:rPr b="0"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Scroll down to the </a:t>
            </a:r>
            <a:r>
              <a:rPr i="0" lang="en-US" sz="1800">
                <a:solidFill>
                  <a:schemeClr val="lt1"/>
                </a:solidFill>
                <a:latin typeface="Arial"/>
                <a:ea typeface="Arial"/>
                <a:cs typeface="Arial"/>
                <a:sym typeface="Arial"/>
              </a:rPr>
              <a:t>Connectivity &amp; security </a:t>
            </a:r>
            <a:r>
              <a:rPr b="0" i="0" lang="en-US" sz="1800">
                <a:solidFill>
                  <a:schemeClr val="lt1"/>
                </a:solidFill>
                <a:latin typeface="Arial"/>
                <a:ea typeface="Arial"/>
                <a:cs typeface="Arial"/>
                <a:sym typeface="Arial"/>
              </a:rPr>
              <a:t>section and copy the </a:t>
            </a:r>
            <a:r>
              <a:rPr b="1" i="0" lang="en-US" sz="1800">
                <a:solidFill>
                  <a:schemeClr val="lt1"/>
                </a:solidFill>
                <a:latin typeface="Arial"/>
                <a:ea typeface="Arial"/>
                <a:cs typeface="Arial"/>
                <a:sym typeface="Arial"/>
              </a:rPr>
              <a:t>Endpoint</a:t>
            </a:r>
            <a:r>
              <a:rPr b="0" i="0" lang="en-US" sz="1800">
                <a:solidFill>
                  <a:schemeClr val="lt1"/>
                </a:solidFill>
                <a:latin typeface="Arial"/>
                <a:ea typeface="Arial"/>
                <a:cs typeface="Arial"/>
                <a:sym typeface="Arial"/>
              </a:rPr>
              <a:t> field.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51"/>
          <p:cNvPicPr preferRelativeResize="0"/>
          <p:nvPr/>
        </p:nvPicPr>
        <p:blipFill rotWithShape="1">
          <a:blip r:embed="rId3">
            <a:alphaModFix/>
          </a:blip>
          <a:srcRect b="0" l="0" r="0" t="0"/>
          <a:stretch/>
        </p:blipFill>
        <p:spPr>
          <a:xfrm>
            <a:off x="614632" y="246995"/>
            <a:ext cx="5162867" cy="2729119"/>
          </a:xfrm>
          <a:prstGeom prst="rect">
            <a:avLst/>
          </a:prstGeom>
          <a:noFill/>
          <a:ln>
            <a:noFill/>
          </a:ln>
        </p:spPr>
      </p:pic>
      <p:sp>
        <p:nvSpPr>
          <p:cNvPr id="500" name="Google Shape;500;p51"/>
          <p:cNvSpPr txBox="1"/>
          <p:nvPr/>
        </p:nvSpPr>
        <p:spPr>
          <a:xfrm>
            <a:off x="614632" y="3664645"/>
            <a:ext cx="472511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Step</a:t>
            </a:r>
            <a:r>
              <a:rPr b="1" i="0" lang="en-US" sz="1800">
                <a:solidFill>
                  <a:schemeClr val="lt1"/>
                </a:solidFill>
                <a:latin typeface="Arial"/>
                <a:ea typeface="Arial"/>
                <a:cs typeface="Arial"/>
                <a:sym typeface="Arial"/>
              </a:rPr>
              <a:t> 6 </a:t>
            </a:r>
            <a:r>
              <a:rPr i="0" lang="en-US" sz="1800">
                <a:solidFill>
                  <a:schemeClr val="lt1"/>
                </a:solidFill>
                <a:latin typeface="Arial"/>
                <a:ea typeface="Arial"/>
                <a:cs typeface="Arial"/>
                <a:sym typeface="Arial"/>
              </a:rPr>
              <a:t>: Interact with Your Database.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On Details , </a:t>
            </a:r>
            <a:r>
              <a:rPr b="0" i="0" lang="en-US" sz="1800">
                <a:solidFill>
                  <a:schemeClr val="lt1"/>
                </a:solidFill>
                <a:latin typeface="Arial"/>
                <a:ea typeface="Arial"/>
                <a:cs typeface="Arial"/>
                <a:sym typeface="Arial"/>
              </a:rPr>
              <a:t>copy the </a:t>
            </a:r>
            <a:r>
              <a:rPr b="1" i="0" lang="en-US" sz="1800">
                <a:solidFill>
                  <a:schemeClr val="lt1"/>
                </a:solidFill>
                <a:latin typeface="Arial"/>
                <a:ea typeface="Arial"/>
                <a:cs typeface="Arial"/>
                <a:sym typeface="Arial"/>
              </a:rPr>
              <a:t>WebServer</a:t>
            </a:r>
            <a:r>
              <a:rPr b="0" i="0" lang="en-US" sz="1800">
                <a:solidFill>
                  <a:schemeClr val="lt1"/>
                </a:solidFill>
                <a:latin typeface="Arial"/>
                <a:ea typeface="Arial"/>
                <a:cs typeface="Arial"/>
                <a:sym typeface="Arial"/>
              </a:rPr>
              <a:t> IP address. Open a new web browser tab, paste the </a:t>
            </a:r>
            <a:r>
              <a:rPr b="0" lang="en-US" sz="1800">
                <a:solidFill>
                  <a:schemeClr val="lt1"/>
                </a:solidFill>
                <a:latin typeface="Arial"/>
                <a:ea typeface="Arial"/>
                <a:cs typeface="Arial"/>
                <a:sym typeface="Arial"/>
              </a:rPr>
              <a:t>WebServer</a:t>
            </a:r>
            <a:r>
              <a:rPr b="0" i="0" lang="en-US" sz="1800">
                <a:solidFill>
                  <a:schemeClr val="lt1"/>
                </a:solidFill>
                <a:latin typeface="Arial"/>
                <a:ea typeface="Arial"/>
                <a:cs typeface="Arial"/>
                <a:sym typeface="Arial"/>
              </a:rPr>
              <a:t> IP address and press Enter.</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The web application will be displayed, showing information about the EC2 instance.</a:t>
            </a:r>
            <a:endParaRPr/>
          </a:p>
        </p:txBody>
      </p:sp>
      <p:pic>
        <p:nvPicPr>
          <p:cNvPr id="501" name="Google Shape;501;p51"/>
          <p:cNvPicPr preferRelativeResize="0"/>
          <p:nvPr/>
        </p:nvPicPr>
        <p:blipFill rotWithShape="1">
          <a:blip r:embed="rId4">
            <a:alphaModFix/>
          </a:blip>
          <a:srcRect b="0" l="0" r="0" t="0"/>
          <a:stretch/>
        </p:blipFill>
        <p:spPr>
          <a:xfrm>
            <a:off x="5978106" y="246995"/>
            <a:ext cx="5162867" cy="2729118"/>
          </a:xfrm>
          <a:prstGeom prst="rect">
            <a:avLst/>
          </a:prstGeom>
          <a:noFill/>
          <a:ln>
            <a:noFill/>
          </a:ln>
        </p:spPr>
      </p:pic>
      <p:pic>
        <p:nvPicPr>
          <p:cNvPr id="502" name="Google Shape;502;p51"/>
          <p:cNvPicPr preferRelativeResize="0"/>
          <p:nvPr/>
        </p:nvPicPr>
        <p:blipFill rotWithShape="1">
          <a:blip r:embed="rId5">
            <a:alphaModFix/>
          </a:blip>
          <a:srcRect b="0" l="0" r="0" t="0"/>
          <a:stretch/>
        </p:blipFill>
        <p:spPr>
          <a:xfrm>
            <a:off x="5978106" y="3337114"/>
            <a:ext cx="5162867" cy="27291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2"/>
          <p:cNvSpPr txBox="1"/>
          <p:nvPr/>
        </p:nvSpPr>
        <p:spPr>
          <a:xfrm>
            <a:off x="787159" y="811209"/>
            <a:ext cx="45870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Step 7 : </a:t>
            </a:r>
            <a:r>
              <a:rPr b="0" i="0" lang="en-US" sz="1800">
                <a:solidFill>
                  <a:schemeClr val="lt1"/>
                </a:solidFill>
                <a:latin typeface="Arial"/>
                <a:ea typeface="Arial"/>
                <a:cs typeface="Arial"/>
                <a:sym typeface="Arial"/>
              </a:rPr>
              <a:t>Choose the </a:t>
            </a:r>
            <a:r>
              <a:rPr b="1" i="0" lang="en-US" sz="1800">
                <a:solidFill>
                  <a:schemeClr val="lt1"/>
                </a:solidFill>
                <a:latin typeface="Arial"/>
                <a:ea typeface="Arial"/>
                <a:cs typeface="Arial"/>
                <a:sym typeface="Arial"/>
              </a:rPr>
              <a:t>RDS</a:t>
            </a:r>
            <a:r>
              <a:rPr b="0" i="0" lang="en-US" sz="1800">
                <a:solidFill>
                  <a:schemeClr val="lt1"/>
                </a:solidFill>
                <a:latin typeface="Arial"/>
                <a:ea typeface="Arial"/>
                <a:cs typeface="Arial"/>
                <a:sym typeface="Arial"/>
              </a:rPr>
              <a:t> link at the top of the page and configure the settings.</a:t>
            </a:r>
            <a:endParaRPr sz="1800">
              <a:solidFill>
                <a:schemeClr val="lt1"/>
              </a:solidFill>
              <a:latin typeface="Arial"/>
              <a:ea typeface="Arial"/>
              <a:cs typeface="Arial"/>
              <a:sym typeface="Arial"/>
            </a:endParaRPr>
          </a:p>
        </p:txBody>
      </p:sp>
      <p:pic>
        <p:nvPicPr>
          <p:cNvPr id="508" name="Google Shape;508;p52"/>
          <p:cNvPicPr preferRelativeResize="0"/>
          <p:nvPr/>
        </p:nvPicPr>
        <p:blipFill rotWithShape="1">
          <a:blip r:embed="rId3">
            <a:alphaModFix/>
          </a:blip>
          <a:srcRect b="0" l="0" r="0" t="0"/>
          <a:stretch/>
        </p:blipFill>
        <p:spPr>
          <a:xfrm>
            <a:off x="5865961" y="331864"/>
            <a:ext cx="5339751" cy="2656682"/>
          </a:xfrm>
          <a:prstGeom prst="rect">
            <a:avLst/>
          </a:prstGeom>
          <a:noFill/>
          <a:ln>
            <a:noFill/>
          </a:ln>
        </p:spPr>
      </p:pic>
      <p:sp>
        <p:nvSpPr>
          <p:cNvPr id="509" name="Google Shape;509;p52"/>
          <p:cNvSpPr txBox="1"/>
          <p:nvPr/>
        </p:nvSpPr>
        <p:spPr>
          <a:xfrm>
            <a:off x="657764" y="4148678"/>
            <a:ext cx="45870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Step 8</a:t>
            </a:r>
            <a:r>
              <a:rPr b="0" i="0" lang="en-US" sz="1800">
                <a:solidFill>
                  <a:schemeClr val="lt1"/>
                </a:solidFill>
                <a:latin typeface="Arial"/>
                <a:ea typeface="Arial"/>
                <a:cs typeface="Arial"/>
                <a:sym typeface="Arial"/>
              </a:rPr>
              <a:t>: After a few seconds the application will display an </a:t>
            </a:r>
            <a:r>
              <a:rPr b="1" i="0" lang="en-US" sz="1800">
                <a:solidFill>
                  <a:schemeClr val="lt1"/>
                </a:solidFill>
                <a:latin typeface="Arial"/>
                <a:ea typeface="Arial"/>
                <a:cs typeface="Arial"/>
                <a:sym typeface="Arial"/>
              </a:rPr>
              <a:t>Address Book</a:t>
            </a:r>
            <a:r>
              <a:rPr b="0"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The Address Book application is using the RDS database to store information.</a:t>
            </a:r>
            <a:endParaRPr sz="1800">
              <a:solidFill>
                <a:schemeClr val="lt1"/>
              </a:solidFill>
              <a:latin typeface="Arial"/>
              <a:ea typeface="Arial"/>
              <a:cs typeface="Arial"/>
              <a:sym typeface="Arial"/>
            </a:endParaRPr>
          </a:p>
        </p:txBody>
      </p:sp>
      <p:pic>
        <p:nvPicPr>
          <p:cNvPr id="510" name="Google Shape;510;p52"/>
          <p:cNvPicPr preferRelativeResize="0"/>
          <p:nvPr/>
        </p:nvPicPr>
        <p:blipFill rotWithShape="1">
          <a:blip r:embed="rId4">
            <a:alphaModFix/>
          </a:blip>
          <a:srcRect b="0" l="0" r="0" t="0"/>
          <a:stretch/>
        </p:blipFill>
        <p:spPr>
          <a:xfrm>
            <a:off x="5865961" y="3510952"/>
            <a:ext cx="5339751" cy="265668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nvSpPr>
        <p:spPr>
          <a:xfrm>
            <a:off x="4183813" y="306241"/>
            <a:ext cx="909224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FF00"/>
                </a:solidFill>
                <a:latin typeface="Century Gothic"/>
                <a:ea typeface="Century Gothic"/>
                <a:cs typeface="Century Gothic"/>
                <a:sym typeface="Century Gothic"/>
              </a:rPr>
              <a:t>AWS LAMBDA</a:t>
            </a:r>
            <a:endParaRPr/>
          </a:p>
        </p:txBody>
      </p:sp>
      <p:sp>
        <p:nvSpPr>
          <p:cNvPr id="516" name="Google Shape;516;p53"/>
          <p:cNvSpPr txBox="1"/>
          <p:nvPr/>
        </p:nvSpPr>
        <p:spPr>
          <a:xfrm>
            <a:off x="655608" y="1011781"/>
            <a:ext cx="11993592" cy="49552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1.In the search box to the right of  Services, search for and choose Lambda to open the AWS Lambda console.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2.Choose Create function.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3.In the Create function screen, configure these settings: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&gt;Choose Author from scratch</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&gt;Function name: myStopinator</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&gt;Runtime: Python 3.8</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&gt;Choose Change default execution role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&gt;Execution role: Use an existing role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&gt;Existing role: From the dropdown list, choose myStopinatorRole</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4.Choose Create function.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5. Choose Add trigger.</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6.Choose the Select a trigger dropdown menu, and select EventBridge (CloudWatch Events).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7.For the rule, choose Create a new rule and configure these settings: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Rule name: everyMinute</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Rule type: Schedule expression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Schedule expression: rate(1 minute)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8. Choose Add.</a:t>
            </a:r>
            <a:endParaRPr/>
          </a:p>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nvSpPr>
        <p:spPr>
          <a:xfrm>
            <a:off x="389626" y="612844"/>
            <a:ext cx="11412747"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Below the Function overview pane, choose Code, and then choose lambda_function.py to display and edit the Lambda function code.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 the Code source pane, delete the existing code. Copy the following code, and paste it in the box:</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import boto3</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region = '&lt;REPLACE_WITH_REGION&gt;'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instances = ['&lt;REPLACE_WITH_INSTANCE_ID&gt;']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ec2 = boto3.client('ec2', region_name=region)</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def lambda_handler(event, context):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ec2.stop_instances(InstanceIds=instances)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    print('stopped your instances: ' + str(instances))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9.Replace the &lt;REPLACE_WITH_REGION&gt; placeholder with the actual Region that you are using. To do this:</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10.Choose on the region on the top right corner and use the region code. For example, the region code for US East (N.Virginia) is us-east-1.</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11.Verify that an EC2 instance named instance1 is running in your account, and copy the instance1 instance ID.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12.Return to the AWS Lambda console browser tab, and replace &lt;REPLACE_WITH_INSTANCE_ID&gt; with the actual instance ID that you just copied.</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13.Choose the File menu and Save the changes. Then, in the top-right corner of the Code source box, choose Deploy.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14.Choose Monitor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15.Return to the Amazon EC2 console browser tab and see if your instance was stopped.</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55"/>
          <p:cNvPicPr preferRelativeResize="0"/>
          <p:nvPr/>
        </p:nvPicPr>
        <p:blipFill rotWithShape="1">
          <a:blip r:embed="rId3">
            <a:alphaModFix/>
          </a:blip>
          <a:srcRect b="0" l="0" r="0" t="0"/>
          <a:stretch/>
        </p:blipFill>
        <p:spPr>
          <a:xfrm>
            <a:off x="786499" y="460422"/>
            <a:ext cx="5309501" cy="2900655"/>
          </a:xfrm>
          <a:prstGeom prst="rect">
            <a:avLst/>
          </a:prstGeom>
          <a:noFill/>
          <a:ln>
            <a:noFill/>
          </a:ln>
        </p:spPr>
      </p:pic>
      <p:pic>
        <p:nvPicPr>
          <p:cNvPr id="527" name="Google Shape;527;p55"/>
          <p:cNvPicPr preferRelativeResize="0"/>
          <p:nvPr/>
        </p:nvPicPr>
        <p:blipFill rotWithShape="1">
          <a:blip r:embed="rId4">
            <a:alphaModFix/>
          </a:blip>
          <a:srcRect b="0" l="0" r="0" t="0"/>
          <a:stretch/>
        </p:blipFill>
        <p:spPr>
          <a:xfrm>
            <a:off x="6272280" y="460421"/>
            <a:ext cx="5309501" cy="2900655"/>
          </a:xfrm>
          <a:prstGeom prst="rect">
            <a:avLst/>
          </a:prstGeom>
          <a:noFill/>
          <a:ln>
            <a:noFill/>
          </a:ln>
        </p:spPr>
      </p:pic>
      <p:pic>
        <p:nvPicPr>
          <p:cNvPr id="528" name="Google Shape;528;p55"/>
          <p:cNvPicPr preferRelativeResize="0"/>
          <p:nvPr/>
        </p:nvPicPr>
        <p:blipFill rotWithShape="1">
          <a:blip r:embed="rId5">
            <a:alphaModFix/>
          </a:blip>
          <a:srcRect b="0" l="0" r="0" t="0"/>
          <a:stretch/>
        </p:blipFill>
        <p:spPr>
          <a:xfrm>
            <a:off x="3239277" y="3662056"/>
            <a:ext cx="5713445" cy="290065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6"/>
          <p:cNvSpPr txBox="1"/>
          <p:nvPr/>
        </p:nvSpPr>
        <p:spPr>
          <a:xfrm>
            <a:off x="2493033" y="283795"/>
            <a:ext cx="878816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Century Gothic"/>
                <a:ea typeface="Century Gothic"/>
                <a:cs typeface="Century Gothic"/>
                <a:sym typeface="Century Gothic"/>
              </a:rPr>
              <a:t>ELASTIC LOAD BALANCER(ELB)</a:t>
            </a:r>
            <a:endParaRPr sz="3200">
              <a:solidFill>
                <a:schemeClr val="lt1"/>
              </a:solidFill>
              <a:latin typeface="Century Gothic"/>
              <a:ea typeface="Century Gothic"/>
              <a:cs typeface="Century Gothic"/>
              <a:sym typeface="Century Gothic"/>
            </a:endParaRPr>
          </a:p>
        </p:txBody>
      </p:sp>
      <p:pic>
        <p:nvPicPr>
          <p:cNvPr id="534" name="Google Shape;534;p56"/>
          <p:cNvPicPr preferRelativeResize="0"/>
          <p:nvPr/>
        </p:nvPicPr>
        <p:blipFill rotWithShape="1">
          <a:blip r:embed="rId3">
            <a:alphaModFix/>
          </a:blip>
          <a:srcRect b="0" l="0" r="0" t="0"/>
          <a:stretch/>
        </p:blipFill>
        <p:spPr>
          <a:xfrm>
            <a:off x="7473331" y="1008270"/>
            <a:ext cx="4244238" cy="254347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535" name="Google Shape;535;p56"/>
          <p:cNvSpPr txBox="1"/>
          <p:nvPr/>
        </p:nvSpPr>
        <p:spPr>
          <a:xfrm>
            <a:off x="683643" y="1077282"/>
            <a:ext cx="66143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Elastic Load Balancing</a:t>
            </a:r>
            <a:r>
              <a:rPr b="0" i="0" lang="en-US" sz="1800">
                <a:solidFill>
                  <a:schemeClr val="lt1"/>
                </a:solidFill>
                <a:latin typeface="Arial"/>
                <a:ea typeface="Arial"/>
                <a:cs typeface="Arial"/>
                <a:sym typeface="Arial"/>
              </a:rPr>
              <a:t> automatically distributes incoming application traffic across multiple Amazon EC2 instances</a:t>
            </a:r>
            <a:r>
              <a:rPr b="0" i="0" lang="en-US" sz="1800">
                <a:solidFill>
                  <a:srgbClr val="333333"/>
                </a:solidFill>
                <a:latin typeface="Arial"/>
                <a:ea typeface="Arial"/>
                <a:cs typeface="Arial"/>
                <a:sym typeface="Arial"/>
              </a:rPr>
              <a:t>.</a:t>
            </a:r>
            <a:endParaRPr/>
          </a:p>
        </p:txBody>
      </p:sp>
      <p:sp>
        <p:nvSpPr>
          <p:cNvPr id="536" name="Google Shape;536;p56"/>
          <p:cNvSpPr txBox="1"/>
          <p:nvPr/>
        </p:nvSpPr>
        <p:spPr>
          <a:xfrm>
            <a:off x="683643" y="2280005"/>
            <a:ext cx="609456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 this lab, We are provided with the given infrastructure.</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Procedure: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Task1: Creating an AMI for Auto Scaling</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Click start lab then click on AWS.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You will navigate to the AWS management console. Click on services and select EC2.</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Click instances. Make sure that </a:t>
            </a:r>
            <a:r>
              <a:rPr b="1" lang="en-US" sz="1800">
                <a:solidFill>
                  <a:schemeClr val="lt1"/>
                </a:solidFill>
                <a:latin typeface="Arial"/>
                <a:ea typeface="Arial"/>
                <a:cs typeface="Arial"/>
                <a:sym typeface="Arial"/>
              </a:rPr>
              <a:t>Status Checks</a:t>
            </a:r>
            <a:r>
              <a:rPr b="0" lang="en-US" sz="1800">
                <a:solidFill>
                  <a:schemeClr val="lt1"/>
                </a:solidFill>
                <a:latin typeface="Arial"/>
                <a:ea typeface="Arial"/>
                <a:cs typeface="Arial"/>
                <a:sym typeface="Arial"/>
              </a:rPr>
              <a:t> for </a:t>
            </a:r>
            <a:r>
              <a:rPr b="1" lang="en-US" sz="1800">
                <a:solidFill>
                  <a:schemeClr val="lt1"/>
                </a:solidFill>
                <a:latin typeface="Arial"/>
                <a:ea typeface="Arial"/>
                <a:cs typeface="Arial"/>
                <a:sym typeface="Arial"/>
              </a:rPr>
              <a:t>Web Server 1</a:t>
            </a:r>
            <a:r>
              <a:rPr b="0" lang="en-US" sz="1800">
                <a:solidFill>
                  <a:schemeClr val="lt1"/>
                </a:solidFill>
                <a:latin typeface="Arial"/>
                <a:ea typeface="Arial"/>
                <a:cs typeface="Arial"/>
                <a:sym typeface="Arial"/>
              </a:rPr>
              <a:t> displays 2/2 checks.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Select Web Server 1 and in actions click images and templates &gt; create an image. Name the image and give the description.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Click create an image.</a:t>
            </a:r>
            <a:endParaRPr sz="1800">
              <a:solidFill>
                <a:schemeClr val="lt1"/>
              </a:solidFill>
              <a:latin typeface="Arial"/>
              <a:ea typeface="Arial"/>
              <a:cs typeface="Arial"/>
              <a:sym typeface="Arial"/>
            </a:endParaRPr>
          </a:p>
        </p:txBody>
      </p:sp>
      <p:pic>
        <p:nvPicPr>
          <p:cNvPr id="537" name="Google Shape;537;p56"/>
          <p:cNvPicPr preferRelativeResize="0"/>
          <p:nvPr/>
        </p:nvPicPr>
        <p:blipFill rotWithShape="1">
          <a:blip r:embed="rId4">
            <a:alphaModFix/>
          </a:blip>
          <a:srcRect b="0" l="0" r="0" t="0"/>
          <a:stretch/>
        </p:blipFill>
        <p:spPr>
          <a:xfrm>
            <a:off x="7473329" y="3831140"/>
            <a:ext cx="4244239" cy="254347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7"/>
          <p:cNvSpPr txBox="1"/>
          <p:nvPr/>
        </p:nvSpPr>
        <p:spPr>
          <a:xfrm>
            <a:off x="319177" y="265361"/>
            <a:ext cx="1166291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Task 2: Creating a load balancer</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Choose Target Groups and then click on create target group.</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Select target type as instances. Name the target group. Select Lab VPC under VPC that is we are creating load balancer in Lab VPC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Choose next and then click on create target group.</a:t>
            </a:r>
            <a:endParaRPr/>
          </a:p>
        </p:txBody>
      </p:sp>
      <p:pic>
        <p:nvPicPr>
          <p:cNvPr id="543" name="Google Shape;543;p57"/>
          <p:cNvPicPr preferRelativeResize="0"/>
          <p:nvPr/>
        </p:nvPicPr>
        <p:blipFill rotWithShape="1">
          <a:blip r:embed="rId3">
            <a:alphaModFix/>
          </a:blip>
          <a:srcRect b="0" l="0" r="0" t="0"/>
          <a:stretch/>
        </p:blipFill>
        <p:spPr>
          <a:xfrm>
            <a:off x="1233652" y="1882757"/>
            <a:ext cx="4373518" cy="2404571"/>
          </a:xfrm>
          <a:prstGeom prst="rect">
            <a:avLst/>
          </a:prstGeom>
          <a:noFill/>
          <a:ln>
            <a:noFill/>
          </a:ln>
        </p:spPr>
      </p:pic>
      <p:pic>
        <p:nvPicPr>
          <p:cNvPr id="544" name="Google Shape;544;p57"/>
          <p:cNvPicPr preferRelativeResize="0"/>
          <p:nvPr/>
        </p:nvPicPr>
        <p:blipFill rotWithShape="1">
          <a:blip r:embed="rId4">
            <a:alphaModFix/>
          </a:blip>
          <a:srcRect b="0" l="0" r="0" t="0"/>
          <a:stretch/>
        </p:blipFill>
        <p:spPr>
          <a:xfrm>
            <a:off x="5891916" y="1882757"/>
            <a:ext cx="4373519" cy="2404571"/>
          </a:xfrm>
          <a:prstGeom prst="rect">
            <a:avLst/>
          </a:prstGeom>
          <a:noFill/>
          <a:ln>
            <a:noFill/>
          </a:ln>
        </p:spPr>
      </p:pic>
      <p:sp>
        <p:nvSpPr>
          <p:cNvPr id="545" name="Google Shape;545;p57"/>
          <p:cNvSpPr txBox="1"/>
          <p:nvPr/>
        </p:nvSpPr>
        <p:spPr>
          <a:xfrm>
            <a:off x="319177" y="4533529"/>
            <a:ext cx="11214340"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From the left navigation pane , select Load Balancers. Click create load balancer.</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To create a application balancer, click create under Application Load Balancer and Name it.</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In Networking mapping, select Lab VPC and specify the subnets that the load balancer should use.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In security groups, select only Web Security Group and deselect all other than it .</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For the Listener HTTP:80 row, set the Default action to forward to </a:t>
            </a:r>
            <a:r>
              <a:rPr b="1" i="0" lang="en-US" sz="1800">
                <a:solidFill>
                  <a:schemeClr val="lt1"/>
                </a:solidFill>
                <a:latin typeface="Arial"/>
                <a:ea typeface="Arial"/>
                <a:cs typeface="Arial"/>
                <a:sym typeface="Arial"/>
              </a:rPr>
              <a:t>LabGroup</a:t>
            </a:r>
            <a:r>
              <a:rPr b="0" i="0" lang="en-US" sz="1800">
                <a:solidFill>
                  <a:schemeClr val="lt1"/>
                </a:solidFill>
                <a:latin typeface="Arial"/>
                <a:ea typeface="Arial"/>
                <a:cs typeface="Arial"/>
                <a:sym typeface="Arial"/>
              </a:rPr>
              <a:t>.</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2"/>
          <p:cNvPicPr preferRelativeResize="0"/>
          <p:nvPr/>
        </p:nvPicPr>
        <p:blipFill rotWithShape="1">
          <a:blip r:embed="rId3">
            <a:alphaModFix/>
          </a:blip>
          <a:srcRect b="0" l="0" r="0" t="0"/>
          <a:stretch/>
        </p:blipFill>
        <p:spPr>
          <a:xfrm>
            <a:off x="267418" y="439946"/>
            <a:ext cx="3554084" cy="2424024"/>
          </a:xfrm>
          <a:prstGeom prst="rect">
            <a:avLst/>
          </a:prstGeom>
          <a:noFill/>
          <a:ln>
            <a:noFill/>
          </a:ln>
        </p:spPr>
      </p:pic>
      <p:pic>
        <p:nvPicPr>
          <p:cNvPr id="274" name="Google Shape;274;p22"/>
          <p:cNvPicPr preferRelativeResize="0"/>
          <p:nvPr/>
        </p:nvPicPr>
        <p:blipFill rotWithShape="1">
          <a:blip r:embed="rId4">
            <a:alphaModFix/>
          </a:blip>
          <a:srcRect b="0" l="0" r="0" t="0"/>
          <a:stretch/>
        </p:blipFill>
        <p:spPr>
          <a:xfrm>
            <a:off x="4110486" y="439947"/>
            <a:ext cx="3554084" cy="2424023"/>
          </a:xfrm>
          <a:prstGeom prst="rect">
            <a:avLst/>
          </a:prstGeom>
          <a:noFill/>
          <a:ln>
            <a:noFill/>
          </a:ln>
        </p:spPr>
      </p:pic>
      <p:pic>
        <p:nvPicPr>
          <p:cNvPr id="275" name="Google Shape;275;p22"/>
          <p:cNvPicPr preferRelativeResize="0"/>
          <p:nvPr/>
        </p:nvPicPr>
        <p:blipFill rotWithShape="1">
          <a:blip r:embed="rId5">
            <a:alphaModFix/>
          </a:blip>
          <a:srcRect b="0" l="0" r="0" t="0"/>
          <a:stretch/>
        </p:blipFill>
        <p:spPr>
          <a:xfrm>
            <a:off x="7953554" y="439946"/>
            <a:ext cx="3554084" cy="2424024"/>
          </a:xfrm>
          <a:prstGeom prst="rect">
            <a:avLst/>
          </a:prstGeom>
          <a:noFill/>
          <a:ln>
            <a:noFill/>
          </a:ln>
        </p:spPr>
      </p:pic>
      <p:pic>
        <p:nvPicPr>
          <p:cNvPr id="276" name="Google Shape;276;p22"/>
          <p:cNvPicPr preferRelativeResize="0"/>
          <p:nvPr/>
        </p:nvPicPr>
        <p:blipFill rotWithShape="1">
          <a:blip r:embed="rId6">
            <a:alphaModFix/>
          </a:blip>
          <a:srcRect b="0" l="0" r="0" t="0"/>
          <a:stretch/>
        </p:blipFill>
        <p:spPr>
          <a:xfrm>
            <a:off x="267418" y="3429000"/>
            <a:ext cx="3554084" cy="2622430"/>
          </a:xfrm>
          <a:prstGeom prst="rect">
            <a:avLst/>
          </a:prstGeom>
          <a:noFill/>
          <a:ln>
            <a:noFill/>
          </a:ln>
        </p:spPr>
      </p:pic>
      <p:pic>
        <p:nvPicPr>
          <p:cNvPr id="277" name="Google Shape;277;p22"/>
          <p:cNvPicPr preferRelativeResize="0"/>
          <p:nvPr/>
        </p:nvPicPr>
        <p:blipFill rotWithShape="1">
          <a:blip r:embed="rId7">
            <a:alphaModFix/>
          </a:blip>
          <a:srcRect b="0" l="0" r="0" t="0"/>
          <a:stretch/>
        </p:blipFill>
        <p:spPr>
          <a:xfrm>
            <a:off x="4110487" y="3429000"/>
            <a:ext cx="3554084" cy="2622430"/>
          </a:xfrm>
          <a:prstGeom prst="rect">
            <a:avLst/>
          </a:prstGeom>
          <a:noFill/>
          <a:ln>
            <a:noFill/>
          </a:ln>
        </p:spPr>
      </p:pic>
      <p:pic>
        <p:nvPicPr>
          <p:cNvPr id="278" name="Google Shape;278;p22"/>
          <p:cNvPicPr preferRelativeResize="0"/>
          <p:nvPr/>
        </p:nvPicPr>
        <p:blipFill rotWithShape="1">
          <a:blip r:embed="rId8">
            <a:alphaModFix/>
          </a:blip>
          <a:srcRect b="0" l="0" r="0" t="0"/>
          <a:stretch/>
        </p:blipFill>
        <p:spPr>
          <a:xfrm>
            <a:off x="7953555" y="3429000"/>
            <a:ext cx="3554084" cy="26224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58"/>
          <p:cNvPicPr preferRelativeResize="0"/>
          <p:nvPr/>
        </p:nvPicPr>
        <p:blipFill rotWithShape="1">
          <a:blip r:embed="rId3">
            <a:alphaModFix/>
          </a:blip>
          <a:srcRect b="0" l="0" r="0" t="0"/>
          <a:stretch/>
        </p:blipFill>
        <p:spPr>
          <a:xfrm>
            <a:off x="698006" y="424978"/>
            <a:ext cx="5068047" cy="2850776"/>
          </a:xfrm>
          <a:prstGeom prst="rect">
            <a:avLst/>
          </a:prstGeom>
          <a:noFill/>
          <a:ln>
            <a:noFill/>
          </a:ln>
        </p:spPr>
      </p:pic>
      <p:pic>
        <p:nvPicPr>
          <p:cNvPr id="551" name="Google Shape;551;p58"/>
          <p:cNvPicPr preferRelativeResize="0"/>
          <p:nvPr/>
        </p:nvPicPr>
        <p:blipFill rotWithShape="1">
          <a:blip r:embed="rId4">
            <a:alphaModFix/>
          </a:blip>
          <a:srcRect b="0" l="0" r="0" t="0"/>
          <a:stretch/>
        </p:blipFill>
        <p:spPr>
          <a:xfrm>
            <a:off x="5898682" y="424979"/>
            <a:ext cx="5068047" cy="2850776"/>
          </a:xfrm>
          <a:prstGeom prst="rect">
            <a:avLst/>
          </a:prstGeom>
          <a:noFill/>
          <a:ln>
            <a:noFill/>
          </a:ln>
        </p:spPr>
      </p:pic>
      <p:pic>
        <p:nvPicPr>
          <p:cNvPr id="552" name="Google Shape;552;p58"/>
          <p:cNvPicPr preferRelativeResize="0"/>
          <p:nvPr/>
        </p:nvPicPr>
        <p:blipFill rotWithShape="1">
          <a:blip r:embed="rId5">
            <a:alphaModFix/>
          </a:blip>
          <a:srcRect b="0" l="0" r="0" t="0"/>
          <a:stretch/>
        </p:blipFill>
        <p:spPr>
          <a:xfrm>
            <a:off x="698005" y="3429000"/>
            <a:ext cx="5068048" cy="2850777"/>
          </a:xfrm>
          <a:prstGeom prst="rect">
            <a:avLst/>
          </a:prstGeom>
          <a:noFill/>
          <a:ln>
            <a:noFill/>
          </a:ln>
        </p:spPr>
      </p:pic>
      <p:pic>
        <p:nvPicPr>
          <p:cNvPr id="553" name="Google Shape;553;p58"/>
          <p:cNvPicPr preferRelativeResize="0"/>
          <p:nvPr/>
        </p:nvPicPr>
        <p:blipFill rotWithShape="1">
          <a:blip r:embed="rId6">
            <a:alphaModFix/>
          </a:blip>
          <a:srcRect b="0" l="0" r="0" t="0"/>
          <a:stretch/>
        </p:blipFill>
        <p:spPr>
          <a:xfrm>
            <a:off x="5898682" y="3447774"/>
            <a:ext cx="5068047" cy="283200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9"/>
          <p:cNvSpPr txBox="1"/>
          <p:nvPr/>
        </p:nvSpPr>
        <p:spPr>
          <a:xfrm>
            <a:off x="232914" y="488738"/>
            <a:ext cx="7522234"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Click create load balancer.</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b="1" i="0" lang="en-US" sz="1800">
                <a:solidFill>
                  <a:schemeClr val="lt1"/>
                </a:solidFill>
                <a:latin typeface="Arial"/>
                <a:ea typeface="Arial"/>
                <a:cs typeface="Arial"/>
                <a:sym typeface="Arial"/>
              </a:rPr>
              <a:t>Task 3: Create a Launch Configuration and an Auto Scaling Group</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In Launch Configurations, click create launch configuration.</a:t>
            </a:r>
            <a:endParaRPr/>
          </a:p>
          <a:p>
            <a:pPr indent="-285750" lvl="0" marL="285750" marR="0" rtl="0" algn="l">
              <a:spcBef>
                <a:spcPts val="0"/>
              </a:spcBef>
              <a:spcAft>
                <a:spcPts val="0"/>
              </a:spcAft>
              <a:buClr>
                <a:schemeClr val="lt1"/>
              </a:buClr>
              <a:buSzPts val="1800"/>
              <a:buFont typeface="Noto Sans Symbols"/>
              <a:buChar char="❖"/>
            </a:pPr>
            <a:r>
              <a:rPr i="0" lang="en-US" sz="1800">
                <a:solidFill>
                  <a:schemeClr val="lt1"/>
                </a:solidFill>
                <a:latin typeface="Arial"/>
                <a:ea typeface="Arial"/>
                <a:cs typeface="Arial"/>
                <a:sym typeface="Arial"/>
              </a:rPr>
              <a:t>Name the configuratio</a:t>
            </a:r>
            <a:r>
              <a:rPr lang="en-US" sz="1800">
                <a:solidFill>
                  <a:schemeClr val="lt1"/>
                </a:solidFill>
                <a:latin typeface="Arial"/>
                <a:ea typeface="Arial"/>
                <a:cs typeface="Arial"/>
                <a:sym typeface="Arial"/>
              </a:rPr>
              <a:t>n and for AMI choose web server AMI that you created in task 1.</a:t>
            </a:r>
            <a:endParaRPr/>
          </a:p>
          <a:p>
            <a:pPr indent="-285750" lvl="0" marL="285750" marR="0" rtl="0" algn="l">
              <a:spcBef>
                <a:spcPts val="0"/>
              </a:spcBef>
              <a:spcAft>
                <a:spcPts val="0"/>
              </a:spcAft>
              <a:buClr>
                <a:schemeClr val="lt1"/>
              </a:buClr>
              <a:buSzPts val="1800"/>
              <a:buFont typeface="Noto Sans Symbols"/>
              <a:buChar char="❖"/>
            </a:pPr>
            <a:r>
              <a:rPr i="0" lang="en-US" sz="1800">
                <a:solidFill>
                  <a:schemeClr val="lt1"/>
                </a:solidFill>
                <a:latin typeface="Arial"/>
                <a:ea typeface="Arial"/>
                <a:cs typeface="Arial"/>
                <a:sym typeface="Arial"/>
              </a:rPr>
              <a:t>Select the instan</a:t>
            </a:r>
            <a:r>
              <a:rPr lang="en-US" sz="1800">
                <a:solidFill>
                  <a:schemeClr val="lt1"/>
                </a:solidFill>
                <a:latin typeface="Arial"/>
                <a:ea typeface="Arial"/>
                <a:cs typeface="Arial"/>
                <a:sym typeface="Arial"/>
              </a:rPr>
              <a:t>ce type.</a:t>
            </a:r>
            <a:endParaRPr/>
          </a:p>
          <a:p>
            <a:pPr indent="-285750" lvl="0" marL="285750" marR="0" rtl="0" algn="l">
              <a:spcBef>
                <a:spcPts val="0"/>
              </a:spcBef>
              <a:spcAft>
                <a:spcPts val="0"/>
              </a:spcAft>
              <a:buClr>
                <a:schemeClr val="lt1"/>
              </a:buClr>
              <a:buSzPts val="1800"/>
              <a:buFont typeface="Noto Sans Symbols"/>
              <a:buChar char="❖"/>
            </a:pPr>
            <a:r>
              <a:rPr i="0" lang="en-US" sz="1800">
                <a:solidFill>
                  <a:schemeClr val="lt1"/>
                </a:solidFill>
                <a:latin typeface="Arial"/>
                <a:ea typeface="Arial"/>
                <a:cs typeface="Arial"/>
                <a:sym typeface="Arial"/>
              </a:rPr>
              <a:t>Under Additional Configuration</a:t>
            </a:r>
            <a:r>
              <a:rPr lang="en-US" sz="1800">
                <a:solidFill>
                  <a:schemeClr val="lt1"/>
                </a:solidFill>
                <a:latin typeface="Arial"/>
                <a:ea typeface="Arial"/>
                <a:cs typeface="Arial"/>
                <a:sym typeface="Arial"/>
              </a:rPr>
              <a:t>, for monitoring select </a:t>
            </a:r>
            <a:r>
              <a:rPr b="0" lang="en-US" sz="1800">
                <a:solidFill>
                  <a:schemeClr val="lt1"/>
                </a:solidFill>
                <a:latin typeface="Arial"/>
                <a:ea typeface="Arial"/>
                <a:cs typeface="Arial"/>
                <a:sym typeface="Arial"/>
              </a:rPr>
              <a:t>Enable EC2 instance detailed monitoring within CloudWatch.</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Under security groups , choose an existing security group Web Security Group.</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Under key pair, choose an existing key pair vockey. Check I acknowledge…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Click Create launch configuration.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For created launch configuration, select create auto scaling group from actions.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Name it and select Lab VPC under VPC, select the private subnets.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Select an existing load balancer which was created earlier.</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In the </a:t>
            </a:r>
            <a:r>
              <a:rPr b="1" i="0" lang="en-US" sz="1800">
                <a:solidFill>
                  <a:schemeClr val="lt1"/>
                </a:solidFill>
                <a:latin typeface="Arial"/>
                <a:ea typeface="Arial"/>
                <a:cs typeface="Arial"/>
                <a:sym typeface="Arial"/>
              </a:rPr>
              <a:t>Additional settings - </a:t>
            </a:r>
            <a:r>
              <a:rPr b="1" i="1" lang="en-US" sz="1800">
                <a:solidFill>
                  <a:schemeClr val="lt1"/>
                </a:solidFill>
                <a:latin typeface="Arial"/>
                <a:ea typeface="Arial"/>
                <a:cs typeface="Arial"/>
                <a:sym typeface="Arial"/>
              </a:rPr>
              <a:t>optional</a:t>
            </a:r>
            <a:r>
              <a:rPr b="0" i="0" lang="en-US" sz="1800">
                <a:solidFill>
                  <a:schemeClr val="lt1"/>
                </a:solidFill>
                <a:latin typeface="Arial"/>
                <a:ea typeface="Arial"/>
                <a:cs typeface="Arial"/>
                <a:sym typeface="Arial"/>
              </a:rPr>
              <a:t> pane, select </a:t>
            </a:r>
            <a:r>
              <a:rPr b="1" i="0" lang="en-US" sz="1800">
                <a:solidFill>
                  <a:schemeClr val="lt1"/>
                </a:solidFill>
                <a:latin typeface="Arial"/>
                <a:ea typeface="Arial"/>
                <a:cs typeface="Arial"/>
                <a:sym typeface="Arial"/>
              </a:rPr>
              <a:t>Enable group metrics collection within CloudWatch</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pic>
        <p:nvPicPr>
          <p:cNvPr id="559" name="Google Shape;559;p59"/>
          <p:cNvPicPr preferRelativeResize="0"/>
          <p:nvPr/>
        </p:nvPicPr>
        <p:blipFill rotWithShape="1">
          <a:blip r:embed="rId3">
            <a:alphaModFix/>
          </a:blip>
          <a:srcRect b="0" l="0" r="0" t="0"/>
          <a:stretch/>
        </p:blipFill>
        <p:spPr>
          <a:xfrm>
            <a:off x="7584734" y="488738"/>
            <a:ext cx="4242081" cy="2808754"/>
          </a:xfrm>
          <a:prstGeom prst="rect">
            <a:avLst/>
          </a:prstGeom>
          <a:noFill/>
          <a:ln>
            <a:noFill/>
          </a:ln>
        </p:spPr>
      </p:pic>
      <p:pic>
        <p:nvPicPr>
          <p:cNvPr id="560" name="Google Shape;560;p59"/>
          <p:cNvPicPr preferRelativeResize="0"/>
          <p:nvPr/>
        </p:nvPicPr>
        <p:blipFill rotWithShape="1">
          <a:blip r:embed="rId4">
            <a:alphaModFix/>
          </a:blip>
          <a:srcRect b="0" l="0" r="0" t="0"/>
          <a:stretch/>
        </p:blipFill>
        <p:spPr>
          <a:xfrm>
            <a:off x="7584734" y="3493272"/>
            <a:ext cx="4242081" cy="280875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nvSpPr>
        <p:spPr>
          <a:xfrm>
            <a:off x="517585" y="525106"/>
            <a:ext cx="548640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Specify the values under Group size.</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Under </a:t>
            </a:r>
            <a:r>
              <a:rPr b="1" i="0" lang="en-US" sz="1800">
                <a:solidFill>
                  <a:schemeClr val="lt1"/>
                </a:solidFill>
                <a:latin typeface="Arial"/>
                <a:ea typeface="Arial"/>
                <a:cs typeface="Arial"/>
                <a:sym typeface="Arial"/>
              </a:rPr>
              <a:t>Scaling policies</a:t>
            </a:r>
            <a:r>
              <a:rPr b="0" i="0" lang="en-US" sz="1800">
                <a:solidFill>
                  <a:schemeClr val="lt1"/>
                </a:solidFill>
                <a:latin typeface="Arial"/>
                <a:ea typeface="Arial"/>
                <a:cs typeface="Arial"/>
                <a:sym typeface="Arial"/>
              </a:rPr>
              <a:t>, choose </a:t>
            </a:r>
            <a:r>
              <a:rPr b="0" i="1" lang="en-US" sz="1800">
                <a:solidFill>
                  <a:schemeClr val="lt1"/>
                </a:solidFill>
                <a:latin typeface="Arial"/>
                <a:ea typeface="Arial"/>
                <a:cs typeface="Arial"/>
                <a:sym typeface="Arial"/>
              </a:rPr>
              <a:t>Target tracking scaling policy </a:t>
            </a:r>
            <a:r>
              <a:rPr b="0" lang="en-US" sz="1800">
                <a:solidFill>
                  <a:schemeClr val="lt1"/>
                </a:solidFill>
                <a:latin typeface="Arial"/>
                <a:ea typeface="Arial"/>
                <a:cs typeface="Arial"/>
                <a:sym typeface="Arial"/>
              </a:rPr>
              <a:t>and name the policy.</a:t>
            </a:r>
            <a:r>
              <a:rPr b="0" i="0" lang="en-US" sz="1800">
                <a:solidFill>
                  <a:schemeClr val="lt1"/>
                </a:solidFill>
                <a:latin typeface="Arial"/>
                <a:ea typeface="Arial"/>
                <a:cs typeface="Arial"/>
                <a:sym typeface="Arial"/>
              </a:rPr>
              <a:t> Specify metric type and target va</a:t>
            </a:r>
            <a:r>
              <a:rPr lang="en-US" sz="1800">
                <a:solidFill>
                  <a:schemeClr val="lt1"/>
                </a:solidFill>
                <a:latin typeface="Arial"/>
                <a:ea typeface="Arial"/>
                <a:cs typeface="Arial"/>
                <a:sym typeface="Arial"/>
              </a:rPr>
              <a:t>lue. Then add a tag and click create auto scaling group.</a:t>
            </a:r>
            <a:endParaRPr sz="1800">
              <a:solidFill>
                <a:schemeClr val="lt1"/>
              </a:solidFill>
              <a:latin typeface="Arial"/>
              <a:ea typeface="Arial"/>
              <a:cs typeface="Arial"/>
              <a:sym typeface="Arial"/>
            </a:endParaRPr>
          </a:p>
        </p:txBody>
      </p:sp>
      <p:pic>
        <p:nvPicPr>
          <p:cNvPr id="566" name="Google Shape;566;p60"/>
          <p:cNvPicPr preferRelativeResize="0"/>
          <p:nvPr/>
        </p:nvPicPr>
        <p:blipFill rotWithShape="1">
          <a:blip r:embed="rId3">
            <a:alphaModFix/>
          </a:blip>
          <a:srcRect b="0" l="0" r="0" t="0"/>
          <a:stretch/>
        </p:blipFill>
        <p:spPr>
          <a:xfrm>
            <a:off x="6443932" y="363964"/>
            <a:ext cx="4649638" cy="2491379"/>
          </a:xfrm>
          <a:prstGeom prst="rect">
            <a:avLst/>
          </a:prstGeom>
          <a:noFill/>
          <a:ln>
            <a:noFill/>
          </a:ln>
        </p:spPr>
      </p:pic>
      <p:sp>
        <p:nvSpPr>
          <p:cNvPr id="567" name="Google Shape;567;p60"/>
          <p:cNvSpPr txBox="1"/>
          <p:nvPr/>
        </p:nvSpPr>
        <p:spPr>
          <a:xfrm>
            <a:off x="517585" y="2245621"/>
            <a:ext cx="586596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Task 4: </a:t>
            </a:r>
            <a:r>
              <a:rPr i="0" lang="en-US" sz="1800">
                <a:solidFill>
                  <a:schemeClr val="lt1"/>
                </a:solidFill>
                <a:latin typeface="Arial"/>
                <a:ea typeface="Arial"/>
                <a:cs typeface="Arial"/>
                <a:sym typeface="Arial"/>
              </a:rPr>
              <a:t>Verify that Load Balancing is Working</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click </a:t>
            </a:r>
            <a:r>
              <a:rPr b="1" i="0" lang="en-US" sz="1800">
                <a:solidFill>
                  <a:schemeClr val="lt1"/>
                </a:solidFill>
                <a:latin typeface="Arial"/>
                <a:ea typeface="Arial"/>
                <a:cs typeface="Arial"/>
                <a:sym typeface="Arial"/>
              </a:rPr>
              <a:t>Instances</a:t>
            </a:r>
            <a:r>
              <a:rPr b="0" i="0" lang="en-US" sz="1800">
                <a:solidFill>
                  <a:schemeClr val="lt1"/>
                </a:solidFill>
                <a:latin typeface="Arial"/>
                <a:ea typeface="Arial"/>
                <a:cs typeface="Arial"/>
                <a:sym typeface="Arial"/>
              </a:rPr>
              <a:t>.You should see two new instances named </a:t>
            </a:r>
            <a:r>
              <a:rPr b="1" i="0" lang="en-US" sz="1800">
                <a:solidFill>
                  <a:schemeClr val="lt1"/>
                </a:solidFill>
                <a:latin typeface="Arial"/>
                <a:ea typeface="Arial"/>
                <a:cs typeface="Arial"/>
                <a:sym typeface="Arial"/>
              </a:rPr>
              <a:t>Lab Instance</a:t>
            </a:r>
            <a:r>
              <a:rPr b="0" i="0" lang="en-US" sz="1800">
                <a:solidFill>
                  <a:schemeClr val="lt1"/>
                </a:solidFill>
                <a:latin typeface="Arial"/>
                <a:ea typeface="Arial"/>
                <a:cs typeface="Arial"/>
                <a:sym typeface="Arial"/>
              </a:rPr>
              <a:t>. These were launched by Auto Scaling.</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In the labgroup target group,</a:t>
            </a:r>
            <a:r>
              <a:rPr b="0" i="0" lang="en-US" sz="1800">
                <a:solidFill>
                  <a:srgbClr val="333333"/>
                </a:solidFill>
                <a:latin typeface="Arial"/>
                <a:ea typeface="Arial"/>
                <a:cs typeface="Arial"/>
                <a:sym typeface="Arial"/>
              </a:rPr>
              <a:t> </a:t>
            </a:r>
            <a:r>
              <a:rPr b="0" i="0" lang="en-US" sz="1800">
                <a:solidFill>
                  <a:schemeClr val="lt1"/>
                </a:solidFill>
                <a:latin typeface="Arial"/>
                <a:ea typeface="Arial"/>
                <a:cs typeface="Arial"/>
                <a:sym typeface="Arial"/>
              </a:rPr>
              <a:t>two </a:t>
            </a:r>
            <a:r>
              <a:rPr b="1" i="0" lang="en-US" sz="1800">
                <a:solidFill>
                  <a:schemeClr val="lt1"/>
                </a:solidFill>
                <a:latin typeface="Arial"/>
                <a:ea typeface="Arial"/>
                <a:cs typeface="Arial"/>
                <a:sym typeface="Arial"/>
              </a:rPr>
              <a:t>Lab Instance</a:t>
            </a:r>
            <a:r>
              <a:rPr b="0" i="0" lang="en-US" sz="1800">
                <a:solidFill>
                  <a:schemeClr val="lt1"/>
                </a:solidFill>
                <a:latin typeface="Arial"/>
                <a:ea typeface="Arial"/>
                <a:cs typeface="Arial"/>
                <a:sym typeface="Arial"/>
              </a:rPr>
              <a:t> targets should be listed for this target group.Wait until the </a:t>
            </a:r>
            <a:r>
              <a:rPr b="1" i="0" lang="en-US" sz="1800">
                <a:solidFill>
                  <a:schemeClr val="lt1"/>
                </a:solidFill>
                <a:latin typeface="Arial"/>
                <a:ea typeface="Arial"/>
                <a:cs typeface="Arial"/>
                <a:sym typeface="Arial"/>
              </a:rPr>
              <a:t>Status</a:t>
            </a:r>
            <a:r>
              <a:rPr b="0" i="0" lang="en-US" sz="1800">
                <a:solidFill>
                  <a:schemeClr val="lt1"/>
                </a:solidFill>
                <a:latin typeface="Arial"/>
                <a:ea typeface="Arial"/>
                <a:cs typeface="Arial"/>
                <a:sym typeface="Arial"/>
              </a:rPr>
              <a:t> of both instances transitions to </a:t>
            </a:r>
            <a:r>
              <a:rPr b="0" i="1" lang="en-US" sz="1800">
                <a:solidFill>
                  <a:schemeClr val="lt1"/>
                </a:solidFill>
                <a:latin typeface="Arial"/>
                <a:ea typeface="Arial"/>
                <a:cs typeface="Arial"/>
                <a:sym typeface="Arial"/>
              </a:rPr>
              <a:t>healthy</a:t>
            </a:r>
            <a:r>
              <a:rPr b="0" i="0" lang="en-US" sz="1800">
                <a:solidFill>
                  <a:schemeClr val="lt1"/>
                </a:solidFill>
                <a:latin typeface="Arial"/>
                <a:ea typeface="Arial"/>
                <a:cs typeface="Arial"/>
                <a:sym typeface="Arial"/>
              </a:rPr>
              <a:t>.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Now copy the DNS name of the created laod balancer </a:t>
            </a:r>
            <a:r>
              <a:rPr b="0" i="0" lang="en-US" sz="1800">
                <a:solidFill>
                  <a:schemeClr val="lt1"/>
                </a:solidFill>
                <a:latin typeface="Arial"/>
                <a:ea typeface="Arial"/>
                <a:cs typeface="Arial"/>
                <a:sym typeface="Arial"/>
              </a:rPr>
              <a:t>making sure to omit "(A Record)".</a:t>
            </a:r>
            <a:r>
              <a:rPr lang="en-US" sz="1800">
                <a:solidFill>
                  <a:schemeClr val="lt1"/>
                </a:solidFill>
                <a:latin typeface="Arial"/>
                <a:ea typeface="Arial"/>
                <a:cs typeface="Arial"/>
                <a:sym typeface="Arial"/>
              </a:rPr>
              <a:t>and paste it in a new browser</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The application should appear in your browser. This indicates that the Load Balancer received the request, sent it to one of the EC2 instances, then passed back the result.</a:t>
            </a:r>
            <a:endParaRPr/>
          </a:p>
        </p:txBody>
      </p:sp>
      <p:pic>
        <p:nvPicPr>
          <p:cNvPr id="568" name="Google Shape;568;p60"/>
          <p:cNvPicPr preferRelativeResize="0"/>
          <p:nvPr/>
        </p:nvPicPr>
        <p:blipFill rotWithShape="1">
          <a:blip r:embed="rId4">
            <a:alphaModFix/>
          </a:blip>
          <a:srcRect b="0" l="0" r="0" t="0"/>
          <a:stretch/>
        </p:blipFill>
        <p:spPr>
          <a:xfrm>
            <a:off x="6443933" y="3088568"/>
            <a:ext cx="4649638" cy="269113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1"/>
          <p:cNvSpPr txBox="1"/>
          <p:nvPr/>
        </p:nvSpPr>
        <p:spPr>
          <a:xfrm>
            <a:off x="379563" y="420679"/>
            <a:ext cx="11455879"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Task 5: Test Auto Scaling</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On the </a:t>
            </a:r>
            <a:r>
              <a:rPr b="1" i="0" lang="en-US" sz="1800">
                <a:solidFill>
                  <a:schemeClr val="lt1"/>
                </a:solidFill>
                <a:latin typeface="Arial"/>
                <a:ea typeface="Arial"/>
                <a:cs typeface="Arial"/>
                <a:sym typeface="Arial"/>
              </a:rPr>
              <a:t>Services </a:t>
            </a:r>
            <a:r>
              <a:rPr b="0" i="0" lang="en-US" sz="1800">
                <a:solidFill>
                  <a:schemeClr val="lt1"/>
                </a:solidFill>
                <a:latin typeface="Arial"/>
                <a:ea typeface="Arial"/>
                <a:cs typeface="Arial"/>
                <a:sym typeface="Arial"/>
              </a:rPr>
              <a:t>menu, click </a:t>
            </a:r>
            <a:r>
              <a:rPr b="1" i="0" lang="en-US" sz="1800">
                <a:solidFill>
                  <a:schemeClr val="lt1"/>
                </a:solidFill>
                <a:latin typeface="Arial"/>
                <a:ea typeface="Arial"/>
                <a:cs typeface="Arial"/>
                <a:sym typeface="Arial"/>
              </a:rPr>
              <a:t>CloudWatch</a:t>
            </a:r>
            <a:r>
              <a:rPr b="0" i="0" lang="en-US" sz="1800">
                <a:solidFill>
                  <a:schemeClr val="lt1"/>
                </a:solidFill>
                <a:latin typeface="Arial"/>
                <a:ea typeface="Arial"/>
                <a:cs typeface="Arial"/>
                <a:sym typeface="Arial"/>
              </a:rPr>
              <a:t>.In the left navigation pane, choose </a:t>
            </a:r>
            <a:r>
              <a:rPr b="1" i="0" lang="en-US" sz="1800">
                <a:solidFill>
                  <a:schemeClr val="lt1"/>
                </a:solidFill>
                <a:latin typeface="Arial"/>
                <a:ea typeface="Arial"/>
                <a:cs typeface="Arial"/>
                <a:sym typeface="Arial"/>
              </a:rPr>
              <a:t>All alarms</a:t>
            </a:r>
            <a:r>
              <a:rPr b="0" i="0" lang="en-US" sz="1800">
                <a:solidFill>
                  <a:schemeClr val="lt1"/>
                </a:solidFill>
                <a:latin typeface="Arial"/>
                <a:ea typeface="Arial"/>
                <a:cs typeface="Arial"/>
                <a:sym typeface="Arial"/>
              </a:rPr>
              <a:t>.Two alarms will be displayed. These were created automatically by the Auto Scaling group.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From services select EC2 and choose Auto Scaling Groups and select Lab Auto Scaling Group which you created.</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choose the </a:t>
            </a:r>
            <a:r>
              <a:rPr b="1" i="0" lang="en-US" sz="1800">
                <a:solidFill>
                  <a:schemeClr val="lt1"/>
                </a:solidFill>
                <a:latin typeface="Arial"/>
                <a:ea typeface="Arial"/>
                <a:cs typeface="Arial"/>
                <a:sym typeface="Arial"/>
              </a:rPr>
              <a:t>Automatic Scaling</a:t>
            </a:r>
            <a:r>
              <a:rPr b="0" i="0" lang="en-US" sz="1800">
                <a:solidFill>
                  <a:schemeClr val="lt1"/>
                </a:solidFill>
                <a:latin typeface="Arial"/>
                <a:ea typeface="Arial"/>
                <a:cs typeface="Arial"/>
                <a:sym typeface="Arial"/>
              </a:rPr>
              <a:t> tab.</a:t>
            </a:r>
            <a:r>
              <a:rPr b="0" i="0" lang="en-US" sz="1800">
                <a:solidFill>
                  <a:srgbClr val="333333"/>
                </a:solidFill>
                <a:latin typeface="Arial"/>
                <a:ea typeface="Arial"/>
                <a:cs typeface="Arial"/>
                <a:sym typeface="Arial"/>
              </a:rPr>
              <a:t> </a:t>
            </a:r>
            <a:r>
              <a:rPr b="0" i="0" lang="en-US" sz="1800">
                <a:solidFill>
                  <a:schemeClr val="lt1"/>
                </a:solidFill>
                <a:latin typeface="Arial"/>
                <a:ea typeface="Arial"/>
                <a:cs typeface="Arial"/>
                <a:sym typeface="Arial"/>
              </a:rPr>
              <a:t>Select </a:t>
            </a:r>
            <a:r>
              <a:rPr b="1" i="0" lang="en-US" sz="1800">
                <a:solidFill>
                  <a:schemeClr val="lt1"/>
                </a:solidFill>
                <a:latin typeface="Arial"/>
                <a:ea typeface="Arial"/>
                <a:cs typeface="Arial"/>
                <a:sym typeface="Arial"/>
              </a:rPr>
              <a:t>LabScalingPolicy</a:t>
            </a:r>
            <a:r>
              <a:rPr lang="en-US" sz="1800">
                <a:solidFill>
                  <a:schemeClr val="lt1"/>
                </a:solidFill>
                <a:latin typeface="Arial"/>
                <a:ea typeface="Arial"/>
                <a:cs typeface="Arial"/>
                <a:sym typeface="Arial"/>
              </a:rPr>
              <a:t> and from actions change the target value to 50.click update.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To go cloudwatch and click all alarms and verify.</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Click the </a:t>
            </a:r>
            <a:r>
              <a:rPr b="1" i="0" lang="en-US" sz="1800">
                <a:solidFill>
                  <a:schemeClr val="lt1"/>
                </a:solidFill>
                <a:latin typeface="Arial"/>
                <a:ea typeface="Arial"/>
                <a:cs typeface="Arial"/>
                <a:sym typeface="Arial"/>
              </a:rPr>
              <a:t>OK</a:t>
            </a:r>
            <a:r>
              <a:rPr b="0" i="0" lang="en-US" sz="1800">
                <a:solidFill>
                  <a:schemeClr val="lt1"/>
                </a:solidFill>
                <a:latin typeface="Arial"/>
                <a:ea typeface="Arial"/>
                <a:cs typeface="Arial"/>
                <a:sym typeface="Arial"/>
              </a:rPr>
              <a:t> alarm, which has </a:t>
            </a:r>
            <a:r>
              <a:rPr b="0" i="1" lang="en-US" sz="1800">
                <a:solidFill>
                  <a:schemeClr val="lt1"/>
                </a:solidFill>
                <a:latin typeface="Arial"/>
                <a:ea typeface="Arial"/>
                <a:cs typeface="Arial"/>
                <a:sym typeface="Arial"/>
              </a:rPr>
              <a:t>AlarmHigh</a:t>
            </a:r>
            <a:r>
              <a:rPr b="0" i="0" lang="en-US" sz="1800">
                <a:solidFill>
                  <a:schemeClr val="lt1"/>
                </a:solidFill>
                <a:latin typeface="Arial"/>
                <a:ea typeface="Arial"/>
                <a:cs typeface="Arial"/>
                <a:sym typeface="Arial"/>
              </a:rPr>
              <a:t> in its name.Return to the browser tab with the web application.</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Click </a:t>
            </a:r>
            <a:r>
              <a:rPr b="1" i="0" lang="en-US" sz="1800">
                <a:solidFill>
                  <a:schemeClr val="lt1"/>
                </a:solidFill>
                <a:latin typeface="Arial"/>
                <a:ea typeface="Arial"/>
                <a:cs typeface="Arial"/>
                <a:sym typeface="Arial"/>
              </a:rPr>
              <a:t>Load Test</a:t>
            </a:r>
            <a:r>
              <a:rPr b="0" i="0" lang="en-US" sz="1800">
                <a:solidFill>
                  <a:schemeClr val="lt1"/>
                </a:solidFill>
                <a:latin typeface="Arial"/>
                <a:ea typeface="Arial"/>
                <a:cs typeface="Arial"/>
                <a:sym typeface="Arial"/>
              </a:rPr>
              <a:t> beside the AWS logo.This will cause the application to generate high loads. </a:t>
            </a:r>
            <a:endParaRPr/>
          </a:p>
          <a:p>
            <a:pPr indent="-285750" lvl="0" marL="285750" marR="0" rtl="0" algn="l">
              <a:spcBef>
                <a:spcPts val="0"/>
              </a:spcBef>
              <a:spcAft>
                <a:spcPts val="0"/>
              </a:spcAft>
              <a:buClr>
                <a:schemeClr val="lt1"/>
              </a:buClr>
              <a:buSzPts val="1800"/>
              <a:buFont typeface="Noto Sans Symbols"/>
              <a:buChar char="❖"/>
            </a:pPr>
            <a:r>
              <a:rPr b="0" i="0" lang="en-US" sz="1800">
                <a:solidFill>
                  <a:schemeClr val="lt1"/>
                </a:solidFill>
                <a:latin typeface="Arial"/>
                <a:ea typeface="Arial"/>
                <a:cs typeface="Arial"/>
                <a:sym typeface="Arial"/>
              </a:rPr>
              <a:t>You should see the </a:t>
            </a:r>
            <a:r>
              <a:rPr b="1" i="0" lang="en-US" sz="1800">
                <a:solidFill>
                  <a:schemeClr val="lt1"/>
                </a:solidFill>
                <a:latin typeface="Arial"/>
                <a:ea typeface="Arial"/>
                <a:cs typeface="Arial"/>
                <a:sym typeface="Arial"/>
              </a:rPr>
              <a:t>AlarmHigh</a:t>
            </a:r>
            <a:r>
              <a:rPr b="0" i="0" lang="en-US" sz="1800">
                <a:solidFill>
                  <a:schemeClr val="lt1"/>
                </a:solidFill>
                <a:latin typeface="Arial"/>
                <a:ea typeface="Arial"/>
                <a:cs typeface="Arial"/>
                <a:sym typeface="Arial"/>
              </a:rPr>
              <a:t> chart indicating an increasing CPU percentage. Once it crosses the 60% line for more than 3 minutes, it will trigger Auto Scaling to add additional instances.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In EC2 instances , you notice that m</a:t>
            </a:r>
            <a:r>
              <a:rPr b="0" i="0" lang="en-US" sz="1800">
                <a:solidFill>
                  <a:schemeClr val="lt1"/>
                </a:solidFill>
                <a:latin typeface="Arial"/>
                <a:ea typeface="Arial"/>
                <a:cs typeface="Arial"/>
                <a:sym typeface="Arial"/>
              </a:rPr>
              <a:t>ore than two instances labeled </a:t>
            </a:r>
            <a:r>
              <a:rPr b="1" i="0" lang="en-US" sz="1800">
                <a:solidFill>
                  <a:schemeClr val="lt1"/>
                </a:solidFill>
                <a:latin typeface="Arial"/>
                <a:ea typeface="Arial"/>
                <a:cs typeface="Arial"/>
                <a:sym typeface="Arial"/>
              </a:rPr>
              <a:t>Lab Instance</a:t>
            </a:r>
            <a:r>
              <a:rPr b="0" i="0" lang="en-US" sz="1800">
                <a:solidFill>
                  <a:schemeClr val="lt1"/>
                </a:solidFill>
                <a:latin typeface="Arial"/>
                <a:ea typeface="Arial"/>
                <a:cs typeface="Arial"/>
                <a:sym typeface="Arial"/>
              </a:rPr>
              <a:t> should now be running.</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Finally terminate the Web Server 1.</a:t>
            </a:r>
            <a:endParaRPr b="0" i="0" sz="1800">
              <a:solidFill>
                <a:schemeClr val="lt1"/>
              </a:solidFill>
              <a:latin typeface="Arial"/>
              <a:ea typeface="Arial"/>
              <a:cs typeface="Arial"/>
              <a:sym typeface="Arial"/>
            </a:endParaRPr>
          </a:p>
        </p:txBody>
      </p:sp>
      <p:pic>
        <p:nvPicPr>
          <p:cNvPr id="574" name="Google Shape;574;p61"/>
          <p:cNvPicPr preferRelativeResize="0"/>
          <p:nvPr/>
        </p:nvPicPr>
        <p:blipFill rotWithShape="1">
          <a:blip r:embed="rId3">
            <a:alphaModFix/>
          </a:blip>
          <a:srcRect b="0" l="0" r="0" t="0"/>
          <a:stretch/>
        </p:blipFill>
        <p:spPr>
          <a:xfrm>
            <a:off x="3204488" y="4113998"/>
            <a:ext cx="5041155" cy="241497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2"/>
          <p:cNvSpPr txBox="1"/>
          <p:nvPr/>
        </p:nvSpPr>
        <p:spPr>
          <a:xfrm>
            <a:off x="2279890" y="294100"/>
            <a:ext cx="76322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FF00"/>
                </a:solidFill>
                <a:latin typeface="Century Gothic"/>
                <a:ea typeface="Century Gothic"/>
                <a:cs typeface="Century Gothic"/>
                <a:sym typeface="Century Gothic"/>
              </a:rPr>
              <a:t>AWS S3 (SIMPLE STORAGE SERVICE)</a:t>
            </a:r>
            <a:endParaRPr/>
          </a:p>
        </p:txBody>
      </p:sp>
      <p:sp>
        <p:nvSpPr>
          <p:cNvPr id="580" name="Google Shape;580;p62"/>
          <p:cNvSpPr txBox="1"/>
          <p:nvPr/>
        </p:nvSpPr>
        <p:spPr>
          <a:xfrm>
            <a:off x="588753" y="1070477"/>
            <a:ext cx="60945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TASKS FOR CONFIGURING S3:</a:t>
            </a:r>
            <a:endParaRPr/>
          </a:p>
        </p:txBody>
      </p:sp>
      <p:sp>
        <p:nvSpPr>
          <p:cNvPr id="581" name="Google Shape;581;p62"/>
          <p:cNvSpPr txBox="1"/>
          <p:nvPr/>
        </p:nvSpPr>
        <p:spPr>
          <a:xfrm>
            <a:off x="588753" y="1510641"/>
            <a:ext cx="8762281" cy="175432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Arial"/>
                <a:ea typeface="Arial"/>
                <a:cs typeface="Arial"/>
                <a:sym typeface="Arial"/>
              </a:rPr>
              <a:t>1</a:t>
            </a:r>
            <a:r>
              <a:rPr b="1" lang="en-US" sz="1800">
                <a:solidFill>
                  <a:schemeClr val="lt1"/>
                </a:solidFill>
                <a:latin typeface="Times New Roman"/>
                <a:ea typeface="Times New Roman"/>
                <a:cs typeface="Times New Roman"/>
                <a:sym typeface="Times New Roman"/>
              </a:rPr>
              <a:t>.</a:t>
            </a:r>
            <a:r>
              <a:rPr b="0" i="0" lang="en-US" sz="1800">
                <a:solidFill>
                  <a:schemeClr val="lt1"/>
                </a:solidFill>
                <a:latin typeface="Arial"/>
                <a:ea typeface="Arial"/>
                <a:cs typeface="Arial"/>
                <a:sym typeface="Arial"/>
              </a:rPr>
              <a:t>Log into the AWS Management Console.</a:t>
            </a:r>
            <a:endParaRPr/>
          </a:p>
          <a:p>
            <a:pPr indent="0" lvl="0" marL="0" marR="0" rtl="0" algn="just">
              <a:spcBef>
                <a:spcPts val="0"/>
              </a:spcBef>
              <a:spcAft>
                <a:spcPts val="0"/>
              </a:spcAft>
              <a:buNone/>
            </a:pPr>
            <a:r>
              <a:rPr lang="en-US" sz="1800">
                <a:solidFill>
                  <a:schemeClr val="lt1"/>
                </a:solidFill>
                <a:latin typeface="Arial"/>
                <a:ea typeface="Arial"/>
                <a:cs typeface="Arial"/>
                <a:sym typeface="Arial"/>
              </a:rPr>
              <a:t>2.</a:t>
            </a:r>
            <a:r>
              <a:rPr b="0" i="0" lang="en-US" sz="1800">
                <a:solidFill>
                  <a:schemeClr val="lt1"/>
                </a:solidFill>
                <a:latin typeface="Arial"/>
                <a:ea typeface="Arial"/>
                <a:cs typeface="Arial"/>
                <a:sym typeface="Arial"/>
              </a:rPr>
              <a:t>Create an S3 bucket.</a:t>
            </a:r>
            <a:endParaRPr/>
          </a:p>
          <a:p>
            <a:pPr indent="0" lvl="0" marL="0" marR="0" rtl="0" algn="just">
              <a:spcBef>
                <a:spcPts val="0"/>
              </a:spcBef>
              <a:spcAft>
                <a:spcPts val="0"/>
              </a:spcAft>
              <a:buNone/>
            </a:pPr>
            <a:r>
              <a:rPr lang="en-US" sz="1800">
                <a:solidFill>
                  <a:schemeClr val="lt1"/>
                </a:solidFill>
                <a:latin typeface="Arial"/>
                <a:ea typeface="Arial"/>
                <a:cs typeface="Arial"/>
                <a:sym typeface="Arial"/>
              </a:rPr>
              <a:t>3.</a:t>
            </a:r>
            <a:r>
              <a:rPr b="0" i="0" lang="en-US" sz="1800">
                <a:solidFill>
                  <a:schemeClr val="lt1"/>
                </a:solidFill>
                <a:latin typeface="Arial"/>
                <a:ea typeface="Arial"/>
                <a:cs typeface="Arial"/>
                <a:sym typeface="Arial"/>
              </a:rPr>
              <a:t>Upload an object to S3 Bucket.</a:t>
            </a:r>
            <a:endParaRPr/>
          </a:p>
          <a:p>
            <a:pPr indent="0" lvl="0" marL="0" marR="0" rtl="0" algn="just">
              <a:spcBef>
                <a:spcPts val="0"/>
              </a:spcBef>
              <a:spcAft>
                <a:spcPts val="0"/>
              </a:spcAft>
              <a:buNone/>
            </a:pPr>
            <a:r>
              <a:rPr lang="en-US" sz="1800">
                <a:solidFill>
                  <a:schemeClr val="lt1"/>
                </a:solidFill>
                <a:latin typeface="Arial"/>
                <a:ea typeface="Arial"/>
                <a:cs typeface="Arial"/>
                <a:sym typeface="Arial"/>
              </a:rPr>
              <a:t>4.</a:t>
            </a:r>
            <a:r>
              <a:rPr b="0" i="0" lang="en-US" sz="1800">
                <a:solidFill>
                  <a:schemeClr val="lt1"/>
                </a:solidFill>
                <a:latin typeface="Arial"/>
                <a:ea typeface="Arial"/>
                <a:cs typeface="Arial"/>
                <a:sym typeface="Arial"/>
              </a:rPr>
              <a:t>Access the object on the browser.</a:t>
            </a:r>
            <a:endParaRPr/>
          </a:p>
          <a:p>
            <a:pPr indent="0" lvl="0" marL="0" marR="0" rtl="0" algn="just">
              <a:spcBef>
                <a:spcPts val="0"/>
              </a:spcBef>
              <a:spcAft>
                <a:spcPts val="0"/>
              </a:spcAft>
              <a:buNone/>
            </a:pPr>
            <a:r>
              <a:rPr lang="en-US" sz="1800">
                <a:solidFill>
                  <a:schemeClr val="lt1"/>
                </a:solidFill>
                <a:latin typeface="Arial"/>
                <a:ea typeface="Arial"/>
                <a:cs typeface="Arial"/>
                <a:sym typeface="Arial"/>
              </a:rPr>
              <a:t>5.</a:t>
            </a:r>
            <a:r>
              <a:rPr b="0" i="0" lang="en-US" sz="1800">
                <a:solidFill>
                  <a:schemeClr val="lt1"/>
                </a:solidFill>
                <a:latin typeface="Arial"/>
                <a:ea typeface="Arial"/>
                <a:cs typeface="Arial"/>
                <a:sym typeface="Arial"/>
              </a:rPr>
              <a:t>Change S3 object permissions.</a:t>
            </a:r>
            <a:endParaRPr/>
          </a:p>
          <a:p>
            <a:pPr indent="0" lvl="0" marL="0" marR="0" rtl="0" algn="just">
              <a:spcBef>
                <a:spcPts val="0"/>
              </a:spcBef>
              <a:spcAft>
                <a:spcPts val="0"/>
              </a:spcAft>
              <a:buNone/>
            </a:pPr>
            <a:r>
              <a:rPr b="0" i="0" lang="en-US" sz="1800">
                <a:solidFill>
                  <a:schemeClr val="lt1"/>
                </a:solidFill>
                <a:latin typeface="Arial"/>
                <a:ea typeface="Arial"/>
                <a:cs typeface="Arial"/>
                <a:sym typeface="Arial"/>
              </a:rPr>
              <a:t>6.Setup the bucket policy and permission and test the object accessibility.</a:t>
            </a:r>
            <a:endParaRPr/>
          </a:p>
        </p:txBody>
      </p:sp>
      <p:sp>
        <p:nvSpPr>
          <p:cNvPr id="582" name="Google Shape;582;p62"/>
          <p:cNvSpPr txBox="1"/>
          <p:nvPr/>
        </p:nvSpPr>
        <p:spPr>
          <a:xfrm>
            <a:off x="588753" y="3429000"/>
            <a:ext cx="609456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STEPS :</a:t>
            </a:r>
            <a:endParaRPr/>
          </a:p>
          <a:p>
            <a:pPr indent="0" lvl="0" marL="0" marR="0" rtl="0" algn="l">
              <a:spcBef>
                <a:spcPts val="0"/>
              </a:spcBef>
              <a:spcAft>
                <a:spcPts val="0"/>
              </a:spcAft>
              <a:buNone/>
            </a:pPr>
            <a:r>
              <a:t/>
            </a:r>
            <a:endParaRPr b="1"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1</a:t>
            </a:r>
            <a:r>
              <a:rPr b="1" lang="en-US" sz="1800">
                <a:solidFill>
                  <a:schemeClr val="lt1"/>
                </a:solidFill>
                <a:latin typeface="Arial"/>
                <a:ea typeface="Arial"/>
                <a:cs typeface="Arial"/>
                <a:sym typeface="Arial"/>
              </a:rPr>
              <a:t>: </a:t>
            </a:r>
            <a:r>
              <a:rPr lang="en-US" sz="1800">
                <a:solidFill>
                  <a:schemeClr val="lt1"/>
                </a:solidFill>
                <a:latin typeface="Arial"/>
                <a:ea typeface="Arial"/>
                <a:cs typeface="Arial"/>
                <a:sym typeface="Arial"/>
              </a:rPr>
              <a:t>Click on </a:t>
            </a:r>
            <a:r>
              <a:rPr b="1" lang="en-US" sz="1800">
                <a:solidFill>
                  <a:schemeClr val="lt1"/>
                </a:solidFill>
                <a:latin typeface="Arial"/>
                <a:ea typeface="Arial"/>
                <a:cs typeface="Arial"/>
                <a:sym typeface="Arial"/>
              </a:rPr>
              <a:t>create group</a:t>
            </a:r>
            <a:r>
              <a:rPr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2:</a:t>
            </a:r>
            <a:r>
              <a:rPr b="0" i="0" lang="en-US" sz="1800">
                <a:solidFill>
                  <a:schemeClr val="lt1"/>
                </a:solidFill>
                <a:latin typeface="Arial"/>
                <a:ea typeface="Arial"/>
                <a:cs typeface="Arial"/>
                <a:sym typeface="Arial"/>
              </a:rPr>
              <a:t>Set up the bucket name. S3 bucket name are globally unique, choose a name which is available.</a:t>
            </a:r>
            <a:r>
              <a:rPr b="0" i="0" lang="en-US" sz="1800">
                <a:solidFill>
                  <a:srgbClr val="555555"/>
                </a:solidFill>
                <a:latin typeface="Arial"/>
                <a:ea typeface="Arial"/>
                <a:cs typeface="Arial"/>
                <a:sym typeface="Arial"/>
              </a:rPr>
              <a:t> </a:t>
            </a:r>
            <a:r>
              <a:rPr b="0" i="0" lang="en-US" sz="1800">
                <a:solidFill>
                  <a:schemeClr val="lt1"/>
                </a:solidFill>
                <a:latin typeface="Arial"/>
                <a:ea typeface="Arial"/>
                <a:cs typeface="Arial"/>
                <a:sym typeface="Arial"/>
              </a:rPr>
              <a:t>Leave other settings as default and click on </a:t>
            </a:r>
            <a:r>
              <a:rPr b="1" i="0" lang="en-US" sz="1800">
                <a:solidFill>
                  <a:schemeClr val="lt1"/>
                </a:solidFill>
                <a:latin typeface="Arial"/>
                <a:ea typeface="Arial"/>
                <a:cs typeface="Arial"/>
                <a:sym typeface="Arial"/>
              </a:rPr>
              <a:t>create group</a:t>
            </a:r>
            <a:r>
              <a:rPr b="0" i="0" lang="en-US" sz="1800">
                <a:solidFill>
                  <a:schemeClr val="lt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3</a:t>
            </a:r>
            <a:r>
              <a:rPr lang="en-US" sz="1800" u="sng">
                <a:solidFill>
                  <a:schemeClr val="lt1"/>
                </a:solidFill>
                <a:latin typeface="Arial"/>
                <a:ea typeface="Arial"/>
                <a:cs typeface="Arial"/>
                <a:sym typeface="Arial"/>
              </a:rPr>
              <a:t>:</a:t>
            </a:r>
            <a:r>
              <a:rPr i="0" lang="en-US" sz="1800">
                <a:solidFill>
                  <a:schemeClr val="lt1"/>
                </a:solidFill>
                <a:latin typeface="Arial"/>
                <a:ea typeface="Arial"/>
                <a:cs typeface="Arial"/>
                <a:sym typeface="Arial"/>
              </a:rPr>
              <a:t>Click on your bucket name.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4: Click Upload.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3"/>
          <p:cNvSpPr txBox="1"/>
          <p:nvPr/>
        </p:nvSpPr>
        <p:spPr>
          <a:xfrm>
            <a:off x="534838" y="612845"/>
            <a:ext cx="8632885"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Step 5: Click on Add Files , and choose a file from your computer.</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6</a:t>
            </a:r>
            <a:r>
              <a:rPr b="1" lang="en-US" sz="1800" u="sng">
                <a:solidFill>
                  <a:schemeClr val="lt1"/>
                </a:solidFill>
                <a:latin typeface="Arial"/>
                <a:ea typeface="Arial"/>
                <a:cs typeface="Arial"/>
                <a:sym typeface="Arial"/>
              </a:rPr>
              <a:t>:</a:t>
            </a:r>
            <a:r>
              <a:rPr b="1" lang="en-US" sz="1800">
                <a:solidFill>
                  <a:schemeClr val="lt1"/>
                </a:solidFill>
                <a:latin typeface="Arial"/>
                <a:ea typeface="Arial"/>
                <a:cs typeface="Arial"/>
                <a:sym typeface="Arial"/>
              </a:rPr>
              <a:t> </a:t>
            </a:r>
            <a:r>
              <a:rPr b="0" i="0" lang="en-US" sz="1800" u="none" cap="none" strike="noStrike">
                <a:solidFill>
                  <a:schemeClr val="lt1"/>
                </a:solidFill>
                <a:latin typeface="Arial"/>
                <a:ea typeface="Arial"/>
                <a:cs typeface="Arial"/>
                <a:sym typeface="Arial"/>
              </a:rPr>
              <a:t>After choosing your file, click on Next.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7</a:t>
            </a:r>
            <a:r>
              <a:rPr b="1" lang="en-US" sz="1800" u="sng">
                <a:solidFill>
                  <a:schemeClr val="lt1"/>
                </a:solidFill>
                <a:latin typeface="Arial"/>
                <a:ea typeface="Arial"/>
                <a:cs typeface="Arial"/>
                <a:sym typeface="Arial"/>
              </a:rPr>
              <a:t>:</a:t>
            </a:r>
            <a:r>
              <a:rPr b="1" lang="en-US" sz="1800">
                <a:solidFill>
                  <a:schemeClr val="lt1"/>
                </a:solidFill>
                <a:latin typeface="Arial"/>
                <a:ea typeface="Arial"/>
                <a:cs typeface="Arial"/>
                <a:sym typeface="Arial"/>
              </a:rPr>
              <a:t> </a:t>
            </a:r>
            <a:r>
              <a:rPr b="0" i="0" lang="en-US" sz="1800" u="none" cap="none" strike="noStrike">
                <a:solidFill>
                  <a:schemeClr val="lt1"/>
                </a:solidFill>
                <a:latin typeface="Arial"/>
                <a:ea typeface="Arial"/>
                <a:cs typeface="Arial"/>
                <a:sym typeface="Arial"/>
              </a:rPr>
              <a:t>Click on Upload.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8:</a:t>
            </a:r>
            <a:r>
              <a:rPr b="0" i="0" lang="en-US" sz="1800">
                <a:solidFill>
                  <a:schemeClr val="lt1"/>
                </a:solidFill>
                <a:latin typeface="Arial"/>
                <a:ea typeface="Arial"/>
                <a:cs typeface="Arial"/>
                <a:sym typeface="Arial"/>
              </a:rPr>
              <a:t>Now you have a private S3 bucket with a private object uploaded, which means you cannot visit it through Internet.</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9:</a:t>
            </a:r>
            <a:r>
              <a:rPr b="0" i="0" lang="en-US" sz="1800">
                <a:solidFill>
                  <a:schemeClr val="lt1"/>
                </a:solidFill>
                <a:latin typeface="Arial"/>
                <a:ea typeface="Arial"/>
                <a:cs typeface="Arial"/>
                <a:sym typeface="Arial"/>
              </a:rPr>
              <a:t>Now you have a private S3 bucket with a private object uploaded, which means you cannot visit it through Internet.</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CHANGE BUCKET PERMISSIONS:</a:t>
            </a:r>
            <a:endParaRPr/>
          </a:p>
          <a:p>
            <a:pPr indent="0" lvl="0" marL="0" marR="0" rtl="0" algn="l">
              <a:spcBef>
                <a:spcPts val="0"/>
              </a:spcBef>
              <a:spcAft>
                <a:spcPts val="0"/>
              </a:spcAft>
              <a:buNone/>
            </a:pPr>
            <a:r>
              <a:t/>
            </a:r>
            <a:endParaRPr b="0" i="0" sz="1800">
              <a:solidFill>
                <a:schemeClr val="lt1"/>
              </a:solidFill>
              <a:latin typeface="Arial"/>
              <a:ea typeface="Arial"/>
              <a:cs typeface="Arial"/>
              <a:sym typeface="Arial"/>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10</a:t>
            </a:r>
            <a:r>
              <a:rPr b="1" lang="en-US" sz="1800" u="sng">
                <a:solidFill>
                  <a:schemeClr val="lt1"/>
                </a:solidFill>
                <a:latin typeface="Arial"/>
                <a:ea typeface="Arial"/>
                <a:cs typeface="Arial"/>
                <a:sym typeface="Arial"/>
              </a:rPr>
              <a:t>:</a:t>
            </a:r>
            <a:r>
              <a:rPr b="0" i="0" lang="en-US" sz="1800" u="none" cap="none" strike="noStrike">
                <a:solidFill>
                  <a:schemeClr val="lt1"/>
                </a:solidFill>
                <a:latin typeface="Arial"/>
                <a:ea typeface="Arial"/>
                <a:cs typeface="Arial"/>
                <a:sym typeface="Arial"/>
              </a:rPr>
              <a:t>Go back to your bcket and click on Permissions. </a:t>
            </a:r>
            <a:endParaRPr b="1" sz="1800">
              <a:solidFill>
                <a:schemeClr val="lt1"/>
              </a:solidFill>
              <a:latin typeface="Arial"/>
              <a:ea typeface="Arial"/>
              <a:cs typeface="Arial"/>
              <a:sym typeface="Arial"/>
            </a:endParaRPr>
          </a:p>
          <a:p>
            <a:pPr indent="0" lvl="0" marL="0" marR="0" rtl="0" algn="l">
              <a:spcBef>
                <a:spcPts val="0"/>
              </a:spcBef>
              <a:spcAft>
                <a:spcPts val="0"/>
              </a:spcAft>
              <a:buNone/>
            </a:pPr>
            <a:r>
              <a:rPr i="0" lang="en-US" sz="1800">
                <a:solidFill>
                  <a:schemeClr val="lt1"/>
                </a:solidFill>
                <a:latin typeface="Arial"/>
                <a:ea typeface="Arial"/>
                <a:cs typeface="Arial"/>
                <a:sym typeface="Arial"/>
              </a:rPr>
              <a:t>Step 11:</a:t>
            </a:r>
            <a:r>
              <a:rPr i="0" lang="en-US" sz="1800" u="none" cap="none" strike="noStrike">
                <a:solidFill>
                  <a:schemeClr val="lt1"/>
                </a:solidFill>
                <a:latin typeface="Arial"/>
                <a:ea typeface="Arial"/>
                <a:cs typeface="Arial"/>
                <a:sym typeface="Arial"/>
              </a:rPr>
              <a:t>Click on Everyone under the Public access, and click on Read object on the          right of pop-up window. Then click on Save.</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12 </a:t>
            </a:r>
            <a:r>
              <a:rPr b="1" lang="en-US" sz="1800">
                <a:solidFill>
                  <a:schemeClr val="lt1"/>
                </a:solidFill>
                <a:latin typeface="Arial"/>
                <a:ea typeface="Arial"/>
                <a:cs typeface="Arial"/>
                <a:sym typeface="Arial"/>
              </a:rPr>
              <a:t>:</a:t>
            </a:r>
            <a:r>
              <a:rPr i="0" lang="en-US" sz="1800" u="none" cap="none" strike="noStrike">
                <a:solidFill>
                  <a:schemeClr val="lt1"/>
                </a:solidFill>
                <a:latin typeface="Arial"/>
                <a:ea typeface="Arial"/>
                <a:cs typeface="Arial"/>
                <a:sym typeface="Arial"/>
              </a:rPr>
              <a:t>Now its state switches to Read Object - Yes </a:t>
            </a:r>
            <a:endParaRPr/>
          </a:p>
          <a:p>
            <a:pPr indent="0" lvl="0" marL="0" marR="0" rtl="0" algn="l">
              <a:spcBef>
                <a:spcPts val="0"/>
              </a:spcBef>
              <a:spcAft>
                <a:spcPts val="0"/>
              </a:spcAft>
              <a:buNone/>
            </a:pPr>
            <a:r>
              <a:rPr i="0" lang="en-US" sz="1800" cap="none" strike="noStrike">
                <a:solidFill>
                  <a:schemeClr val="lt1"/>
                </a:solidFill>
                <a:latin typeface="Arial"/>
                <a:ea typeface="Arial"/>
                <a:cs typeface="Arial"/>
                <a:sym typeface="Arial"/>
              </a:rPr>
              <a:t>Step 13</a:t>
            </a:r>
            <a:r>
              <a:rPr b="1" i="0" lang="en-US" sz="1800" u="sng" cap="none" strike="noStrike">
                <a:solidFill>
                  <a:schemeClr val="lt1"/>
                </a:solidFill>
                <a:latin typeface="Arial"/>
                <a:ea typeface="Arial"/>
                <a:cs typeface="Arial"/>
                <a:sym typeface="Arial"/>
              </a:rPr>
              <a:t>:</a:t>
            </a:r>
            <a:r>
              <a:rPr b="0" i="0" lang="en-US" sz="1800" u="none" cap="none" strike="noStrike">
                <a:solidFill>
                  <a:schemeClr val="lt1"/>
                </a:solidFill>
                <a:latin typeface="Arial"/>
                <a:ea typeface="Arial"/>
                <a:cs typeface="Arial"/>
                <a:sym typeface="Arial"/>
              </a:rPr>
              <a:t>Click on Overview, and click on your Object URL again .</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Step 14:</a:t>
            </a:r>
            <a:r>
              <a:rPr b="0" i="0" lang="en-US" sz="1800">
                <a:solidFill>
                  <a:schemeClr val="lt1"/>
                </a:solidFill>
                <a:latin typeface="Arial"/>
                <a:ea typeface="Arial"/>
                <a:cs typeface="Arial"/>
                <a:sym typeface="Arial"/>
              </a:rPr>
              <a:t>Notice the URL on your browser</a:t>
            </a:r>
            <a:endParaRPr b="0" i="0" sz="18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i="0" sz="1800" u="none" cap="none" strike="noStrike">
              <a:solidFill>
                <a:schemeClr val="lt1"/>
              </a:solidFill>
              <a:latin typeface="Saira"/>
              <a:ea typeface="Saira"/>
              <a:cs typeface="Saira"/>
              <a:sym typeface="Sair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64"/>
          <p:cNvPicPr preferRelativeResize="0"/>
          <p:nvPr/>
        </p:nvPicPr>
        <p:blipFill rotWithShape="1">
          <a:blip r:embed="rId3">
            <a:alphaModFix/>
          </a:blip>
          <a:srcRect b="0" l="0" r="0" t="0"/>
          <a:stretch/>
        </p:blipFill>
        <p:spPr>
          <a:xfrm>
            <a:off x="1123288" y="556239"/>
            <a:ext cx="4605210" cy="2661414"/>
          </a:xfrm>
          <a:prstGeom prst="rect">
            <a:avLst/>
          </a:prstGeom>
          <a:noFill/>
          <a:ln>
            <a:noFill/>
          </a:ln>
        </p:spPr>
      </p:pic>
      <p:pic>
        <p:nvPicPr>
          <p:cNvPr id="593" name="Google Shape;593;p64"/>
          <p:cNvPicPr preferRelativeResize="0"/>
          <p:nvPr/>
        </p:nvPicPr>
        <p:blipFill rotWithShape="1">
          <a:blip r:embed="rId4">
            <a:alphaModFix/>
          </a:blip>
          <a:srcRect b="0" l="0" r="0" t="0"/>
          <a:stretch/>
        </p:blipFill>
        <p:spPr>
          <a:xfrm>
            <a:off x="6032446" y="556239"/>
            <a:ext cx="4731403" cy="2661414"/>
          </a:xfrm>
          <a:prstGeom prst="rect">
            <a:avLst/>
          </a:prstGeom>
          <a:noFill/>
          <a:ln>
            <a:noFill/>
          </a:ln>
        </p:spPr>
      </p:pic>
      <p:pic>
        <p:nvPicPr>
          <p:cNvPr id="594" name="Google Shape;594;p64"/>
          <p:cNvPicPr preferRelativeResize="0"/>
          <p:nvPr/>
        </p:nvPicPr>
        <p:blipFill rotWithShape="1">
          <a:blip r:embed="rId5">
            <a:alphaModFix/>
          </a:blip>
          <a:srcRect b="0" l="0" r="0" t="0"/>
          <a:stretch/>
        </p:blipFill>
        <p:spPr>
          <a:xfrm flipH="1" rot="10800000">
            <a:off x="1123288" y="3428998"/>
            <a:ext cx="4605210" cy="2661413"/>
          </a:xfrm>
          <a:prstGeom prst="rect">
            <a:avLst/>
          </a:prstGeom>
          <a:noFill/>
          <a:ln>
            <a:noFill/>
          </a:ln>
        </p:spPr>
      </p:pic>
      <p:pic>
        <p:nvPicPr>
          <p:cNvPr id="595" name="Google Shape;595;p64"/>
          <p:cNvPicPr preferRelativeResize="0"/>
          <p:nvPr/>
        </p:nvPicPr>
        <p:blipFill rotWithShape="1">
          <a:blip r:embed="rId6">
            <a:alphaModFix/>
          </a:blip>
          <a:srcRect b="0" l="0" r="0" t="0"/>
          <a:stretch/>
        </p:blipFill>
        <p:spPr>
          <a:xfrm>
            <a:off x="6032446" y="3428997"/>
            <a:ext cx="4731403" cy="266141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5"/>
          <p:cNvPicPr preferRelativeResize="0"/>
          <p:nvPr/>
        </p:nvPicPr>
        <p:blipFill rotWithShape="1">
          <a:blip r:embed="rId3">
            <a:alphaModFix/>
          </a:blip>
          <a:srcRect b="0" l="0" r="0" t="0"/>
          <a:stretch/>
        </p:blipFill>
        <p:spPr>
          <a:xfrm>
            <a:off x="1120588" y="380108"/>
            <a:ext cx="4805759" cy="3003599"/>
          </a:xfrm>
          <a:prstGeom prst="rect">
            <a:avLst/>
          </a:prstGeom>
          <a:noFill/>
          <a:ln>
            <a:noFill/>
          </a:ln>
        </p:spPr>
      </p:pic>
      <p:pic>
        <p:nvPicPr>
          <p:cNvPr id="601" name="Google Shape;601;p65"/>
          <p:cNvPicPr preferRelativeResize="0"/>
          <p:nvPr/>
        </p:nvPicPr>
        <p:blipFill rotWithShape="1">
          <a:blip r:embed="rId4">
            <a:alphaModFix/>
          </a:blip>
          <a:srcRect b="0" l="0" r="0" t="0"/>
          <a:stretch/>
        </p:blipFill>
        <p:spPr>
          <a:xfrm>
            <a:off x="6041831" y="392007"/>
            <a:ext cx="4748102" cy="2967564"/>
          </a:xfrm>
          <a:prstGeom prst="rect">
            <a:avLst/>
          </a:prstGeom>
          <a:noFill/>
          <a:ln>
            <a:noFill/>
          </a:ln>
        </p:spPr>
      </p:pic>
      <p:pic>
        <p:nvPicPr>
          <p:cNvPr id="602" name="Google Shape;602;p65"/>
          <p:cNvPicPr preferRelativeResize="0"/>
          <p:nvPr/>
        </p:nvPicPr>
        <p:blipFill rotWithShape="1">
          <a:blip r:embed="rId5">
            <a:alphaModFix/>
          </a:blip>
          <a:srcRect b="0" l="0" r="0" t="0"/>
          <a:stretch/>
        </p:blipFill>
        <p:spPr>
          <a:xfrm>
            <a:off x="1120588" y="3617818"/>
            <a:ext cx="4805759" cy="2860074"/>
          </a:xfrm>
          <a:prstGeom prst="rect">
            <a:avLst/>
          </a:prstGeom>
          <a:noFill/>
          <a:ln>
            <a:noFill/>
          </a:ln>
        </p:spPr>
      </p:pic>
      <p:pic>
        <p:nvPicPr>
          <p:cNvPr id="603" name="Google Shape;603;p65"/>
          <p:cNvPicPr preferRelativeResize="0"/>
          <p:nvPr/>
        </p:nvPicPr>
        <p:blipFill rotWithShape="1">
          <a:blip r:embed="rId6">
            <a:alphaModFix/>
          </a:blip>
          <a:srcRect b="0" l="0" r="0" t="0"/>
          <a:stretch/>
        </p:blipFill>
        <p:spPr>
          <a:xfrm>
            <a:off x="6041831" y="3617818"/>
            <a:ext cx="4748102" cy="2848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66"/>
          <p:cNvPicPr preferRelativeResize="0"/>
          <p:nvPr/>
        </p:nvPicPr>
        <p:blipFill rotWithShape="1">
          <a:blip r:embed="rId3">
            <a:alphaModFix/>
          </a:blip>
          <a:srcRect b="0" l="0" r="0" t="0"/>
          <a:stretch/>
        </p:blipFill>
        <p:spPr>
          <a:xfrm>
            <a:off x="797859" y="346261"/>
            <a:ext cx="4576398" cy="2664357"/>
          </a:xfrm>
          <a:prstGeom prst="rect">
            <a:avLst/>
          </a:prstGeom>
          <a:noFill/>
          <a:ln>
            <a:noFill/>
          </a:ln>
        </p:spPr>
      </p:pic>
      <p:pic>
        <p:nvPicPr>
          <p:cNvPr id="609" name="Google Shape;609;p66"/>
          <p:cNvPicPr preferRelativeResize="0"/>
          <p:nvPr/>
        </p:nvPicPr>
        <p:blipFill rotWithShape="1">
          <a:blip r:embed="rId4">
            <a:alphaModFix/>
          </a:blip>
          <a:srcRect b="0" l="0" r="0" t="0"/>
          <a:stretch/>
        </p:blipFill>
        <p:spPr>
          <a:xfrm>
            <a:off x="6366729" y="346261"/>
            <a:ext cx="4576397" cy="2664357"/>
          </a:xfrm>
          <a:prstGeom prst="rect">
            <a:avLst/>
          </a:prstGeom>
          <a:noFill/>
          <a:ln>
            <a:noFill/>
          </a:ln>
        </p:spPr>
      </p:pic>
      <p:pic>
        <p:nvPicPr>
          <p:cNvPr id="610" name="Google Shape;610;p66"/>
          <p:cNvPicPr preferRelativeResize="0"/>
          <p:nvPr/>
        </p:nvPicPr>
        <p:blipFill rotWithShape="1">
          <a:blip r:embed="rId5">
            <a:alphaModFix/>
          </a:blip>
          <a:srcRect b="0" l="0" r="0" t="0"/>
          <a:stretch/>
        </p:blipFill>
        <p:spPr>
          <a:xfrm>
            <a:off x="797858" y="3452651"/>
            <a:ext cx="4576397" cy="2664357"/>
          </a:xfrm>
          <a:prstGeom prst="rect">
            <a:avLst/>
          </a:prstGeom>
          <a:noFill/>
          <a:ln>
            <a:noFill/>
          </a:ln>
        </p:spPr>
      </p:pic>
      <p:pic>
        <p:nvPicPr>
          <p:cNvPr id="611" name="Google Shape;611;p66"/>
          <p:cNvPicPr preferRelativeResize="0"/>
          <p:nvPr/>
        </p:nvPicPr>
        <p:blipFill rotWithShape="1">
          <a:blip r:embed="rId6">
            <a:alphaModFix/>
          </a:blip>
          <a:srcRect b="0" l="0" r="0" t="0"/>
          <a:stretch/>
        </p:blipFill>
        <p:spPr>
          <a:xfrm>
            <a:off x="6366729" y="3445927"/>
            <a:ext cx="4576397" cy="266435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pic>
        <p:nvPicPr>
          <p:cNvPr id="616" name="Google Shape;616;p67"/>
          <p:cNvPicPr preferRelativeResize="0"/>
          <p:nvPr/>
        </p:nvPicPr>
        <p:blipFill rotWithShape="1">
          <a:blip r:embed="rId3">
            <a:alphaModFix/>
          </a:blip>
          <a:srcRect b="0" l="0" r="0" t="0"/>
          <a:stretch/>
        </p:blipFill>
        <p:spPr>
          <a:xfrm>
            <a:off x="904911" y="346026"/>
            <a:ext cx="4932755" cy="3082973"/>
          </a:xfrm>
          <a:prstGeom prst="rect">
            <a:avLst/>
          </a:prstGeom>
          <a:noFill/>
          <a:ln>
            <a:noFill/>
          </a:ln>
        </p:spPr>
      </p:pic>
      <p:pic>
        <p:nvPicPr>
          <p:cNvPr id="617" name="Google Shape;617;p67"/>
          <p:cNvPicPr preferRelativeResize="0"/>
          <p:nvPr/>
        </p:nvPicPr>
        <p:blipFill rotWithShape="1">
          <a:blip r:embed="rId4">
            <a:alphaModFix/>
          </a:blip>
          <a:srcRect b="0" l="0" r="0" t="0"/>
          <a:stretch/>
        </p:blipFill>
        <p:spPr>
          <a:xfrm>
            <a:off x="5975391" y="346026"/>
            <a:ext cx="4932758" cy="3082973"/>
          </a:xfrm>
          <a:prstGeom prst="rect">
            <a:avLst/>
          </a:prstGeom>
          <a:noFill/>
          <a:ln>
            <a:noFill/>
          </a:ln>
        </p:spPr>
      </p:pic>
      <p:pic>
        <p:nvPicPr>
          <p:cNvPr id="618" name="Google Shape;618;p67"/>
          <p:cNvPicPr preferRelativeResize="0"/>
          <p:nvPr/>
        </p:nvPicPr>
        <p:blipFill rotWithShape="1">
          <a:blip r:embed="rId5">
            <a:alphaModFix/>
          </a:blip>
          <a:srcRect b="0" l="0" r="0" t="0"/>
          <a:stretch/>
        </p:blipFill>
        <p:spPr>
          <a:xfrm>
            <a:off x="3535698" y="3767319"/>
            <a:ext cx="4879386" cy="2744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nvSpPr>
        <p:spPr>
          <a:xfrm>
            <a:off x="378995" y="798293"/>
            <a:ext cx="10409077"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FFFF00"/>
                </a:solidFill>
                <a:latin typeface="Arial"/>
                <a:ea typeface="Arial"/>
                <a:cs typeface="Arial"/>
                <a:sym typeface="Arial"/>
              </a:rPr>
              <a:t>CREATING A VPC SECURITY GROUP </a:t>
            </a:r>
            <a:endParaRPr/>
          </a:p>
          <a:p>
            <a:pPr indent="0" lvl="0" marL="0" marR="0" rtl="0" algn="l">
              <a:spcBef>
                <a:spcPts val="0"/>
              </a:spcBef>
              <a:spcAft>
                <a:spcPts val="0"/>
              </a:spcAft>
              <a:buNone/>
            </a:pPr>
            <a:r>
              <a:t/>
            </a:r>
            <a:endParaRPr sz="1400">
              <a:solidFill>
                <a:schemeClr val="lt1"/>
              </a:solidFill>
              <a:latin typeface="Heebo"/>
              <a:ea typeface="Heebo"/>
              <a:cs typeface="Heebo"/>
              <a:sym typeface="Heebo"/>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1: Choose to create a security group and in this choose the security group name to a web security group, have a description as enable HTTP access and choose vpc to lab-vpc</a:t>
            </a:r>
            <a:endParaRPr sz="1400">
              <a:solidFill>
                <a:schemeClr val="lt1"/>
              </a:solidFill>
              <a:latin typeface="Heebo"/>
              <a:ea typeface="Heebo"/>
              <a:cs typeface="Heebo"/>
              <a:sym typeface="Heebo"/>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2: In inbound rules choose to add rule and then in this chosen type to HTTP, source to Anywhere ipv4 and description to permit web requests </a:t>
            </a:r>
            <a:endParaRPr/>
          </a:p>
        </p:txBody>
      </p:sp>
      <p:pic>
        <p:nvPicPr>
          <p:cNvPr id="284" name="Google Shape;284;p23"/>
          <p:cNvPicPr preferRelativeResize="0"/>
          <p:nvPr/>
        </p:nvPicPr>
        <p:blipFill rotWithShape="1">
          <a:blip r:embed="rId3">
            <a:alphaModFix/>
          </a:blip>
          <a:srcRect b="0" l="0" r="0" t="0"/>
          <a:stretch/>
        </p:blipFill>
        <p:spPr>
          <a:xfrm>
            <a:off x="203919" y="3163478"/>
            <a:ext cx="3732864" cy="2989053"/>
          </a:xfrm>
          <a:prstGeom prst="rect">
            <a:avLst/>
          </a:prstGeom>
          <a:noFill/>
          <a:ln>
            <a:noFill/>
          </a:ln>
        </p:spPr>
      </p:pic>
      <p:pic>
        <p:nvPicPr>
          <p:cNvPr id="285" name="Google Shape;285;p23"/>
          <p:cNvPicPr preferRelativeResize="0"/>
          <p:nvPr/>
        </p:nvPicPr>
        <p:blipFill rotWithShape="1">
          <a:blip r:embed="rId4">
            <a:alphaModFix/>
          </a:blip>
          <a:srcRect b="0" l="0" r="0" t="0"/>
          <a:stretch/>
        </p:blipFill>
        <p:spPr>
          <a:xfrm>
            <a:off x="4232193" y="3163477"/>
            <a:ext cx="3732864" cy="2989054"/>
          </a:xfrm>
          <a:prstGeom prst="rect">
            <a:avLst/>
          </a:prstGeom>
          <a:noFill/>
          <a:ln>
            <a:noFill/>
          </a:ln>
        </p:spPr>
      </p:pic>
      <p:pic>
        <p:nvPicPr>
          <p:cNvPr id="286" name="Google Shape;286;p23"/>
          <p:cNvPicPr preferRelativeResize="0"/>
          <p:nvPr/>
        </p:nvPicPr>
        <p:blipFill rotWithShape="1">
          <a:blip r:embed="rId5">
            <a:alphaModFix/>
          </a:blip>
          <a:srcRect b="0" l="0" r="0" t="0"/>
          <a:stretch/>
        </p:blipFill>
        <p:spPr>
          <a:xfrm>
            <a:off x="8255216" y="3163477"/>
            <a:ext cx="3732865" cy="298905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8"/>
          <p:cNvSpPr txBox="1"/>
          <p:nvPr/>
        </p:nvSpPr>
        <p:spPr>
          <a:xfrm>
            <a:off x="1551560" y="420045"/>
            <a:ext cx="1033563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a:solidFill>
                  <a:srgbClr val="FFFF00"/>
                </a:solidFill>
                <a:latin typeface="Century Gothic"/>
                <a:ea typeface="Century Gothic"/>
                <a:cs typeface="Century Gothic"/>
                <a:sym typeface="Century Gothic"/>
              </a:rPr>
              <a:t>AWS Identity and Access Management (IAM)</a:t>
            </a:r>
            <a:endParaRPr/>
          </a:p>
        </p:txBody>
      </p:sp>
      <p:sp>
        <p:nvSpPr>
          <p:cNvPr id="624" name="Google Shape;624;p68"/>
          <p:cNvSpPr txBox="1"/>
          <p:nvPr/>
        </p:nvSpPr>
        <p:spPr>
          <a:xfrm>
            <a:off x="977630" y="1306218"/>
            <a:ext cx="103356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AWS Identity and Access Management (IAM)</a:t>
            </a:r>
            <a:r>
              <a:rPr b="0" i="0" lang="en-US" sz="1800">
                <a:solidFill>
                  <a:schemeClr val="lt1"/>
                </a:solidFill>
                <a:latin typeface="Arial"/>
                <a:ea typeface="Arial"/>
                <a:cs typeface="Arial"/>
                <a:sym typeface="Arial"/>
              </a:rPr>
              <a:t> is a web service that enables Amazon Web Services (AWS) customers to manage users and user permissions in AWS. With IAM, you can centrally manage </a:t>
            </a:r>
            <a:r>
              <a:rPr b="1" i="0" lang="en-US" sz="1800">
                <a:solidFill>
                  <a:schemeClr val="lt1"/>
                </a:solidFill>
                <a:latin typeface="Arial"/>
                <a:ea typeface="Arial"/>
                <a:cs typeface="Arial"/>
                <a:sym typeface="Arial"/>
              </a:rPr>
              <a:t>users</a:t>
            </a:r>
            <a:r>
              <a:rPr b="0" i="0" lang="en-US" sz="1800">
                <a:solidFill>
                  <a:schemeClr val="lt1"/>
                </a:solidFill>
                <a:latin typeface="Arial"/>
                <a:ea typeface="Arial"/>
                <a:cs typeface="Arial"/>
                <a:sym typeface="Arial"/>
              </a:rPr>
              <a:t>, </a:t>
            </a:r>
            <a:r>
              <a:rPr b="1" i="0" lang="en-US" sz="1800">
                <a:solidFill>
                  <a:schemeClr val="lt1"/>
                </a:solidFill>
                <a:latin typeface="Arial"/>
                <a:ea typeface="Arial"/>
                <a:cs typeface="Arial"/>
                <a:sym typeface="Arial"/>
              </a:rPr>
              <a:t>security credentials</a:t>
            </a:r>
            <a:r>
              <a:rPr b="0" i="0" lang="en-US" sz="1800">
                <a:solidFill>
                  <a:schemeClr val="lt1"/>
                </a:solidFill>
                <a:latin typeface="Arial"/>
                <a:ea typeface="Arial"/>
                <a:cs typeface="Arial"/>
                <a:sym typeface="Arial"/>
              </a:rPr>
              <a:t> such as access keys, and </a:t>
            </a:r>
            <a:r>
              <a:rPr b="1" i="0" lang="en-US" sz="1800">
                <a:solidFill>
                  <a:schemeClr val="lt1"/>
                </a:solidFill>
                <a:latin typeface="Arial"/>
                <a:ea typeface="Arial"/>
                <a:cs typeface="Arial"/>
                <a:sym typeface="Arial"/>
              </a:rPr>
              <a:t>permissions</a:t>
            </a:r>
            <a:r>
              <a:rPr b="0" i="0" lang="en-US" sz="1800">
                <a:solidFill>
                  <a:schemeClr val="lt1"/>
                </a:solidFill>
                <a:latin typeface="Arial"/>
                <a:ea typeface="Arial"/>
                <a:cs typeface="Arial"/>
                <a:sym typeface="Arial"/>
              </a:rPr>
              <a:t> that control which AWS resources users can access.</a:t>
            </a:r>
            <a:endParaRPr/>
          </a:p>
        </p:txBody>
      </p:sp>
      <p:pic>
        <p:nvPicPr>
          <p:cNvPr id="625" name="Google Shape;625;p68"/>
          <p:cNvPicPr preferRelativeResize="0"/>
          <p:nvPr/>
        </p:nvPicPr>
        <p:blipFill rotWithShape="1">
          <a:blip r:embed="rId3">
            <a:alphaModFix/>
          </a:blip>
          <a:srcRect b="16454" l="12207" r="14388" t="32908"/>
          <a:stretch/>
        </p:blipFill>
        <p:spPr>
          <a:xfrm>
            <a:off x="1039518" y="2440520"/>
            <a:ext cx="9866806" cy="367554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69"/>
          <p:cNvPicPr preferRelativeResize="0"/>
          <p:nvPr/>
        </p:nvPicPr>
        <p:blipFill rotWithShape="1">
          <a:blip r:embed="rId3">
            <a:alphaModFix/>
          </a:blip>
          <a:srcRect b="0" l="0" r="0" t="0"/>
          <a:stretch/>
        </p:blipFill>
        <p:spPr>
          <a:xfrm>
            <a:off x="128622" y="2504774"/>
            <a:ext cx="5850646" cy="3671074"/>
          </a:xfrm>
          <a:prstGeom prst="rect">
            <a:avLst/>
          </a:prstGeom>
          <a:noFill/>
          <a:ln>
            <a:noFill/>
          </a:ln>
        </p:spPr>
      </p:pic>
      <p:sp>
        <p:nvSpPr>
          <p:cNvPr id="631" name="Google Shape;631;p69"/>
          <p:cNvSpPr txBox="1"/>
          <p:nvPr/>
        </p:nvSpPr>
        <p:spPr>
          <a:xfrm>
            <a:off x="1875896" y="389764"/>
            <a:ext cx="1114208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a:solidFill>
                  <a:srgbClr val="FFFF00"/>
                </a:solidFill>
                <a:latin typeface="Century Gothic"/>
                <a:ea typeface="Century Gothic"/>
                <a:cs typeface="Century Gothic"/>
                <a:sym typeface="Century Gothic"/>
              </a:rPr>
              <a:t>Steps to create IAM User and User Groups</a:t>
            </a:r>
            <a:endParaRPr/>
          </a:p>
        </p:txBody>
      </p:sp>
      <p:sp>
        <p:nvSpPr>
          <p:cNvPr id="632" name="Google Shape;632;p69"/>
          <p:cNvSpPr txBox="1"/>
          <p:nvPr/>
        </p:nvSpPr>
        <p:spPr>
          <a:xfrm>
            <a:off x="371814" y="1646486"/>
            <a:ext cx="6712084" cy="369332"/>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Century Gothic"/>
              <a:buAutoNum type="arabicPeriod"/>
            </a:pPr>
            <a:r>
              <a:rPr b="0" i="0" lang="en-US" sz="1800">
                <a:solidFill>
                  <a:schemeClr val="lt1"/>
                </a:solidFill>
                <a:latin typeface="Arial"/>
                <a:ea typeface="Arial"/>
                <a:cs typeface="Arial"/>
                <a:sym typeface="Arial"/>
              </a:rPr>
              <a:t>On the </a:t>
            </a:r>
            <a:r>
              <a:rPr b="1" i="0" lang="en-US" sz="1800">
                <a:solidFill>
                  <a:schemeClr val="lt1"/>
                </a:solidFill>
                <a:latin typeface="Arial"/>
                <a:ea typeface="Arial"/>
                <a:cs typeface="Arial"/>
                <a:sym typeface="Arial"/>
              </a:rPr>
              <a:t>Console Home</a:t>
            </a:r>
            <a:r>
              <a:rPr b="0" i="0" lang="en-US" sz="1800">
                <a:solidFill>
                  <a:schemeClr val="lt1"/>
                </a:solidFill>
                <a:latin typeface="Arial"/>
                <a:ea typeface="Arial"/>
                <a:cs typeface="Arial"/>
                <a:sym typeface="Arial"/>
              </a:rPr>
              <a:t> page, select the IAM service</a:t>
            </a:r>
            <a:r>
              <a:rPr b="0" i="0" lang="en-US" sz="1600">
                <a:solidFill>
                  <a:srgbClr val="16191F"/>
                </a:solidFill>
                <a:latin typeface="Arial"/>
                <a:ea typeface="Arial"/>
                <a:cs typeface="Arial"/>
                <a:sym typeface="Arial"/>
              </a:rPr>
              <a:t>.</a:t>
            </a:r>
            <a:endParaRPr/>
          </a:p>
        </p:txBody>
      </p:sp>
      <p:pic>
        <p:nvPicPr>
          <p:cNvPr id="633" name="Google Shape;633;p69"/>
          <p:cNvPicPr preferRelativeResize="0"/>
          <p:nvPr/>
        </p:nvPicPr>
        <p:blipFill rotWithShape="1">
          <a:blip r:embed="rId4">
            <a:alphaModFix/>
          </a:blip>
          <a:srcRect b="0" l="0" r="0" t="0"/>
          <a:stretch/>
        </p:blipFill>
        <p:spPr>
          <a:xfrm>
            <a:off x="6096000" y="2504774"/>
            <a:ext cx="5967378" cy="3671074"/>
          </a:xfrm>
          <a:prstGeom prst="rect">
            <a:avLst/>
          </a:prstGeom>
          <a:noFill/>
          <a:ln>
            <a:noFill/>
          </a:ln>
        </p:spPr>
      </p:pic>
      <p:sp>
        <p:nvSpPr>
          <p:cNvPr id="634" name="Google Shape;634;p69"/>
          <p:cNvSpPr txBox="1"/>
          <p:nvPr/>
        </p:nvSpPr>
        <p:spPr>
          <a:xfrm>
            <a:off x="5979268" y="1646486"/>
            <a:ext cx="67120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2.In the navigation pane, select </a:t>
            </a:r>
            <a:r>
              <a:rPr b="1" i="0" lang="en-US" sz="1800">
                <a:solidFill>
                  <a:schemeClr val="lt1"/>
                </a:solidFill>
                <a:latin typeface="Arial"/>
                <a:ea typeface="Arial"/>
                <a:cs typeface="Arial"/>
                <a:sym typeface="Arial"/>
              </a:rPr>
              <a:t>Users</a:t>
            </a:r>
            <a:r>
              <a:rPr b="0" i="0" lang="en-US" sz="1800">
                <a:solidFill>
                  <a:schemeClr val="lt1"/>
                </a:solidFill>
                <a:latin typeface="Arial"/>
                <a:ea typeface="Arial"/>
                <a:cs typeface="Arial"/>
                <a:sym typeface="Arial"/>
              </a:rPr>
              <a:t> and then select </a:t>
            </a:r>
            <a:r>
              <a:rPr b="1" i="0" lang="en-US" sz="1800">
                <a:solidFill>
                  <a:schemeClr val="lt1"/>
                </a:solidFill>
                <a:latin typeface="Arial"/>
                <a:ea typeface="Arial"/>
                <a:cs typeface="Arial"/>
                <a:sym typeface="Arial"/>
              </a:rPr>
              <a:t>Add users</a:t>
            </a:r>
            <a:r>
              <a:rPr b="0" i="0" lang="en-US" sz="1800">
                <a:solidFill>
                  <a:schemeClr val="lt1"/>
                </a:solidFill>
                <a:latin typeface="Arial"/>
                <a:ea typeface="Arial"/>
                <a:cs typeface="Arial"/>
                <a:sym typeface="Arial"/>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0"/>
          <p:cNvSpPr txBox="1"/>
          <p:nvPr/>
        </p:nvSpPr>
        <p:spPr>
          <a:xfrm>
            <a:off x="197795" y="387433"/>
            <a:ext cx="609600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3.For Username, enter EmergencyAccess and ,Select the check box next to </a:t>
            </a:r>
            <a:r>
              <a:rPr b="1" i="0" lang="en-US" sz="1800">
                <a:solidFill>
                  <a:schemeClr val="lt1"/>
                </a:solidFill>
                <a:latin typeface="Arial"/>
                <a:ea typeface="Arial"/>
                <a:cs typeface="Arial"/>
                <a:sym typeface="Arial"/>
              </a:rPr>
              <a:t>Provide user access to the AWS Management Console– </a:t>
            </a:r>
            <a:r>
              <a:rPr b="1" i="1" lang="en-US" sz="1800">
                <a:solidFill>
                  <a:schemeClr val="lt1"/>
                </a:solidFill>
                <a:latin typeface="Arial"/>
                <a:ea typeface="Arial"/>
                <a:cs typeface="Arial"/>
                <a:sym typeface="Arial"/>
              </a:rPr>
              <a:t>optional</a:t>
            </a:r>
            <a:r>
              <a:rPr b="0" i="0" lang="en-US" sz="1800">
                <a:solidFill>
                  <a:schemeClr val="lt1"/>
                </a:solidFill>
                <a:latin typeface="Arial"/>
                <a:ea typeface="Arial"/>
                <a:cs typeface="Arial"/>
                <a:sym typeface="Arial"/>
              </a:rPr>
              <a:t> and then choose </a:t>
            </a:r>
            <a:r>
              <a:rPr b="1" i="0" lang="en-US" sz="1800">
                <a:solidFill>
                  <a:schemeClr val="lt1"/>
                </a:solidFill>
                <a:latin typeface="Arial"/>
                <a:ea typeface="Arial"/>
                <a:cs typeface="Arial"/>
                <a:sym typeface="Arial"/>
              </a:rPr>
              <a:t>I want to create an IAM user</a:t>
            </a:r>
            <a:r>
              <a:rPr b="0"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4.Under </a:t>
            </a:r>
            <a:r>
              <a:rPr b="1" i="0" lang="en-US" sz="1800">
                <a:solidFill>
                  <a:schemeClr val="lt1"/>
                </a:solidFill>
                <a:latin typeface="Arial"/>
                <a:ea typeface="Arial"/>
                <a:cs typeface="Arial"/>
                <a:sym typeface="Arial"/>
              </a:rPr>
              <a:t>Console password</a:t>
            </a:r>
            <a:r>
              <a:rPr b="0" i="0" lang="en-US" sz="1800">
                <a:solidFill>
                  <a:schemeClr val="lt1"/>
                </a:solidFill>
                <a:latin typeface="Arial"/>
                <a:ea typeface="Arial"/>
                <a:cs typeface="Arial"/>
                <a:sym typeface="Arial"/>
              </a:rPr>
              <a:t>, select </a:t>
            </a:r>
            <a:r>
              <a:rPr b="1" i="0" lang="en-US" sz="1800">
                <a:solidFill>
                  <a:schemeClr val="lt1"/>
                </a:solidFill>
                <a:latin typeface="Arial"/>
                <a:ea typeface="Arial"/>
                <a:cs typeface="Arial"/>
                <a:sym typeface="Arial"/>
              </a:rPr>
              <a:t>Custom Password </a:t>
            </a:r>
            <a:r>
              <a:rPr i="0" lang="en-US" sz="1800">
                <a:solidFill>
                  <a:schemeClr val="lt1"/>
                </a:solidFill>
                <a:latin typeface="Arial"/>
                <a:ea typeface="Arial"/>
                <a:cs typeface="Arial"/>
                <a:sym typeface="Arial"/>
              </a:rPr>
              <a:t>and create your own password.</a:t>
            </a:r>
            <a:endParaRPr/>
          </a:p>
        </p:txBody>
      </p:sp>
      <p:pic>
        <p:nvPicPr>
          <p:cNvPr id="640" name="Google Shape;640;p70"/>
          <p:cNvPicPr preferRelativeResize="0"/>
          <p:nvPr/>
        </p:nvPicPr>
        <p:blipFill rotWithShape="1">
          <a:blip r:embed="rId3">
            <a:alphaModFix/>
          </a:blip>
          <a:srcRect b="0" l="0" r="0" t="0"/>
          <a:stretch/>
        </p:blipFill>
        <p:spPr>
          <a:xfrm>
            <a:off x="194552" y="2828836"/>
            <a:ext cx="5693925" cy="3346314"/>
          </a:xfrm>
          <a:prstGeom prst="rect">
            <a:avLst/>
          </a:prstGeom>
          <a:noFill/>
          <a:ln>
            <a:noFill/>
          </a:ln>
        </p:spPr>
      </p:pic>
      <p:sp>
        <p:nvSpPr>
          <p:cNvPr id="641" name="Google Shape;641;p70"/>
          <p:cNvSpPr txBox="1"/>
          <p:nvPr/>
        </p:nvSpPr>
        <p:spPr>
          <a:xfrm>
            <a:off x="6451600" y="465640"/>
            <a:ext cx="559340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4</a:t>
            </a:r>
            <a:r>
              <a:rPr b="0" i="0" lang="en-US" sz="1800">
                <a:solidFill>
                  <a:schemeClr val="lt1"/>
                </a:solidFill>
                <a:latin typeface="Arial"/>
                <a:ea typeface="Arial"/>
                <a:cs typeface="Arial"/>
                <a:sym typeface="Arial"/>
              </a:rPr>
              <a:t>. Clear the check box next to </a:t>
            </a:r>
            <a:r>
              <a:rPr b="1" i="0" lang="en-US" sz="1800">
                <a:solidFill>
                  <a:schemeClr val="lt1"/>
                </a:solidFill>
                <a:latin typeface="Arial"/>
                <a:ea typeface="Arial"/>
                <a:cs typeface="Arial"/>
                <a:sym typeface="Arial"/>
              </a:rPr>
              <a:t>User must create a new password at next sign-in (recommended)</a:t>
            </a:r>
            <a:r>
              <a:rPr b="0" i="0" lang="en-US" sz="1800">
                <a:solidFill>
                  <a:schemeClr val="lt1"/>
                </a:solidFill>
                <a:latin typeface="Arial"/>
                <a:ea typeface="Arial"/>
                <a:cs typeface="Arial"/>
                <a:sym typeface="Arial"/>
              </a:rPr>
              <a:t>. </a:t>
            </a:r>
            <a:r>
              <a:rPr lang="en-US" sz="1800">
                <a:solidFill>
                  <a:schemeClr val="lt1"/>
                </a:solidFill>
                <a:latin typeface="Arial"/>
                <a:ea typeface="Arial"/>
                <a:cs typeface="Arial"/>
                <a:sym typeface="Arial"/>
              </a:rPr>
              <a:t>Then click on </a:t>
            </a:r>
            <a:r>
              <a:rPr b="1" lang="en-US" sz="1800">
                <a:solidFill>
                  <a:schemeClr val="lt1"/>
                </a:solidFill>
                <a:latin typeface="Arial"/>
                <a:ea typeface="Arial"/>
                <a:cs typeface="Arial"/>
                <a:sym typeface="Arial"/>
              </a:rPr>
              <a:t>Next.</a:t>
            </a:r>
            <a:endParaRPr b="1" i="0" sz="1800">
              <a:solidFill>
                <a:schemeClr val="lt1"/>
              </a:solidFill>
              <a:latin typeface="Arial"/>
              <a:ea typeface="Arial"/>
              <a:cs typeface="Arial"/>
              <a:sym typeface="Arial"/>
            </a:endParaRPr>
          </a:p>
        </p:txBody>
      </p:sp>
      <p:pic>
        <p:nvPicPr>
          <p:cNvPr id="642" name="Google Shape;642;p70"/>
          <p:cNvPicPr preferRelativeResize="0"/>
          <p:nvPr/>
        </p:nvPicPr>
        <p:blipFill rotWithShape="1">
          <a:blip r:embed="rId4">
            <a:alphaModFix/>
          </a:blip>
          <a:srcRect b="0" l="0" r="0" t="0"/>
          <a:stretch/>
        </p:blipFill>
        <p:spPr>
          <a:xfrm>
            <a:off x="6096000" y="2828836"/>
            <a:ext cx="5949002" cy="334631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1"/>
          <p:cNvSpPr txBox="1"/>
          <p:nvPr/>
        </p:nvSpPr>
        <p:spPr>
          <a:xfrm>
            <a:off x="292229" y="762336"/>
            <a:ext cx="601472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5</a:t>
            </a:r>
            <a:r>
              <a:rPr b="0" i="0" lang="en-US" sz="1800">
                <a:solidFill>
                  <a:schemeClr val="lt1"/>
                </a:solidFill>
                <a:latin typeface="Arial"/>
                <a:ea typeface="Arial"/>
                <a:cs typeface="Arial"/>
                <a:sym typeface="Arial"/>
              </a:rPr>
              <a:t>. On the </a:t>
            </a:r>
            <a:r>
              <a:rPr b="1" i="0" lang="en-US" sz="1800">
                <a:solidFill>
                  <a:schemeClr val="lt1"/>
                </a:solidFill>
                <a:latin typeface="Arial"/>
                <a:ea typeface="Arial"/>
                <a:cs typeface="Arial"/>
                <a:sym typeface="Arial"/>
              </a:rPr>
              <a:t>Set permissions</a:t>
            </a:r>
            <a:r>
              <a:rPr b="0" i="0" lang="en-US" sz="1800">
                <a:solidFill>
                  <a:schemeClr val="lt1"/>
                </a:solidFill>
                <a:latin typeface="Arial"/>
                <a:ea typeface="Arial"/>
                <a:cs typeface="Arial"/>
                <a:sym typeface="Arial"/>
              </a:rPr>
              <a:t> page, under </a:t>
            </a:r>
            <a:r>
              <a:rPr b="1" i="0" lang="en-US" sz="1800">
                <a:solidFill>
                  <a:schemeClr val="lt1"/>
                </a:solidFill>
                <a:latin typeface="Arial"/>
                <a:ea typeface="Arial"/>
                <a:cs typeface="Arial"/>
                <a:sym typeface="Arial"/>
              </a:rPr>
              <a:t>Permissions options</a:t>
            </a:r>
            <a:r>
              <a:rPr b="0" i="0" lang="en-US" sz="1800">
                <a:solidFill>
                  <a:schemeClr val="lt1"/>
                </a:solidFill>
                <a:latin typeface="Arial"/>
                <a:ea typeface="Arial"/>
                <a:cs typeface="Arial"/>
                <a:sym typeface="Arial"/>
              </a:rPr>
              <a:t>, select </a:t>
            </a:r>
            <a:r>
              <a:rPr b="1" i="0" lang="en-US" sz="1800">
                <a:solidFill>
                  <a:schemeClr val="lt1"/>
                </a:solidFill>
                <a:latin typeface="Arial"/>
                <a:ea typeface="Arial"/>
                <a:cs typeface="Arial"/>
                <a:sym typeface="Arial"/>
              </a:rPr>
              <a:t>Add user to group</a:t>
            </a:r>
            <a:r>
              <a:rPr b="0" i="0" lang="en-US" sz="1800">
                <a:solidFill>
                  <a:schemeClr val="lt1"/>
                </a:solidFill>
                <a:latin typeface="Arial"/>
                <a:ea typeface="Arial"/>
                <a:cs typeface="Arial"/>
                <a:sym typeface="Arial"/>
              </a:rPr>
              <a:t>. Then, under </a:t>
            </a:r>
            <a:r>
              <a:rPr b="1" i="0" lang="en-US" sz="1800">
                <a:solidFill>
                  <a:schemeClr val="lt1"/>
                </a:solidFill>
                <a:latin typeface="Arial"/>
                <a:ea typeface="Arial"/>
                <a:cs typeface="Arial"/>
                <a:sym typeface="Arial"/>
              </a:rPr>
              <a:t>User groups</a:t>
            </a:r>
            <a:r>
              <a:rPr b="0" i="0" lang="en-US" sz="1800">
                <a:solidFill>
                  <a:schemeClr val="lt1"/>
                </a:solidFill>
                <a:latin typeface="Arial"/>
                <a:ea typeface="Arial"/>
                <a:cs typeface="Arial"/>
                <a:sym typeface="Arial"/>
              </a:rPr>
              <a:t>, select </a:t>
            </a:r>
            <a:r>
              <a:rPr b="1" i="0" lang="en-US" sz="1800">
                <a:solidFill>
                  <a:schemeClr val="lt1"/>
                </a:solidFill>
                <a:latin typeface="Arial"/>
                <a:ea typeface="Arial"/>
                <a:cs typeface="Arial"/>
                <a:sym typeface="Arial"/>
              </a:rPr>
              <a:t>Create group</a:t>
            </a:r>
            <a:r>
              <a:rPr b="0"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648" name="Google Shape;648;p71"/>
          <p:cNvPicPr preferRelativeResize="0"/>
          <p:nvPr/>
        </p:nvPicPr>
        <p:blipFill rotWithShape="1">
          <a:blip r:embed="rId3">
            <a:alphaModFix/>
          </a:blip>
          <a:srcRect b="0" l="0" r="0" t="0"/>
          <a:stretch/>
        </p:blipFill>
        <p:spPr>
          <a:xfrm>
            <a:off x="139214" y="2668032"/>
            <a:ext cx="5726134" cy="3565824"/>
          </a:xfrm>
          <a:prstGeom prst="rect">
            <a:avLst/>
          </a:prstGeom>
          <a:noFill/>
          <a:ln>
            <a:noFill/>
          </a:ln>
        </p:spPr>
      </p:pic>
      <p:pic>
        <p:nvPicPr>
          <p:cNvPr id="649" name="Google Shape;649;p71"/>
          <p:cNvPicPr preferRelativeResize="0"/>
          <p:nvPr/>
        </p:nvPicPr>
        <p:blipFill rotWithShape="1">
          <a:blip r:embed="rId4">
            <a:alphaModFix/>
          </a:blip>
          <a:srcRect b="0" l="0" r="0" t="0"/>
          <a:stretch/>
        </p:blipFill>
        <p:spPr>
          <a:xfrm>
            <a:off x="6038065" y="2668032"/>
            <a:ext cx="6014721" cy="3565824"/>
          </a:xfrm>
          <a:prstGeom prst="rect">
            <a:avLst/>
          </a:prstGeom>
          <a:noFill/>
          <a:ln>
            <a:noFill/>
          </a:ln>
        </p:spPr>
      </p:pic>
      <p:sp>
        <p:nvSpPr>
          <p:cNvPr id="650" name="Google Shape;650;p71"/>
          <p:cNvSpPr txBox="1"/>
          <p:nvPr/>
        </p:nvSpPr>
        <p:spPr>
          <a:xfrm>
            <a:off x="6183456" y="762336"/>
            <a:ext cx="60960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Arial"/>
                <a:ea typeface="Arial"/>
                <a:cs typeface="Arial"/>
                <a:sym typeface="Arial"/>
              </a:rPr>
              <a:t>6</a:t>
            </a:r>
            <a:r>
              <a:rPr b="0" i="0" lang="en-US" sz="1800" u="none" cap="none" strike="noStrike">
                <a:solidFill>
                  <a:schemeClr val="lt1"/>
                </a:solidFill>
                <a:latin typeface="Arial"/>
                <a:ea typeface="Arial"/>
                <a:cs typeface="Arial"/>
                <a:sym typeface="Arial"/>
              </a:rPr>
              <a:t>. On the </a:t>
            </a:r>
            <a:r>
              <a:rPr b="1" i="0" lang="en-US" sz="1800" u="none" cap="none" strike="noStrike">
                <a:solidFill>
                  <a:schemeClr val="lt1"/>
                </a:solidFill>
                <a:latin typeface="Arial"/>
                <a:ea typeface="Arial"/>
                <a:cs typeface="Arial"/>
                <a:sym typeface="Arial"/>
              </a:rPr>
              <a:t>Create user group</a:t>
            </a:r>
            <a:r>
              <a:rPr b="0" i="0" lang="en-US" sz="1800" u="none" cap="none" strike="noStrike">
                <a:solidFill>
                  <a:schemeClr val="lt1"/>
                </a:solidFill>
                <a:latin typeface="Arial"/>
                <a:ea typeface="Arial"/>
                <a:cs typeface="Arial"/>
                <a:sym typeface="Arial"/>
              </a:rPr>
              <a:t> page, in </a:t>
            </a:r>
            <a:r>
              <a:rPr b="1" i="0" lang="en-US" sz="1800" u="none" cap="none" strike="noStrike">
                <a:solidFill>
                  <a:schemeClr val="lt1"/>
                </a:solidFill>
                <a:latin typeface="Arial"/>
                <a:ea typeface="Arial"/>
                <a:cs typeface="Arial"/>
                <a:sym typeface="Arial"/>
              </a:rPr>
              <a:t>User group name</a:t>
            </a:r>
            <a:r>
              <a:rPr b="0" i="0" lang="en-US" sz="1800" u="none" cap="none" strike="noStrike">
                <a:solidFill>
                  <a:schemeClr val="lt1"/>
                </a:solidFill>
                <a:latin typeface="Arial"/>
                <a:ea typeface="Arial"/>
                <a:cs typeface="Arial"/>
                <a:sym typeface="Arial"/>
              </a:rPr>
              <a:t>, enter</a:t>
            </a:r>
            <a:r>
              <a:rPr b="1" i="0" lang="en-US" sz="1800" u="none" cap="none" strike="noStrike">
                <a:solidFill>
                  <a:schemeClr val="lt1"/>
                </a:solidFill>
                <a:latin typeface="Arial"/>
                <a:ea typeface="Arial"/>
                <a:cs typeface="Arial"/>
                <a:sym typeface="Arial"/>
              </a:rPr>
              <a:t> EmergencyAccessGroup</a:t>
            </a:r>
            <a:r>
              <a:rPr b="0" i="0" lang="en-US" sz="1800" u="none" cap="none" strike="noStrike">
                <a:solidFill>
                  <a:schemeClr val="lt1"/>
                </a:solidFill>
                <a:latin typeface="Arial"/>
                <a:ea typeface="Arial"/>
                <a:cs typeface="Arial"/>
                <a:sym typeface="Arial"/>
              </a:rPr>
              <a:t>. Then, under </a:t>
            </a:r>
            <a:r>
              <a:rPr b="1" i="0" lang="en-US" sz="1800" u="none" cap="none" strike="noStrike">
                <a:solidFill>
                  <a:schemeClr val="lt1"/>
                </a:solidFill>
                <a:latin typeface="Arial"/>
                <a:ea typeface="Arial"/>
                <a:cs typeface="Arial"/>
                <a:sym typeface="Arial"/>
              </a:rPr>
              <a:t>Permissions policies</a:t>
            </a:r>
            <a:r>
              <a:rPr b="0" i="0" lang="en-US" sz="1800" u="none" cap="none" strike="noStrike">
                <a:solidFill>
                  <a:schemeClr val="lt1"/>
                </a:solidFill>
                <a:latin typeface="Arial"/>
                <a:ea typeface="Arial"/>
                <a:cs typeface="Arial"/>
                <a:sym typeface="Arial"/>
              </a:rPr>
              <a:t>, select </a:t>
            </a:r>
            <a:r>
              <a:rPr b="1" i="0" lang="en-US" sz="1800" u="none" cap="none" strike="noStrike">
                <a:solidFill>
                  <a:schemeClr val="lt1"/>
                </a:solidFill>
                <a:latin typeface="Arial"/>
                <a:ea typeface="Arial"/>
                <a:cs typeface="Arial"/>
                <a:sym typeface="Arial"/>
              </a:rPr>
              <a:t>AdministratorAccess</a:t>
            </a:r>
            <a:r>
              <a:rPr b="0" i="0" lang="en-US" sz="1800" u="none" cap="none" strike="noStrike">
                <a:solidFill>
                  <a:srgbClr val="16191F"/>
                </a:solidFill>
                <a:latin typeface="Arial"/>
                <a:ea typeface="Arial"/>
                <a:cs typeface="Arial"/>
                <a:sym typeface="Arial"/>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2"/>
          <p:cNvSpPr txBox="1"/>
          <p:nvPr/>
        </p:nvSpPr>
        <p:spPr>
          <a:xfrm>
            <a:off x="759700" y="502883"/>
            <a:ext cx="60960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Century Gothic"/>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lang="en-US" sz="1800">
                <a:solidFill>
                  <a:schemeClr val="lt1"/>
                </a:solidFill>
                <a:latin typeface="Arial"/>
                <a:ea typeface="Arial"/>
                <a:cs typeface="Arial"/>
                <a:sym typeface="Arial"/>
              </a:rPr>
              <a:t>7</a:t>
            </a:r>
            <a:r>
              <a:rPr b="0" i="0" lang="en-US" sz="1800" u="none" cap="none" strike="noStrike">
                <a:solidFill>
                  <a:schemeClr val="lt1"/>
                </a:solidFill>
                <a:latin typeface="Arial"/>
                <a:ea typeface="Arial"/>
                <a:cs typeface="Arial"/>
                <a:sym typeface="Arial"/>
              </a:rPr>
              <a:t>. Select </a:t>
            </a:r>
            <a:r>
              <a:rPr b="1" i="0" lang="en-US" sz="1800" u="none" cap="none" strike="noStrike">
                <a:solidFill>
                  <a:schemeClr val="lt1"/>
                </a:solidFill>
                <a:latin typeface="Arial"/>
                <a:ea typeface="Arial"/>
                <a:cs typeface="Arial"/>
                <a:sym typeface="Arial"/>
              </a:rPr>
              <a:t>Create user group</a:t>
            </a:r>
            <a:r>
              <a:rPr b="0" i="0" lang="en-US" sz="1800" u="none" cap="none" strike="noStrike">
                <a:solidFill>
                  <a:schemeClr val="lt1"/>
                </a:solidFill>
                <a:latin typeface="Arial"/>
                <a:ea typeface="Arial"/>
                <a:cs typeface="Arial"/>
                <a:sym typeface="Arial"/>
              </a:rPr>
              <a:t> to return to the </a:t>
            </a:r>
            <a:r>
              <a:rPr b="1" i="0" lang="en-US" sz="1800" u="none" cap="none" strike="noStrike">
                <a:solidFill>
                  <a:schemeClr val="lt1"/>
                </a:solidFill>
                <a:latin typeface="Arial"/>
                <a:ea typeface="Arial"/>
                <a:cs typeface="Arial"/>
                <a:sym typeface="Arial"/>
              </a:rPr>
              <a:t>Set permissions</a:t>
            </a:r>
            <a:r>
              <a:rPr b="0" i="0" lang="en-US" sz="1800" u="none" cap="none" strike="noStrike">
                <a:solidFill>
                  <a:schemeClr val="lt1"/>
                </a:solidFill>
                <a:latin typeface="Arial"/>
                <a:ea typeface="Arial"/>
                <a:cs typeface="Arial"/>
                <a:sym typeface="Arial"/>
              </a:rPr>
              <a:t> page.</a:t>
            </a:r>
            <a:endParaRPr/>
          </a:p>
        </p:txBody>
      </p:sp>
      <p:sp>
        <p:nvSpPr>
          <p:cNvPr id="656" name="Google Shape;656;p72"/>
          <p:cNvSpPr txBox="1"/>
          <p:nvPr/>
        </p:nvSpPr>
        <p:spPr>
          <a:xfrm>
            <a:off x="6310510" y="1041492"/>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Arial"/>
                <a:ea typeface="Arial"/>
                <a:cs typeface="Arial"/>
                <a:sym typeface="Arial"/>
              </a:rPr>
              <a:t>8</a:t>
            </a:r>
            <a:r>
              <a:rPr b="0" i="0" lang="en-US" sz="1800" u="none" cap="none" strike="noStrike">
                <a:solidFill>
                  <a:schemeClr val="lt1"/>
                </a:solidFill>
                <a:latin typeface="Arial"/>
                <a:ea typeface="Arial"/>
                <a:cs typeface="Arial"/>
                <a:sym typeface="Arial"/>
              </a:rPr>
              <a:t>. Select </a:t>
            </a:r>
            <a:r>
              <a:rPr b="1" i="0" lang="en-US" sz="1800" u="none" cap="none" strike="noStrike">
                <a:solidFill>
                  <a:schemeClr val="lt1"/>
                </a:solidFill>
                <a:latin typeface="Arial"/>
                <a:ea typeface="Arial"/>
                <a:cs typeface="Arial"/>
                <a:sym typeface="Arial"/>
              </a:rPr>
              <a:t>Next</a:t>
            </a:r>
            <a:r>
              <a:rPr b="0" i="0" lang="en-US" sz="1800" u="none" cap="none" strike="noStrike">
                <a:solidFill>
                  <a:schemeClr val="lt1"/>
                </a:solidFill>
                <a:latin typeface="Arial"/>
                <a:ea typeface="Arial"/>
                <a:cs typeface="Arial"/>
                <a:sym typeface="Arial"/>
              </a:rPr>
              <a:t> to proceed to the </a:t>
            </a:r>
            <a:r>
              <a:rPr b="1" i="0" lang="en-US" sz="1800" u="none" cap="none" strike="noStrike">
                <a:solidFill>
                  <a:schemeClr val="lt1"/>
                </a:solidFill>
                <a:latin typeface="Arial"/>
                <a:ea typeface="Arial"/>
                <a:cs typeface="Arial"/>
                <a:sym typeface="Arial"/>
              </a:rPr>
              <a:t>Review and create</a:t>
            </a:r>
            <a:r>
              <a:rPr b="0" i="0" lang="en-US" sz="1800" u="none" cap="none" strike="noStrike">
                <a:solidFill>
                  <a:schemeClr val="lt1"/>
                </a:solidFill>
                <a:latin typeface="Arial"/>
                <a:ea typeface="Arial"/>
                <a:cs typeface="Arial"/>
                <a:sym typeface="Arial"/>
              </a:rPr>
              <a:t> page.</a:t>
            </a:r>
            <a:endParaRPr/>
          </a:p>
        </p:txBody>
      </p:sp>
      <p:pic>
        <p:nvPicPr>
          <p:cNvPr id="657" name="Google Shape;657;p72"/>
          <p:cNvPicPr preferRelativeResize="0"/>
          <p:nvPr/>
        </p:nvPicPr>
        <p:blipFill rotWithShape="1">
          <a:blip r:embed="rId3">
            <a:alphaModFix/>
          </a:blip>
          <a:srcRect b="0" l="0" r="0" t="0"/>
          <a:stretch/>
        </p:blipFill>
        <p:spPr>
          <a:xfrm>
            <a:off x="243840" y="2303454"/>
            <a:ext cx="5648960" cy="3405256"/>
          </a:xfrm>
          <a:prstGeom prst="rect">
            <a:avLst/>
          </a:prstGeom>
          <a:noFill/>
          <a:ln>
            <a:noFill/>
          </a:ln>
        </p:spPr>
      </p:pic>
      <p:pic>
        <p:nvPicPr>
          <p:cNvPr id="658" name="Google Shape;658;p72"/>
          <p:cNvPicPr preferRelativeResize="0"/>
          <p:nvPr/>
        </p:nvPicPr>
        <p:blipFill rotWithShape="1">
          <a:blip r:embed="rId4">
            <a:alphaModFix/>
          </a:blip>
          <a:srcRect b="0" l="0" r="0" t="0"/>
          <a:stretch/>
        </p:blipFill>
        <p:spPr>
          <a:xfrm>
            <a:off x="6096000" y="2303454"/>
            <a:ext cx="5967042" cy="340017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3"/>
          <p:cNvSpPr txBox="1"/>
          <p:nvPr/>
        </p:nvSpPr>
        <p:spPr>
          <a:xfrm>
            <a:off x="794205" y="423042"/>
            <a:ext cx="1092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10.On the </a:t>
            </a:r>
            <a:r>
              <a:rPr b="1" i="0" lang="en-US" sz="1800">
                <a:solidFill>
                  <a:schemeClr val="lt1"/>
                </a:solidFill>
                <a:latin typeface="Arial"/>
                <a:ea typeface="Arial"/>
                <a:cs typeface="Arial"/>
                <a:sym typeface="Arial"/>
              </a:rPr>
              <a:t>Review and create</a:t>
            </a:r>
            <a:r>
              <a:rPr b="0" i="0" lang="en-US" sz="1800">
                <a:solidFill>
                  <a:schemeClr val="lt1"/>
                </a:solidFill>
                <a:latin typeface="Arial"/>
                <a:ea typeface="Arial"/>
                <a:cs typeface="Arial"/>
                <a:sym typeface="Arial"/>
              </a:rPr>
              <a:t> page, review the list of user group memberships to be added to the new user. When you are ready to proceed, select </a:t>
            </a:r>
            <a:r>
              <a:rPr b="1" i="0" lang="en-US" sz="1800">
                <a:solidFill>
                  <a:schemeClr val="lt1"/>
                </a:solidFill>
                <a:latin typeface="Arial"/>
                <a:ea typeface="Arial"/>
                <a:cs typeface="Arial"/>
                <a:sym typeface="Arial"/>
              </a:rPr>
              <a:t>Create user</a:t>
            </a:r>
            <a:r>
              <a:rPr b="0"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11. On the </a:t>
            </a:r>
            <a:r>
              <a:rPr b="1" i="0" lang="en-US" sz="1800">
                <a:solidFill>
                  <a:schemeClr val="lt1"/>
                </a:solidFill>
                <a:latin typeface="Arial"/>
                <a:ea typeface="Arial"/>
                <a:cs typeface="Arial"/>
                <a:sym typeface="Arial"/>
              </a:rPr>
              <a:t>Retrieve password</a:t>
            </a:r>
            <a:r>
              <a:rPr b="0" i="0" lang="en-US" sz="1800">
                <a:solidFill>
                  <a:schemeClr val="lt1"/>
                </a:solidFill>
                <a:latin typeface="Arial"/>
                <a:ea typeface="Arial"/>
                <a:cs typeface="Arial"/>
                <a:sym typeface="Arial"/>
              </a:rPr>
              <a:t> page, select </a:t>
            </a:r>
            <a:r>
              <a:rPr b="1" i="0" lang="en-US" sz="1800">
                <a:solidFill>
                  <a:schemeClr val="lt1"/>
                </a:solidFill>
                <a:latin typeface="Arial"/>
                <a:ea typeface="Arial"/>
                <a:cs typeface="Arial"/>
                <a:sym typeface="Arial"/>
              </a:rPr>
              <a:t>Download .csv file</a:t>
            </a:r>
            <a:r>
              <a:rPr b="0" i="0" lang="en-US" sz="1800">
                <a:solidFill>
                  <a:schemeClr val="lt1"/>
                </a:solidFill>
                <a:latin typeface="Arial"/>
                <a:ea typeface="Arial"/>
                <a:cs typeface="Arial"/>
                <a:sym typeface="Arial"/>
              </a:rPr>
              <a:t> to save a .csv file with the user credential information (Connection URL, user name, and password).</a:t>
            </a:r>
            <a:endParaRPr/>
          </a:p>
          <a:p>
            <a:pPr indent="0" lvl="0" marL="0" marR="0" rtl="0" algn="l">
              <a:spcBef>
                <a:spcPts val="0"/>
              </a:spcBef>
              <a:spcAft>
                <a:spcPts val="0"/>
              </a:spcAft>
              <a:buNone/>
            </a:pPr>
            <a:r>
              <a:rPr b="0" i="0" lang="en-US" sz="1800">
                <a:solidFill>
                  <a:schemeClr val="lt1"/>
                </a:solidFill>
                <a:latin typeface="Arial"/>
                <a:ea typeface="Arial"/>
                <a:cs typeface="Arial"/>
                <a:sym typeface="Arial"/>
              </a:rPr>
              <a:t>12. Save this file to use if you need to sign-in to IAM and do not have access to your federated identity provider.</a:t>
            </a:r>
            <a:endParaRPr/>
          </a:p>
          <a:p>
            <a:pPr indent="0" lvl="0" marL="0" marR="0" rtl="0" algn="l">
              <a:spcBef>
                <a:spcPts val="0"/>
              </a:spcBef>
              <a:spcAft>
                <a:spcPts val="0"/>
              </a:spcAft>
              <a:buNone/>
            </a:pPr>
            <a:r>
              <a:t/>
            </a:r>
            <a:endParaRPr b="0" i="0" sz="1800">
              <a:solidFill>
                <a:schemeClr val="lt1"/>
              </a:solidFill>
              <a:latin typeface="Arial"/>
              <a:ea typeface="Arial"/>
              <a:cs typeface="Arial"/>
              <a:sym typeface="Arial"/>
            </a:endParaRPr>
          </a:p>
          <a:p>
            <a:pPr indent="0" lvl="0" marL="0" marR="0" rtl="0" algn="l">
              <a:spcBef>
                <a:spcPts val="0"/>
              </a:spcBef>
              <a:spcAft>
                <a:spcPts val="0"/>
              </a:spcAft>
              <a:buNone/>
            </a:pPr>
            <a:r>
              <a:t/>
            </a:r>
            <a:endParaRPr b="0" i="0" sz="1800">
              <a:solidFill>
                <a:srgbClr val="16191F"/>
              </a:solidFill>
              <a:latin typeface="Arial"/>
              <a:ea typeface="Arial"/>
              <a:cs typeface="Arial"/>
              <a:sym typeface="Arial"/>
            </a:endParaRPr>
          </a:p>
        </p:txBody>
      </p:sp>
      <p:pic>
        <p:nvPicPr>
          <p:cNvPr id="664" name="Google Shape;664;p73"/>
          <p:cNvPicPr preferRelativeResize="0"/>
          <p:nvPr/>
        </p:nvPicPr>
        <p:blipFill rotWithShape="1">
          <a:blip r:embed="rId3">
            <a:alphaModFix/>
          </a:blip>
          <a:srcRect b="0" l="0" r="0" t="0"/>
          <a:stretch/>
        </p:blipFill>
        <p:spPr>
          <a:xfrm>
            <a:off x="2672115" y="2072293"/>
            <a:ext cx="6980844" cy="378504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pic>
        <p:nvPicPr>
          <p:cNvPr id="669" name="Google Shape;669;p74"/>
          <p:cNvPicPr preferRelativeResize="0"/>
          <p:nvPr/>
        </p:nvPicPr>
        <p:blipFill rotWithShape="1">
          <a:blip r:embed="rId3">
            <a:alphaModFix/>
          </a:blip>
          <a:srcRect b="0" l="0" r="0" t="0"/>
          <a:stretch/>
        </p:blipFill>
        <p:spPr>
          <a:xfrm>
            <a:off x="436880" y="2351030"/>
            <a:ext cx="5575731" cy="3417570"/>
          </a:xfrm>
          <a:prstGeom prst="rect">
            <a:avLst/>
          </a:prstGeom>
          <a:noFill/>
          <a:ln>
            <a:noFill/>
          </a:ln>
        </p:spPr>
      </p:pic>
      <p:sp>
        <p:nvSpPr>
          <p:cNvPr id="670" name="Google Shape;670;p74"/>
          <p:cNvSpPr txBox="1"/>
          <p:nvPr/>
        </p:nvSpPr>
        <p:spPr>
          <a:xfrm>
            <a:off x="304800" y="819730"/>
            <a:ext cx="605536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13. If you want to add permissions to the user group, then go to </a:t>
            </a:r>
            <a:r>
              <a:rPr b="1" i="0" lang="en-US" sz="1800">
                <a:solidFill>
                  <a:schemeClr val="lt1"/>
                </a:solidFill>
                <a:latin typeface="Arial"/>
                <a:ea typeface="Arial"/>
                <a:cs typeface="Arial"/>
                <a:sym typeface="Arial"/>
              </a:rPr>
              <a:t>User groups </a:t>
            </a:r>
            <a:r>
              <a:rPr i="0" lang="en-US" sz="1800">
                <a:solidFill>
                  <a:schemeClr val="lt1"/>
                </a:solidFill>
                <a:latin typeface="Arial"/>
                <a:ea typeface="Arial"/>
                <a:cs typeface="Arial"/>
                <a:sym typeface="Arial"/>
              </a:rPr>
              <a:t>and click on the respective </a:t>
            </a:r>
            <a:r>
              <a:rPr b="1" i="0" lang="en-US" sz="1800">
                <a:solidFill>
                  <a:schemeClr val="lt1"/>
                </a:solidFill>
                <a:latin typeface="Arial"/>
                <a:ea typeface="Arial"/>
                <a:cs typeface="Arial"/>
                <a:sym typeface="Arial"/>
              </a:rPr>
              <a:t>User group.</a:t>
            </a:r>
            <a:endParaRPr/>
          </a:p>
          <a:p>
            <a:pPr indent="0" lvl="0" marL="0" marR="0" rtl="0" algn="l">
              <a:spcBef>
                <a:spcPts val="0"/>
              </a:spcBef>
              <a:spcAft>
                <a:spcPts val="0"/>
              </a:spcAft>
              <a:buNone/>
            </a:pPr>
            <a:r>
              <a:t/>
            </a:r>
            <a:endParaRPr b="0" i="0" sz="1800">
              <a:solidFill>
                <a:srgbClr val="16191F"/>
              </a:solidFill>
              <a:latin typeface="Arial"/>
              <a:ea typeface="Arial"/>
              <a:cs typeface="Arial"/>
              <a:sym typeface="Arial"/>
            </a:endParaRPr>
          </a:p>
        </p:txBody>
      </p:sp>
      <p:pic>
        <p:nvPicPr>
          <p:cNvPr id="671" name="Google Shape;671;p74"/>
          <p:cNvPicPr preferRelativeResize="0"/>
          <p:nvPr/>
        </p:nvPicPr>
        <p:blipFill rotWithShape="1">
          <a:blip r:embed="rId4">
            <a:alphaModFix/>
          </a:blip>
          <a:srcRect b="0" l="0" r="0" t="0"/>
          <a:stretch/>
        </p:blipFill>
        <p:spPr>
          <a:xfrm>
            <a:off x="6241560" y="2351030"/>
            <a:ext cx="5510040" cy="3379209"/>
          </a:xfrm>
          <a:prstGeom prst="rect">
            <a:avLst/>
          </a:prstGeom>
          <a:noFill/>
          <a:ln>
            <a:noFill/>
          </a:ln>
        </p:spPr>
      </p:pic>
      <p:sp>
        <p:nvSpPr>
          <p:cNvPr id="672" name="Google Shape;672;p74"/>
          <p:cNvSpPr txBox="1"/>
          <p:nvPr/>
        </p:nvSpPr>
        <p:spPr>
          <a:xfrm>
            <a:off x="6241560" y="819730"/>
            <a:ext cx="58318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Arial"/>
                <a:ea typeface="Arial"/>
                <a:cs typeface="Arial"/>
                <a:sym typeface="Arial"/>
              </a:rPr>
              <a:t>14. </a:t>
            </a:r>
            <a:r>
              <a:rPr b="1" lang="en-US" sz="1800">
                <a:solidFill>
                  <a:schemeClr val="lt1"/>
                </a:solidFill>
                <a:latin typeface="Arial"/>
                <a:ea typeface="Arial"/>
                <a:cs typeface="Arial"/>
                <a:sym typeface="Arial"/>
              </a:rPr>
              <a:t>Go to Permissions 🡪 All permissions🡪 Attach policies</a:t>
            </a:r>
            <a:endParaRPr b="1" i="0" sz="1800">
              <a:solidFill>
                <a:schemeClr val="lt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75"/>
          <p:cNvPicPr preferRelativeResize="0"/>
          <p:nvPr/>
        </p:nvPicPr>
        <p:blipFill rotWithShape="1">
          <a:blip r:embed="rId3">
            <a:alphaModFix/>
          </a:blip>
          <a:srcRect b="0" l="0" r="0" t="0"/>
          <a:stretch/>
        </p:blipFill>
        <p:spPr>
          <a:xfrm>
            <a:off x="365665" y="2172915"/>
            <a:ext cx="5538281" cy="3858233"/>
          </a:xfrm>
          <a:prstGeom prst="rect">
            <a:avLst/>
          </a:prstGeom>
          <a:noFill/>
          <a:ln>
            <a:noFill/>
          </a:ln>
        </p:spPr>
      </p:pic>
      <p:pic>
        <p:nvPicPr>
          <p:cNvPr id="678" name="Google Shape;678;p75"/>
          <p:cNvPicPr preferRelativeResize="0"/>
          <p:nvPr/>
        </p:nvPicPr>
        <p:blipFill rotWithShape="1">
          <a:blip r:embed="rId4">
            <a:alphaModFix/>
          </a:blip>
          <a:srcRect b="0" l="0" r="0" t="0"/>
          <a:stretch/>
        </p:blipFill>
        <p:spPr>
          <a:xfrm>
            <a:off x="5995358" y="2172915"/>
            <a:ext cx="5895086" cy="3858233"/>
          </a:xfrm>
          <a:prstGeom prst="rect">
            <a:avLst/>
          </a:prstGeom>
          <a:noFill/>
          <a:ln>
            <a:noFill/>
          </a:ln>
        </p:spPr>
      </p:pic>
      <p:sp>
        <p:nvSpPr>
          <p:cNvPr id="679" name="Google Shape;679;p75"/>
          <p:cNvSpPr txBox="1"/>
          <p:nvPr/>
        </p:nvSpPr>
        <p:spPr>
          <a:xfrm>
            <a:off x="1714028" y="728463"/>
            <a:ext cx="83798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lt1"/>
                </a:solidFill>
                <a:latin typeface="Arial"/>
                <a:ea typeface="Arial"/>
                <a:cs typeface="Arial"/>
                <a:sym typeface="Arial"/>
              </a:rPr>
              <a:t>15. </a:t>
            </a:r>
            <a:r>
              <a:rPr lang="en-US" sz="1800">
                <a:solidFill>
                  <a:schemeClr val="lt1"/>
                </a:solidFill>
                <a:latin typeface="Arial"/>
                <a:ea typeface="Arial"/>
                <a:cs typeface="Arial"/>
                <a:sym typeface="Arial"/>
              </a:rPr>
              <a:t>Add the permission policy and the policy is attached to the </a:t>
            </a:r>
            <a:r>
              <a:rPr b="1" lang="en-US" sz="1800">
                <a:solidFill>
                  <a:schemeClr val="lt1"/>
                </a:solidFill>
                <a:latin typeface="Arial"/>
                <a:ea typeface="Arial"/>
                <a:cs typeface="Arial"/>
                <a:sym typeface="Arial"/>
              </a:rPr>
              <a:t>User group</a:t>
            </a:r>
            <a:r>
              <a:rPr b="1" i="0" lang="en-US" sz="1800">
                <a:solidFill>
                  <a:schemeClr val="lt1"/>
                </a:solidFill>
                <a:latin typeface="Arial"/>
                <a:ea typeface="Arial"/>
                <a:cs typeface="Arial"/>
                <a:sym typeface="Arial"/>
              </a:rPr>
              <a:t>.</a:t>
            </a:r>
            <a:endParaRPr/>
          </a:p>
          <a:p>
            <a:pPr indent="0" lvl="0" marL="0" marR="0" rtl="0" algn="l">
              <a:spcBef>
                <a:spcPts val="0"/>
              </a:spcBef>
              <a:spcAft>
                <a:spcPts val="0"/>
              </a:spcAft>
              <a:buNone/>
            </a:pPr>
            <a:r>
              <a:t/>
            </a:r>
            <a:endParaRPr b="0" i="0" sz="1800">
              <a:solidFill>
                <a:srgbClr val="16191F"/>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6"/>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4000"/>
              <a:buFont typeface="Century Gothic"/>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nvSpPr>
        <p:spPr>
          <a:xfrm>
            <a:off x="470140" y="444260"/>
            <a:ext cx="11037498"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FFF00"/>
                </a:solidFill>
                <a:latin typeface="Arial"/>
                <a:ea typeface="Arial"/>
                <a:cs typeface="Arial"/>
                <a:sym typeface="Arial"/>
              </a:rPr>
              <a:t>LAUNCH A WEB SERVER INSTANCE </a:t>
            </a:r>
            <a:endParaRPr/>
          </a:p>
          <a:p>
            <a:pPr indent="0" lvl="0" marL="0" marR="0" rtl="0" algn="l">
              <a:spcBef>
                <a:spcPts val="0"/>
              </a:spcBef>
              <a:spcAft>
                <a:spcPts val="0"/>
              </a:spcAft>
              <a:buNone/>
            </a:pPr>
            <a:r>
              <a:t/>
            </a:r>
            <a:endParaRPr b="1" sz="1600">
              <a:solidFill>
                <a:schemeClr val="lt1"/>
              </a:solidFill>
              <a:latin typeface="Arial"/>
              <a:ea typeface="Arial"/>
              <a:cs typeface="Arial"/>
              <a:sym typeface="Arial"/>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1 : Choose EC2  to open EC2 console , from instances click launch instance  and give name as web server 1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2 : Keep Amazon Linux selelct and select amazon linux 2023 AMI  , Choose t2.micro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3 : Choose key pair name to vockey , in network settings choose edit select network to lab-vpc ,subnet to lab-subnet-public2 and auton assign to enable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4 : Under firewall choose select existing security group , for common security groups select web security group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5 : Expand the advanced details panel , scroll down upto the user data box appear </a:t>
            </a:r>
            <a:endParaRPr/>
          </a:p>
        </p:txBody>
      </p:sp>
      <p:sp>
        <p:nvSpPr>
          <p:cNvPr id="292" name="Google Shape;292;p24"/>
          <p:cNvSpPr/>
          <p:nvPr/>
        </p:nvSpPr>
        <p:spPr>
          <a:xfrm>
            <a:off x="594503" y="2321697"/>
            <a:ext cx="7333173" cy="1661993"/>
          </a:xfrm>
          <a:prstGeom prst="rect">
            <a:avLst/>
          </a:prstGeom>
          <a:solidFill>
            <a:srgbClr val="F8F8F8"/>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555555"/>
              </a:buClr>
              <a:buSzPts val="1200"/>
              <a:buFont typeface="Arial"/>
              <a:buNone/>
            </a:pPr>
            <a:r>
              <a:rPr b="0" i="0" lang="en-US" sz="1200" u="none" cap="none" strike="noStrike">
                <a:solidFill>
                  <a:srgbClr val="555555"/>
                </a:solidFill>
                <a:latin typeface="Arial"/>
                <a:ea typeface="Arial"/>
                <a:cs typeface="Arial"/>
                <a:sym typeface="Arial"/>
              </a:rPr>
              <a:t>#!/bin/bash</a:t>
            </a:r>
            <a:endParaRPr b="0" i="0" sz="1200" u="none" cap="none" strike="noStrike">
              <a:solidFill>
                <a:srgbClr val="AA5500"/>
              </a:solidFill>
              <a:latin typeface="Arial"/>
              <a:ea typeface="Arial"/>
              <a:cs typeface="Arial"/>
              <a:sym typeface="Arial"/>
            </a:endParaRPr>
          </a:p>
          <a:p>
            <a:pPr indent="0" lvl="0" marL="0" marR="0" rtl="0" algn="l">
              <a:lnSpc>
                <a:spcPct val="100000"/>
              </a:lnSpc>
              <a:spcBef>
                <a:spcPts val="0"/>
              </a:spcBef>
              <a:spcAft>
                <a:spcPts val="0"/>
              </a:spcAft>
              <a:buClr>
                <a:srgbClr val="AA5500"/>
              </a:buClr>
              <a:buSzPts val="1200"/>
              <a:buFont typeface="Arial"/>
              <a:buNone/>
            </a:pPr>
            <a:r>
              <a:rPr b="0" i="0" lang="en-US" sz="1200" u="none" cap="none" strike="noStrike">
                <a:solidFill>
                  <a:srgbClr val="AA5500"/>
                </a:solidFill>
                <a:latin typeface="Arial"/>
                <a:ea typeface="Arial"/>
                <a:cs typeface="Arial"/>
                <a:sym typeface="Arial"/>
              </a:rPr>
              <a:t># Install Apache Web Server and PHP</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3300AA"/>
              </a:buClr>
              <a:buSzPts val="1200"/>
              <a:buFont typeface="Arial"/>
              <a:buNone/>
            </a:pPr>
            <a:r>
              <a:rPr b="0" i="0" lang="en-US" sz="1200" u="none" cap="none" strike="noStrike">
                <a:solidFill>
                  <a:srgbClr val="3300AA"/>
                </a:solidFill>
                <a:latin typeface="Arial"/>
                <a:ea typeface="Arial"/>
                <a:cs typeface="Arial"/>
                <a:sym typeface="Arial"/>
              </a:rPr>
              <a:t>sudo</a:t>
            </a:r>
            <a:r>
              <a:rPr b="0" i="0" lang="en-US" sz="1200" u="none" cap="none" strike="noStrike">
                <a:solidFill>
                  <a:srgbClr val="333333"/>
                </a:solidFill>
                <a:latin typeface="Arial"/>
                <a:ea typeface="Arial"/>
                <a:cs typeface="Arial"/>
                <a:sym typeface="Arial"/>
              </a:rPr>
              <a:t> dnf install </a:t>
            </a:r>
            <a:r>
              <a:rPr b="0" i="0" lang="en-US" sz="1200" u="none" cap="none" strike="noStrike">
                <a:solidFill>
                  <a:srgbClr val="0000CC"/>
                </a:solidFill>
                <a:latin typeface="Arial"/>
                <a:ea typeface="Arial"/>
                <a:cs typeface="Arial"/>
                <a:sym typeface="Arial"/>
              </a:rPr>
              <a:t>-y</a:t>
            </a:r>
            <a:r>
              <a:rPr b="0" i="0" lang="en-US" sz="1200" u="none" cap="none" strike="noStrike">
                <a:solidFill>
                  <a:srgbClr val="333333"/>
                </a:solidFill>
                <a:latin typeface="Arial"/>
                <a:ea typeface="Arial"/>
                <a:cs typeface="Arial"/>
                <a:sym typeface="Arial"/>
              </a:rPr>
              <a:t> httpd </a:t>
            </a:r>
            <a:r>
              <a:rPr b="0" i="0" lang="en-US" sz="1200" u="none" cap="none" strike="noStrike">
                <a:solidFill>
                  <a:srgbClr val="3300AA"/>
                </a:solidFill>
                <a:latin typeface="Arial"/>
                <a:ea typeface="Arial"/>
                <a:cs typeface="Arial"/>
                <a:sym typeface="Arial"/>
              </a:rPr>
              <a:t>wget</a:t>
            </a:r>
            <a:r>
              <a:rPr b="0" i="0" lang="en-US" sz="1200" u="none" cap="none" strike="noStrike">
                <a:solidFill>
                  <a:srgbClr val="333333"/>
                </a:solidFill>
                <a:latin typeface="Arial"/>
                <a:ea typeface="Arial"/>
                <a:cs typeface="Arial"/>
                <a:sym typeface="Arial"/>
              </a:rPr>
              <a:t> php mariadb105-server</a:t>
            </a:r>
            <a:endParaRPr b="0" i="0" sz="1200" u="none" cap="none" strike="noStrike">
              <a:solidFill>
                <a:srgbClr val="AA5500"/>
              </a:solidFill>
              <a:latin typeface="Arial"/>
              <a:ea typeface="Arial"/>
              <a:cs typeface="Arial"/>
              <a:sym typeface="Arial"/>
            </a:endParaRPr>
          </a:p>
          <a:p>
            <a:pPr indent="0" lvl="0" marL="0" marR="0" rtl="0" algn="l">
              <a:lnSpc>
                <a:spcPct val="100000"/>
              </a:lnSpc>
              <a:spcBef>
                <a:spcPts val="0"/>
              </a:spcBef>
              <a:spcAft>
                <a:spcPts val="0"/>
              </a:spcAft>
              <a:buClr>
                <a:srgbClr val="AA5500"/>
              </a:buClr>
              <a:buSzPts val="1200"/>
              <a:buFont typeface="Arial"/>
              <a:buNone/>
            </a:pPr>
            <a:r>
              <a:rPr b="0" i="0" lang="en-US" sz="1200" u="none" cap="none" strike="noStrike">
                <a:solidFill>
                  <a:srgbClr val="AA5500"/>
                </a:solidFill>
                <a:latin typeface="Arial"/>
                <a:ea typeface="Arial"/>
                <a:cs typeface="Arial"/>
                <a:sym typeface="Arial"/>
              </a:rPr>
              <a:t># Download Lab files get</a:t>
            </a:r>
            <a:r>
              <a:rPr b="0" i="0" lang="en-US" sz="1200" u="none" cap="none" strike="noStrike">
                <a:solidFill>
                  <a:srgbClr val="333333"/>
                </a:solidFill>
                <a:latin typeface="Arial"/>
                <a:ea typeface="Arial"/>
                <a:cs typeface="Arial"/>
                <a:sym typeface="Arial"/>
              </a:rPr>
              <a:t> https://aws-tc-largeobjects.s3.us-west-2.amazonaws.com/CUR-TF-100-ACCLFO-2-9026/2-lab2-vpc/s3/lab-app.zip</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200"/>
              <a:buFont typeface="Arial"/>
              <a:buNone/>
            </a:pPr>
            <a:r>
              <a:rPr b="0" i="0" lang="en-US" sz="1200" u="none" cap="none" strike="noStrike">
                <a:solidFill>
                  <a:srgbClr val="333333"/>
                </a:solidFill>
                <a:latin typeface="Arial"/>
                <a:ea typeface="Arial"/>
                <a:cs typeface="Arial"/>
                <a:sym typeface="Arial"/>
              </a:rPr>
              <a:t>unzip lab-app.zip </a:t>
            </a:r>
            <a:r>
              <a:rPr b="0" i="0" lang="en-US" sz="1200" u="none" cap="none" strike="noStrike">
                <a:solidFill>
                  <a:srgbClr val="0000CC"/>
                </a:solidFill>
                <a:latin typeface="Arial"/>
                <a:ea typeface="Arial"/>
                <a:cs typeface="Arial"/>
                <a:sym typeface="Arial"/>
              </a:rPr>
              <a:t>-d</a:t>
            </a:r>
            <a:r>
              <a:rPr b="0" i="0" lang="en-US" sz="1200" u="none" cap="none" strike="noStrike">
                <a:solidFill>
                  <a:srgbClr val="333333"/>
                </a:solidFill>
                <a:latin typeface="Arial"/>
                <a:ea typeface="Arial"/>
                <a:cs typeface="Arial"/>
                <a:sym typeface="Arial"/>
              </a:rPr>
              <a:t> /var/www/html/</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AA5500"/>
              </a:buClr>
              <a:buSzPts val="1200"/>
              <a:buFont typeface="Arial"/>
              <a:buNone/>
            </a:pPr>
            <a:r>
              <a:rPr b="0" i="0" lang="en-US" sz="1200" u="none" cap="none" strike="noStrike">
                <a:solidFill>
                  <a:srgbClr val="AA5500"/>
                </a:solidFill>
                <a:latin typeface="Arial"/>
                <a:ea typeface="Arial"/>
                <a:cs typeface="Arial"/>
                <a:sym typeface="Arial"/>
              </a:rPr>
              <a:t># Turn on web server</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333333"/>
              </a:buClr>
              <a:buSzPts val="1200"/>
              <a:buFont typeface="Arial"/>
              <a:buNone/>
            </a:pPr>
            <a:r>
              <a:rPr b="0" i="0" lang="en-US" sz="1200" u="none" cap="none" strike="noStrike">
                <a:solidFill>
                  <a:srgbClr val="333333"/>
                </a:solidFill>
                <a:latin typeface="Arial"/>
                <a:ea typeface="Arial"/>
                <a:cs typeface="Arial"/>
                <a:sym typeface="Arial"/>
              </a:rPr>
              <a:t>chkconfig httpd on</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3300AA"/>
              </a:buClr>
              <a:buSzPts val="1200"/>
              <a:buFont typeface="Arial"/>
              <a:buNone/>
            </a:pPr>
            <a:r>
              <a:rPr b="0" i="0" lang="en-US" sz="1200" u="none" cap="none" strike="noStrike">
                <a:solidFill>
                  <a:srgbClr val="3300AA"/>
                </a:solidFill>
                <a:latin typeface="Arial"/>
                <a:ea typeface="Arial"/>
                <a:cs typeface="Arial"/>
                <a:sym typeface="Arial"/>
              </a:rPr>
              <a:t>service</a:t>
            </a:r>
            <a:r>
              <a:rPr b="0" i="0" lang="en-US" sz="1200" u="none" cap="none" strike="noStrike">
                <a:solidFill>
                  <a:srgbClr val="333333"/>
                </a:solidFill>
                <a:latin typeface="Arial"/>
                <a:ea typeface="Arial"/>
                <a:cs typeface="Arial"/>
                <a:sym typeface="Arial"/>
              </a:rPr>
              <a:t> httpd </a:t>
            </a:r>
            <a:r>
              <a:rPr b="0" i="0" lang="en-US" sz="1200" u="none" cap="none" strike="noStrike">
                <a:solidFill>
                  <a:srgbClr val="3300AA"/>
                </a:solidFill>
                <a:latin typeface="Arial"/>
                <a:ea typeface="Arial"/>
                <a:cs typeface="Arial"/>
                <a:sym typeface="Arial"/>
              </a:rPr>
              <a:t>start</a:t>
            </a:r>
            <a:endParaRPr b="0" i="0" sz="1200" u="none" cap="none" strike="noStrike">
              <a:solidFill>
                <a:schemeClr val="lt1"/>
              </a:solidFill>
              <a:latin typeface="Arial"/>
              <a:ea typeface="Arial"/>
              <a:cs typeface="Arial"/>
              <a:sym typeface="Arial"/>
            </a:endParaRPr>
          </a:p>
        </p:txBody>
      </p:sp>
      <p:sp>
        <p:nvSpPr>
          <p:cNvPr id="293" name="Google Shape;293;p24"/>
          <p:cNvSpPr txBox="1"/>
          <p:nvPr/>
        </p:nvSpPr>
        <p:spPr>
          <a:xfrm>
            <a:off x="594502" y="4199134"/>
            <a:ext cx="10826871"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Heebo"/>
                <a:ea typeface="Heebo"/>
                <a:cs typeface="Heebo"/>
                <a:sym typeface="Heebo"/>
              </a:rPr>
              <a:t>Step 6: At the bottom SUMMARY panel choose launch instance ,click on view instances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7 : Wait until web server 1 shows 2/2 checks passed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8 : Copy the public ipv4 dns value present in details tab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9 : Open a new browser , copy the public dns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 10 : Finally we see a web page displaying AWS logo and instances meta-data values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25"/>
          <p:cNvPicPr preferRelativeResize="0"/>
          <p:nvPr/>
        </p:nvPicPr>
        <p:blipFill rotWithShape="1">
          <a:blip r:embed="rId3">
            <a:alphaModFix/>
          </a:blip>
          <a:srcRect b="0" l="0" r="0" t="0"/>
          <a:stretch/>
        </p:blipFill>
        <p:spPr>
          <a:xfrm>
            <a:off x="198408" y="310551"/>
            <a:ext cx="3666226" cy="2760454"/>
          </a:xfrm>
          <a:prstGeom prst="rect">
            <a:avLst/>
          </a:prstGeom>
          <a:noFill/>
          <a:ln>
            <a:noFill/>
          </a:ln>
        </p:spPr>
      </p:pic>
      <p:pic>
        <p:nvPicPr>
          <p:cNvPr id="299" name="Google Shape;299;p25"/>
          <p:cNvPicPr preferRelativeResize="0"/>
          <p:nvPr/>
        </p:nvPicPr>
        <p:blipFill rotWithShape="1">
          <a:blip r:embed="rId4">
            <a:alphaModFix/>
          </a:blip>
          <a:srcRect b="0" l="0" r="0" t="0"/>
          <a:stretch/>
        </p:blipFill>
        <p:spPr>
          <a:xfrm>
            <a:off x="3976778" y="310550"/>
            <a:ext cx="3778368" cy="2760453"/>
          </a:xfrm>
          <a:prstGeom prst="rect">
            <a:avLst/>
          </a:prstGeom>
          <a:noFill/>
          <a:ln>
            <a:noFill/>
          </a:ln>
        </p:spPr>
      </p:pic>
      <p:pic>
        <p:nvPicPr>
          <p:cNvPr id="300" name="Google Shape;300;p25"/>
          <p:cNvPicPr preferRelativeResize="0"/>
          <p:nvPr/>
        </p:nvPicPr>
        <p:blipFill rotWithShape="1">
          <a:blip r:embed="rId5">
            <a:alphaModFix/>
          </a:blip>
          <a:srcRect b="0" l="0" r="0" t="0"/>
          <a:stretch/>
        </p:blipFill>
        <p:spPr>
          <a:xfrm>
            <a:off x="7867290" y="310550"/>
            <a:ext cx="3959525" cy="2760453"/>
          </a:xfrm>
          <a:prstGeom prst="rect">
            <a:avLst/>
          </a:prstGeom>
          <a:noFill/>
          <a:ln>
            <a:noFill/>
          </a:ln>
        </p:spPr>
      </p:pic>
      <p:pic>
        <p:nvPicPr>
          <p:cNvPr id="301" name="Google Shape;301;p25"/>
          <p:cNvPicPr preferRelativeResize="0"/>
          <p:nvPr/>
        </p:nvPicPr>
        <p:blipFill rotWithShape="1">
          <a:blip r:embed="rId6">
            <a:alphaModFix/>
          </a:blip>
          <a:srcRect b="0" l="0" r="0" t="0"/>
          <a:stretch/>
        </p:blipFill>
        <p:spPr>
          <a:xfrm>
            <a:off x="198408" y="3429000"/>
            <a:ext cx="3666226" cy="2760454"/>
          </a:xfrm>
          <a:prstGeom prst="rect">
            <a:avLst/>
          </a:prstGeom>
          <a:noFill/>
          <a:ln>
            <a:noFill/>
          </a:ln>
        </p:spPr>
      </p:pic>
      <p:pic>
        <p:nvPicPr>
          <p:cNvPr id="302" name="Google Shape;302;p25"/>
          <p:cNvPicPr preferRelativeResize="0"/>
          <p:nvPr/>
        </p:nvPicPr>
        <p:blipFill rotWithShape="1">
          <a:blip r:embed="rId7">
            <a:alphaModFix/>
          </a:blip>
          <a:srcRect b="0" l="0" r="0" t="0"/>
          <a:stretch/>
        </p:blipFill>
        <p:spPr>
          <a:xfrm>
            <a:off x="4005534" y="3429000"/>
            <a:ext cx="3778368" cy="2760453"/>
          </a:xfrm>
          <a:prstGeom prst="rect">
            <a:avLst/>
          </a:prstGeom>
          <a:noFill/>
          <a:ln>
            <a:noFill/>
          </a:ln>
        </p:spPr>
      </p:pic>
      <p:pic>
        <p:nvPicPr>
          <p:cNvPr id="303" name="Google Shape;303;p25"/>
          <p:cNvPicPr preferRelativeResize="0"/>
          <p:nvPr/>
        </p:nvPicPr>
        <p:blipFill rotWithShape="1">
          <a:blip r:embed="rId8">
            <a:alphaModFix/>
          </a:blip>
          <a:srcRect b="0" l="0" r="0" t="0"/>
          <a:stretch/>
        </p:blipFill>
        <p:spPr>
          <a:xfrm>
            <a:off x="7924802" y="3429000"/>
            <a:ext cx="3959525" cy="27604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6"/>
          <p:cNvPicPr preferRelativeResize="0"/>
          <p:nvPr/>
        </p:nvPicPr>
        <p:blipFill rotWithShape="1">
          <a:blip r:embed="rId3">
            <a:alphaModFix/>
          </a:blip>
          <a:srcRect b="0" l="0" r="0" t="0"/>
          <a:stretch/>
        </p:blipFill>
        <p:spPr>
          <a:xfrm>
            <a:off x="3312544" y="655608"/>
            <a:ext cx="4520241" cy="2963173"/>
          </a:xfrm>
          <a:prstGeom prst="rect">
            <a:avLst/>
          </a:prstGeom>
          <a:noFill/>
          <a:ln>
            <a:noFill/>
          </a:ln>
        </p:spPr>
      </p:pic>
      <p:sp>
        <p:nvSpPr>
          <p:cNvPr id="309" name="Google Shape;309;p26"/>
          <p:cNvSpPr txBox="1"/>
          <p:nvPr/>
        </p:nvSpPr>
        <p:spPr>
          <a:xfrm>
            <a:off x="1923691" y="3894826"/>
            <a:ext cx="95336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Heebo"/>
                <a:ea typeface="Heebo"/>
                <a:cs typeface="Heebo"/>
                <a:sym typeface="Heebo"/>
              </a:rPr>
              <a:t>Finally, a web page opens displaying the AWS logo  and instances of metadata values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7"/>
          <p:cNvSpPr txBox="1"/>
          <p:nvPr/>
        </p:nvSpPr>
        <p:spPr>
          <a:xfrm>
            <a:off x="4002656" y="375250"/>
            <a:ext cx="44426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FF00"/>
                </a:solidFill>
                <a:latin typeface="Century Gothic"/>
                <a:ea typeface="Century Gothic"/>
                <a:cs typeface="Century Gothic"/>
                <a:sym typeface="Century Gothic"/>
              </a:rPr>
              <a:t>CREATING AN EC2 INSTANCE </a:t>
            </a:r>
            <a:endParaRPr/>
          </a:p>
        </p:txBody>
      </p:sp>
      <p:sp>
        <p:nvSpPr>
          <p:cNvPr id="315" name="Google Shape;315;p27"/>
          <p:cNvSpPr txBox="1"/>
          <p:nvPr/>
        </p:nvSpPr>
        <p:spPr>
          <a:xfrm>
            <a:off x="547777" y="868634"/>
            <a:ext cx="9700404"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Heebo"/>
                <a:ea typeface="Heebo"/>
                <a:cs typeface="Heebo"/>
                <a:sym typeface="Heebo"/>
              </a:rPr>
              <a:t>Step-1: Go to AWS services , click EC2 and then select ‘launch instances’.</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Step-2: Name the instance, select an AMI(LINUX,WINOWS server) , select a key pair and click launch instance.</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Step-3:  For linux-select ppk key and for windows server-select pem key.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Step-4:  If a key pair is not available create a new key.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Step-5:  For linux-click connect to instance you will be redirected to the CLI (or) open the putty file configure it to not timeout, and configure putty session. This will redirects you to the CLI.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            For windows server-click connect🡪RDP client🡪 get password🡪 upload private key🡪 decrypt password. Open rdp file and enter the password. This will redirects you to the windows server.     </a:t>
            </a:r>
            <a:endParaRPr/>
          </a:p>
          <a:p>
            <a:pPr indent="0" lvl="0" marL="0" marR="0" rtl="0" algn="l">
              <a:spcBef>
                <a:spcPts val="0"/>
              </a:spcBef>
              <a:spcAft>
                <a:spcPts val="0"/>
              </a:spcAft>
              <a:buNone/>
            </a:pPr>
            <a:r>
              <a:rPr lang="en-US" sz="1400">
                <a:solidFill>
                  <a:schemeClr val="lt1"/>
                </a:solidFill>
                <a:latin typeface="Heebo"/>
                <a:ea typeface="Heebo"/>
                <a:cs typeface="Heebo"/>
                <a:sym typeface="Heebo"/>
              </a:rPr>
              <a:t>Step-6:  Terminate the instances .                                                                                                     </a:t>
            </a:r>
            <a:endParaRPr sz="1400">
              <a:solidFill>
                <a:schemeClr val="lt1"/>
              </a:solidFill>
              <a:latin typeface="Heebo"/>
              <a:ea typeface="Heebo"/>
              <a:cs typeface="Heebo"/>
              <a:sym typeface="Heebo"/>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316" name="Google Shape;316;p27"/>
          <p:cNvPicPr preferRelativeResize="0"/>
          <p:nvPr/>
        </p:nvPicPr>
        <p:blipFill rotWithShape="1">
          <a:blip r:embed="rId3">
            <a:alphaModFix/>
          </a:blip>
          <a:srcRect b="0" l="0" r="0" t="0"/>
          <a:stretch/>
        </p:blipFill>
        <p:spPr>
          <a:xfrm>
            <a:off x="289293" y="3176958"/>
            <a:ext cx="3592593" cy="3181739"/>
          </a:xfrm>
          <a:prstGeom prst="rect">
            <a:avLst/>
          </a:prstGeom>
          <a:noFill/>
          <a:ln>
            <a:noFill/>
          </a:ln>
        </p:spPr>
      </p:pic>
      <p:pic>
        <p:nvPicPr>
          <p:cNvPr id="317" name="Google Shape;317;p27"/>
          <p:cNvPicPr preferRelativeResize="0"/>
          <p:nvPr/>
        </p:nvPicPr>
        <p:blipFill rotWithShape="1">
          <a:blip r:embed="rId4">
            <a:alphaModFix/>
          </a:blip>
          <a:srcRect b="0" l="0" r="0" t="0"/>
          <a:stretch/>
        </p:blipFill>
        <p:spPr>
          <a:xfrm>
            <a:off x="4066635" y="3176958"/>
            <a:ext cx="3730925" cy="3181739"/>
          </a:xfrm>
          <a:prstGeom prst="rect">
            <a:avLst/>
          </a:prstGeom>
          <a:noFill/>
          <a:ln>
            <a:noFill/>
          </a:ln>
        </p:spPr>
      </p:pic>
      <p:pic>
        <p:nvPicPr>
          <p:cNvPr id="318" name="Google Shape;318;p27"/>
          <p:cNvPicPr preferRelativeResize="0"/>
          <p:nvPr/>
        </p:nvPicPr>
        <p:blipFill rotWithShape="1">
          <a:blip r:embed="rId5">
            <a:alphaModFix/>
          </a:blip>
          <a:srcRect b="0" l="0" r="0" t="0"/>
          <a:stretch/>
        </p:blipFill>
        <p:spPr>
          <a:xfrm>
            <a:off x="7982309" y="3176957"/>
            <a:ext cx="3730925" cy="31817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