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56" r:id="rId2"/>
    <p:sldId id="443" r:id="rId3"/>
    <p:sldId id="619" r:id="rId4"/>
    <p:sldId id="543" r:id="rId5"/>
    <p:sldId id="497" r:id="rId6"/>
    <p:sldId id="498" r:id="rId7"/>
    <p:sldId id="643" r:id="rId8"/>
    <p:sldId id="474" r:id="rId9"/>
    <p:sldId id="499" r:id="rId10"/>
    <p:sldId id="493" r:id="rId11"/>
    <p:sldId id="500" r:id="rId12"/>
    <p:sldId id="641" r:id="rId13"/>
    <p:sldId id="3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1"/>
    <p:restoredTop sz="89388"/>
  </p:normalViewPr>
  <p:slideViewPr>
    <p:cSldViewPr snapToGrid="0">
      <p:cViewPr varScale="1">
        <p:scale>
          <a:sx n="114" d="100"/>
          <a:sy n="114" d="100"/>
        </p:scale>
        <p:origin x="1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0:38:20.2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30 24575,'33'-1'0,"-6"2"0,7-2 0,-11 2 0,-2 0 0,0 1 0,1-1 0,0 2 0,5-2 0,-2 0 0,16-1 0,1 0 0,8 1 0,-5 0 0,0 1 0,-9 0 0,7-1 0,-6 0 0,-2-1 0,2 0 0,-7 0 0,0 0 0,-2 0 0,-10 0 0,1 0 0,8-1 0,3 1 0,13-2 0,2 1 0,3 0 0,8-1 0,3-1 0,-4 0 0,3 0 0,-17 0 0,-8 2 0,-14 0 0,-4-2 0,19 2 0,7 0 0,20 1 0,-5 1 0,34 1 0,-23-2 0,15 1 0,-46-1 0,-18 0 0,7-3 0,3 2 0,22-5 0,-5 4 0,-10-2 0,-12 3 0,-8-2 0,5 2 0,-3-1 0,-1 1 0,-11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0:38:24.1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18 24575,'41'-6'0,"36"2"0,-27 0 0,3 1 0,9 3 0,1 1 0,-3 1 0,-1 0 0,-8 1 0,-1 0 0,10 1 0,-1-1 0,32-2 0,-36 0 0,0 0 0,27-1 0,9 0 0,-22 0 0,6 0 0,-29 0 0,-1 0 0,-18 0 0,4 0 0,-1 0 0,6 0 0,15 0 0,3-1 0,2 1 0,20-1 0,-11 1 0,-3-1 0,-18 2 0,3 0 0,-18 0 0,2 0 0,8-1 0,6-1 0,11-1 0,4 1 0,12 0 0,-8 3 0,-7-1 0,-5 3 0,-6-4 0,-2 2 0,2-2 0,-1 0 0,-1 0 0,6 0 0,-10 0 0,9 1 0,-3 0 0,0 0 0,5 0 0,1 1 0,3-1 0,36 0 0,-34-2 0,25-3 0,-42 3 0,-8-1 0,-8 2 0,-5-1 0,2 1 0,8-1 0,3 2 0,-4 0 0,6 0 0,-1 1 0,-3-2 0,-4 1 0,-14-1 0,6-2 0,19-3 0,9 0 0,3 0 0,-13 1 0,-18 4 0,-8-2 0,-6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0:38:53.7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31 24575,'56'5'0,"7"0"0,20 3 0,14-2 0,-46-3 0,0-1 0,48 1 0,-48-2 0,-1-1 0,29 1 0,8 1 0,-29-1 0,2 0 0,-17-3 0,1 2 0,-10-2 0,4 2 0,-6 0 0,13 0 0,-9 0 0,6 0 0,-12 1 0,4 0 0,-6 1 0,6-1 0,-3 0 0,15-1 0,0 0 0,28 0 0,-2 0 0,28 0 0,-11 0 0,-31-2 0,1 1 0,39 0 0,-37-1 0,-1 0 0,31 2 0,-40-1 0,0 0 0,37-2 0,-6-1 0,1 0 0,-25 1 0,6 1 0,-21 1 0,6 0 0,-17 0 0,-2 0 0,-9 0 0,1 0 0,-5-1 0,11 1 0,6 0 0,5 0 0,11 1 0,1 0 0,5-1 0,18-2 0,2 2 0,14-3 0,-38 2 0,0 1 0,-1 0 0,1 0 0,46-1 0,-9 2 0,-12 0 0,-20 0 0,6 0 0,-22 0 0,0 0 0,1 0 0,-7 0 0,8 0 0,-8 0 0,11 1 0,-4-1 0,22 1 0,-6-1 0,16 0 0,-22 0 0,5 0 0,-20 0 0,3 0 0,-10 0 0,4 0 0,-8 0 0,7 0 0,-8 0 0,6 0 0,-8 0 0,10 0 0,2 0 0,29-3 0,3 2 0,-15-1 0,1 0 0,39-1 0,-33 1 0,1 1 0,32-1 0,-35 2 0,1-1 0,36 1 0,-5 0 0,3 0 0,-31 0 0,10 0 0,-26 0 0,4 0 0,-16 0 0,14 0 0,-4 0 0,32 0 0,-3 0 0,25 0 0,-20 0 0,14 0 0,-40 0 0,-1 0 0,27 0 0,19 0 0,-48 0 0,9 0 0,-16 1 0,7 3 0,-12 0 0,3 1 0,-4-3 0,2-1 0,-3-1 0,0 0 0,2 1 0,-4-1 0,13 2 0,-6-2 0,26 2 0,-13 2 0,0-4 0,2 2 0,12 4 0,22-4 0,-34 2 0,-13-1 0,5-3 0,-12 1 0,9-1 0,-7 0 0,58 1 0,-7-1 0,-28 1 0,2-1 0,-6 0 0,-3 0 0,30 0 0,5 0 0,-30 0 0,-1 1 0,-22 0 0,4 1 0,-8 0 0,8 0 0,8 0 0,6-1 0,25 0 0,-2 0 0,-20 0 0,2 0 0,43 0 0,-32-1 0,1 0 0,-16 0 0,0 0 0,19 0 0,-1 0 0,28 0 0,-36 0 0,-2 0 0,15 0 0,0 0 0,-35 0 0,-2 0 0,-13 0 0,8 1 0,-5 0 0,15 0 0,-2 0 0,9-1 0,-11 0 0,4-1 0,-15 0 0,0-1 0,-7-1 0,-8 1 0,-1-2 0,10 0 0,13 1 0,18-1 0,27 0 0,1 1 0,-22-1 0,3 1 0,-9 1 0,1 0 0,3 0 0,1-1 0,-4 1 0,-2 1 0,21-2 0,2 1 0,-44 1 0,-9 0 0,-5 0 0,0 1 0,3-1 0,-1-1 0,-14 1 0,-1-1 0,-3 0 0,0 1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0:38:57.3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24575,'77'-1'0,"-21"2"0,3 0 0,7 1 0,3 0-1375,14 0 1,5 1 1374,-20-2 0,2 0 0,1 0-438,5-1 1,0 1 0,1-1 437,1 1 0,0-1 0,1 1 0,6 0 0,2 0 0,-6 0 0,11 1 0,-3 1 64,-20 1 1,1-1 0,-5 1-65,5 1 0,-3 0-22,6 1 0,-3 0 22,27 1 1238,2-2-1238,-41-2 1748,-1-2-1748,-19 0 870,14-1-870,5 0 55,31 0-55,-1 0 0,-24 0 0,2 0 0,-12 0 0,1 0 0,18 0 0,0 0 0,-16 0 0,1 0 0,19 0 0,2 0 0,-17 0 0,-1 1 0,17 0 0,-2 0 0,-17 0 0,-1 1 0,8-2 0,2 1 0,4 0 0,-3-1 0,30 0 0,-41 0 0,-6 0 0,-9 0 0,-3 0 0,1 0 0,1 0 0,18 0 0,8 0 0,4 0 0,8-1 0,-1-1 0,3 1-452,-15-1 1,3 1-1,-1 0 452,33-1 0,-3 1 0,-22 0 0,-1 0-273,14 0 0,-2 1 273,-24 0 0,-1-1 0,13 1 0,0-1 0,-21 1 0,-2 0 0,9 0 0,-3 0 0,20 0 0,-8 0 0,-33 0 1316,-3 0-1316,-12 0 585,9 0-585,-4 0 0,18-1 0,9-1 0,33 0 0,0-1 0,-28 2 0,3 0 0,-4 1 0,0-1 0,-3 1 0,1-1 0,2 0 0,-4-1 0,18 1 0,-1-3 0,-30 4 0,-3-1 0,-4 0 0,1 0 0,6-1 0,1-1 0,-2 1 0,-1-2 0,-12 3 0,-4-2 0,-3 0 0,-1 1 0,4 0 0,-7 1 0,-7 1 0,-7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85DFB-1E5A-A74B-8FFB-8AA3879D758D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A988C-CCCD-A44D-86B9-77DE4380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4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try-jupyter/lab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r>
              <a:rPr lang="en-US" dirty="0"/>
              <a:t>https://</a:t>
            </a:r>
            <a:r>
              <a:rPr lang="en-US" dirty="0" err="1"/>
              <a:t>datavizcatalogue.com</a:t>
            </a:r>
            <a:r>
              <a:rPr lang="en-US" dirty="0"/>
              <a:t>/search/</a:t>
            </a:r>
            <a:r>
              <a:rPr lang="en-US" dirty="0" err="1"/>
              <a:t>time.html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8A7D4-9FA2-6A49-ABAA-5BFAC53F7B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07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Source: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www.fondriest.com</a:t>
            </a:r>
            <a:r>
              <a:rPr lang="en-US" dirty="0"/>
              <a:t>/environmental-measurements/measurements/hydrological-measurements/streamflow-measurements/</a:t>
            </a:r>
          </a:p>
          <a:p>
            <a:r>
              <a:rPr lang="en-US" dirty="0"/>
              <a:t>Data Source:</a:t>
            </a:r>
          </a:p>
          <a:p>
            <a:r>
              <a:rPr lang="en-US" dirty="0"/>
              <a:t>https://</a:t>
            </a:r>
            <a:r>
              <a:rPr lang="en-US" dirty="0" err="1"/>
              <a:t>serc.carleton.edu</a:t>
            </a:r>
            <a:r>
              <a:rPr lang="en-US" dirty="0"/>
              <a:t>/</a:t>
            </a:r>
            <a:r>
              <a:rPr lang="en-US" dirty="0" err="1"/>
              <a:t>hydromodules</a:t>
            </a:r>
            <a:r>
              <a:rPr lang="en-US" dirty="0"/>
              <a:t>/steps/td1.html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A988C-CCCD-A44D-86B9-77DE4380B3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28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our Python web-based development environment: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https://jupyter.org/try-jupyter/lab/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A988C-CCCD-A44D-86B9-77DE4380B3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13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A988C-CCCD-A44D-86B9-77DE4380B3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61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A988C-CCCD-A44D-86B9-77DE4380B3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3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A988C-CCCD-A44D-86B9-77DE4380B3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04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A988C-CCCD-A44D-86B9-77DE4380B3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11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A988C-CCCD-A44D-86B9-77DE4380B3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7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A7368-E950-3392-D5B6-0D3911D51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CF2DA-C989-9ED9-C6BB-EE3EEA4FE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2119C-F0B0-D407-3937-137E4804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0F29-A2CF-BD41-8C43-22B3C99C9679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FA259-D77D-72AB-CFFE-696164DB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F1F2E-F1FD-7EFA-4B06-4D3A5444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848B-D9D8-7B4B-B0E8-9003AC130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0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97F5-0632-D3A9-B198-29959201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38793-FB99-6A35-4358-DE17216A4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223EF-9642-08C3-CDE2-E9201D5A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0F29-A2CF-BD41-8C43-22B3C99C9679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A2B1B-DA25-3E50-5F41-F5560B8FE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C4206-1DF2-3114-B8F3-EEAE72B2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848B-D9D8-7B4B-B0E8-9003AC130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5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62A4A-A8FA-2D08-A4C0-77E15BF2E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EF1EA-B30A-E6F4-CB41-20967B600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97AB9-1C0A-7C1D-D137-479FB1B2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0F29-A2CF-BD41-8C43-22B3C99C9679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AABA8-9B69-10C8-E6BE-7A5A34F3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672F0-15DE-5553-3264-D08C10A4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848B-D9D8-7B4B-B0E8-9003AC130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6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CA7C-337C-D508-9CCC-08EEA3AB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59C16-6C30-1B02-694F-724614482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5469E-2C54-A002-CF41-0B034896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0F29-A2CF-BD41-8C43-22B3C99C9679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D9DF6-7AC0-7A3E-19C1-6F8931A1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F1A09-AE56-E855-F4A4-DA7D4F47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848B-D9D8-7B4B-B0E8-9003AC130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2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5139-DB9D-AC8F-C31F-27D885FB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4C9C7-A2BA-6F5B-B4C5-E25C5F41F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58BA2-846A-79DB-08C6-1D794FC6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0F29-A2CF-BD41-8C43-22B3C99C9679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BE86E-3AD0-590A-57E8-033D4C9C0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2BC46-26A0-F85D-AC1E-DFC10B7E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848B-D9D8-7B4B-B0E8-9003AC130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5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9AD3-EC9F-B054-258A-542445F1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FCF5D-F2FD-716F-4E08-FD4CF9D9B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B3F5D-8F54-081C-A3F9-10ABD2C1F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ECEF1-3A76-95DF-3C81-38B5CEC5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0F29-A2CF-BD41-8C43-22B3C99C9679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09B06-416B-99C0-F441-14C49347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AFAEF-9AAF-CA88-52B3-97C29709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848B-D9D8-7B4B-B0E8-9003AC130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3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EFC1-1448-0477-B737-81E217D19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25C38-405C-54DB-2EA4-F884151CC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4BC3A-0286-F3E9-5E69-058E94755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999F9-7D11-CC5C-C296-2F1FC4174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D9E572-D2B1-8B45-3FC6-30DE282A0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3B59C3-580C-7429-E4E8-6984BF79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0F29-A2CF-BD41-8C43-22B3C99C9679}" type="datetimeFigureOut">
              <a:rPr lang="en-US" smtClean="0"/>
              <a:t>6/21/24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CF0E6-0133-EAF2-2FED-7DB16D4A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01FFB8-B2D9-07BE-7496-E72E447D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848B-D9D8-7B4B-B0E8-9003AC130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2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6987-392C-61B3-27CA-E5F2CE32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43AB3A-91BF-106A-9CF5-09213DF4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0F29-A2CF-BD41-8C43-22B3C99C9679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E6C46-9E2A-A4E1-706F-DFA2464A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DB826-05F2-24AE-9DC8-3D242A9C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848B-D9D8-7B4B-B0E8-9003AC130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6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D38696-0B1A-046F-44AF-20BD8F39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0F29-A2CF-BD41-8C43-22B3C99C9679}" type="datetimeFigureOut">
              <a:rPr lang="en-US" smtClean="0"/>
              <a:t>6/21/24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290DCC-3F5A-1C07-31EA-D9C3C809D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8DEAD-A76B-D3EA-BBFD-F5B4A84C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848B-D9D8-7B4B-B0E8-9003AC130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7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EFEC-9C2F-4C50-EE0F-1EB09F0AF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7007-E194-B9FB-32B1-5FB47F909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3549A-2390-97A3-5FB6-917AB8616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6AD37-404C-BE6F-ADAA-31BD5FF8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0F29-A2CF-BD41-8C43-22B3C99C9679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B8935-8CE1-4478-6961-54E2F455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EE2CD-570B-3078-0FA2-319256C8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848B-D9D8-7B4B-B0E8-9003AC130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3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255C-7BB3-B744-6ABC-0F8D00B8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832DCA-0922-E45C-B034-BDACA059A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9B4FF-D2E8-41A1-E3FC-BDB4B9B61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F5705-79C8-770E-3403-96455469E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0F29-A2CF-BD41-8C43-22B3C99C9679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7D600-A170-7585-8E15-8F9F5452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DF798-734E-3133-3018-149558C9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848B-D9D8-7B4B-B0E8-9003AC130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4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FFFDDD-52E9-0B70-A799-08A72490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86B59-19FE-D028-278F-FE8BB1658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F9519-F8DA-0CD1-6EA4-FB56E71D1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B0F29-A2CF-BD41-8C43-22B3C99C9679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F65B0-C739-B567-DCA8-C8DFCF8B6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0EBE3-1A15-4C30-C5B4-4D49C18F6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0848B-D9D8-7B4B-B0E8-9003AC130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0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ogin.rstudio.cloud/login?redirect=%2F" TargetMode="Externa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-graph-gallery.com/line-plot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ogin.rstudio.cloud/login?redirect=%2F" TargetMode="Externa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-graph-gallery.com/line-plot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ogin.rstudio.cloud/login?redirect=%2F" TargetMode="Externa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png"/><Relationship Id="rId3" Type="http://schemas.openxmlformats.org/officeDocument/2006/relationships/image" Target="../media/image4.png"/><Relationship Id="rId7" Type="http://schemas.openxmlformats.org/officeDocument/2006/relationships/customXml" Target="../ink/ink1.xml"/><Relationship Id="rId12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55.png"/><Relationship Id="rId5" Type="http://schemas.openxmlformats.org/officeDocument/2006/relationships/image" Target="../media/image6.jpeg"/><Relationship Id="rId15" Type="http://schemas.openxmlformats.org/officeDocument/2006/relationships/image" Target="../media/image57.png"/><Relationship Id="rId10" Type="http://schemas.openxmlformats.org/officeDocument/2006/relationships/customXml" Target="../ink/ink2.xml"/><Relationship Id="rId4" Type="http://schemas.openxmlformats.org/officeDocument/2006/relationships/image" Target="../media/image5.jpeg"/><Relationship Id="rId9" Type="http://schemas.openxmlformats.org/officeDocument/2006/relationships/image" Target="../media/image54.png"/><Relationship Id="rId1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jupyter.org/try-jupyter/lab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-graph-gallery.com/line-char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upyter.org/try-jupyter/lab/" TargetMode="Externa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-graph-gallery.com/line-char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upyter.org/try-jupyter/lab/" TargetMode="Externa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0711-FFB4-258A-9E1A-52A30EB71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21761"/>
            <a:ext cx="9144000" cy="2387600"/>
          </a:xfrm>
        </p:spPr>
        <p:txBody>
          <a:bodyPr/>
          <a:lstStyle/>
          <a:p>
            <a:r>
              <a:rPr lang="en-US" b="1" dirty="0"/>
              <a:t>Programming</a:t>
            </a:r>
            <a:r>
              <a:rPr lang="en-US" dirty="0"/>
              <a:t> Data Visualizations that Show Change Over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18DB0-E76E-BF02-0FFE-88B4DD54B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76373"/>
            <a:ext cx="914400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Module: 2 – Change Over Time – The Code</a:t>
            </a:r>
            <a:endParaRPr lang="en-US" i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6C096-F2FE-EF7A-AC7F-F3D5846D0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058" y="6345199"/>
            <a:ext cx="11273883" cy="365125"/>
          </a:xfrm>
        </p:spPr>
        <p:txBody>
          <a:bodyPr/>
          <a:lstStyle/>
          <a:p>
            <a:r>
              <a:rPr lang="en-US" sz="2400" dirty="0">
                <a:solidFill>
                  <a:srgbClr val="00B0F0"/>
                </a:solidFill>
              </a:rPr>
              <a:t>SAU MCIS 6333 Data Visualization Programming | Dr. Esther Ledelle Mead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1EC2D14-A9F8-11E8-5FC4-65D031C95EED}"/>
              </a:ext>
            </a:extLst>
          </p:cNvPr>
          <p:cNvSpPr txBox="1">
            <a:spLocks/>
          </p:cNvSpPr>
          <p:nvPr/>
        </p:nvSpPr>
        <p:spPr>
          <a:xfrm>
            <a:off x="1523999" y="430917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DVP</a:t>
            </a:r>
          </a:p>
          <a:p>
            <a:r>
              <a:rPr lang="en-US" sz="3200" dirty="0"/>
              <a:t>CS4 </a:t>
            </a:r>
            <a:r>
              <a:rPr lang="en-US" sz="3200" i="1" dirty="0"/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2356617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0E77-1C12-65D1-F999-0A6F5E39F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838"/>
            <a:ext cx="10515600" cy="1325563"/>
          </a:xfrm>
        </p:spPr>
        <p:txBody>
          <a:bodyPr>
            <a:normAutofit/>
          </a:bodyPr>
          <a:lstStyle/>
          <a:p>
            <a:r>
              <a:rPr lang="en-US" sz="3400" dirty="0"/>
              <a:t>Our process for programming data visualizations in </a:t>
            </a:r>
            <a:r>
              <a:rPr lang="en-US" sz="3400" b="1" dirty="0"/>
              <a:t>R</a:t>
            </a:r>
            <a:r>
              <a:rPr lang="en-US" sz="3400" dirty="0"/>
              <a:t>.</a:t>
            </a:r>
          </a:p>
        </p:txBody>
      </p:sp>
      <p:pic>
        <p:nvPicPr>
          <p:cNvPr id="8194" name="Picture 2" descr="R (programming language) - Wikipedia">
            <a:extLst>
              <a:ext uri="{FF2B5EF4-FFF2-40B4-BE49-F238E27FC236}">
                <a16:creationId xmlns:a16="http://schemas.microsoft.com/office/drawing/2014/main" id="{8C4E2032-651F-042E-9443-A522011B5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885" y="1085601"/>
            <a:ext cx="2131033" cy="164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3F2DBE-CC4D-5ACE-3971-C4E73D7E9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57" y="1324528"/>
            <a:ext cx="9383286" cy="5068587"/>
          </a:xfrm>
        </p:spPr>
        <p:txBody>
          <a:bodyPr>
            <a:noAutofit/>
          </a:bodyPr>
          <a:lstStyle/>
          <a:p>
            <a:r>
              <a:rPr lang="en-US" sz="2100" dirty="0"/>
              <a:t>Create an R </a:t>
            </a:r>
            <a:r>
              <a:rPr lang="en-US" sz="2100" i="1" dirty="0"/>
              <a:t>Markdown document (.</a:t>
            </a:r>
            <a:r>
              <a:rPr lang="en-US" sz="2100" i="1" dirty="0" err="1"/>
              <a:t>Rmd</a:t>
            </a:r>
            <a:r>
              <a:rPr lang="en-US" sz="2100" i="1" dirty="0"/>
              <a:t>) "R codebook"</a:t>
            </a:r>
          </a:p>
          <a:p>
            <a:r>
              <a:rPr lang="en-US" sz="2100" dirty="0"/>
              <a:t>Insert code and documentation lines and optimize them as we go along</a:t>
            </a:r>
          </a:p>
          <a:p>
            <a:r>
              <a:rPr lang="en-US" sz="2100" dirty="0"/>
              <a:t>Install packages if required</a:t>
            </a:r>
          </a:p>
          <a:p>
            <a:r>
              <a:rPr lang="en-US" sz="2100" dirty="0"/>
              <a:t>Load libraries</a:t>
            </a:r>
          </a:p>
          <a:p>
            <a:r>
              <a:rPr lang="en-US" sz="2100" dirty="0"/>
              <a:t>Import data</a:t>
            </a:r>
          </a:p>
          <a:p>
            <a:r>
              <a:rPr lang="en-US" sz="2100" dirty="0"/>
              <a:t>Explore the data</a:t>
            </a:r>
          </a:p>
          <a:p>
            <a:r>
              <a:rPr lang="en-US" sz="2100" dirty="0"/>
              <a:t>Do some data processing</a:t>
            </a:r>
          </a:p>
          <a:p>
            <a:r>
              <a:rPr lang="en-US" sz="2100" dirty="0"/>
              <a:t>Define variables</a:t>
            </a:r>
          </a:p>
          <a:p>
            <a:r>
              <a:rPr lang="en-US" sz="2100" dirty="0"/>
              <a:t>Create additional variables if needed</a:t>
            </a:r>
          </a:p>
          <a:p>
            <a:r>
              <a:rPr lang="en-US" sz="2100" dirty="0"/>
              <a:t>Create data visualizations (DVs)</a:t>
            </a:r>
          </a:p>
          <a:p>
            <a:r>
              <a:rPr lang="en-US" sz="2100" dirty="0"/>
              <a:t>Save DVs as stand-alone image files</a:t>
            </a:r>
          </a:p>
          <a:p>
            <a:r>
              <a:rPr lang="en-US" sz="2100" dirty="0"/>
              <a:t>Insert DVs into a report document and write data insights</a:t>
            </a:r>
          </a:p>
          <a:p>
            <a:r>
              <a:rPr lang="en-US" sz="2100" dirty="0"/>
              <a:t>Download completed R codebook</a:t>
            </a:r>
          </a:p>
        </p:txBody>
      </p:sp>
      <p:pic>
        <p:nvPicPr>
          <p:cNvPr id="9" name="Picture 8" descr="A close up of a cloud&#10;&#10;Description automatically generated">
            <a:extLst>
              <a:ext uri="{FF2B5EF4-FFF2-40B4-BE49-F238E27FC236}">
                <a16:creationId xmlns:a16="http://schemas.microsoft.com/office/drawing/2014/main" id="{A27D3046-7DB5-2E04-D9B6-E779A7892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252" y="2615331"/>
            <a:ext cx="3410520" cy="14210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928804-44E9-6E25-9519-CF5B0EA99EB0}"/>
              </a:ext>
            </a:extLst>
          </p:cNvPr>
          <p:cNvSpPr txBox="1"/>
          <p:nvPr/>
        </p:nvSpPr>
        <p:spPr>
          <a:xfrm>
            <a:off x="9547559" y="4036381"/>
            <a:ext cx="2000538" cy="25853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Students in this course are </a:t>
            </a:r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 to do R exercises in the RStudio Cloud web-based environment: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https://login.rstudio.cloud/login?redirect=%2F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4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A4AF-1AD1-C147-55D3-7FF07034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759"/>
            <a:ext cx="10515600" cy="707886"/>
          </a:xfrm>
        </p:spPr>
        <p:txBody>
          <a:bodyPr/>
          <a:lstStyle/>
          <a:p>
            <a:r>
              <a:rPr lang="en-US" dirty="0"/>
              <a:t>Streamflow change over time CSV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FF90-581D-355A-E5B8-2688D7007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068" y="834645"/>
            <a:ext cx="11110732" cy="553428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Create a basic line chart that shows change over time in R using an CSV file.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Dataset source: https://</a:t>
            </a:r>
            <a:r>
              <a:rPr lang="en-US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serc.carleton.edu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hydromodules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/steps/td1.html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The data used in this Activity are Streamflow in cubic feet per second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9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rgbClr val="7030A0"/>
                </a:solidFill>
              </a:rPr>
              <a:t>if(!require("ggplot2")) </a:t>
            </a:r>
            <a:r>
              <a:rPr lang="en-US" sz="1300" dirty="0" err="1">
                <a:solidFill>
                  <a:srgbClr val="7030A0"/>
                </a:solidFill>
              </a:rPr>
              <a:t>install.packages</a:t>
            </a:r>
            <a:r>
              <a:rPr lang="en-US" sz="1300" dirty="0">
                <a:solidFill>
                  <a:srgbClr val="7030A0"/>
                </a:solidFill>
              </a:rPr>
              <a:t>("ggplot2")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7030A0"/>
                </a:solidFill>
              </a:rPr>
              <a:t>if(!require("</a:t>
            </a: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dplyr</a:t>
            </a:r>
            <a:r>
              <a:rPr lang="en-US" sz="1300" dirty="0">
                <a:solidFill>
                  <a:srgbClr val="7030A0"/>
                </a:solidFill>
              </a:rPr>
              <a:t>")) </a:t>
            </a:r>
            <a:r>
              <a:rPr lang="en-US" sz="1300" dirty="0" err="1">
                <a:solidFill>
                  <a:srgbClr val="7030A0"/>
                </a:solidFill>
              </a:rPr>
              <a:t>install.packages</a:t>
            </a:r>
            <a:r>
              <a:rPr lang="en-US" sz="1300" dirty="0">
                <a:solidFill>
                  <a:srgbClr val="7030A0"/>
                </a:solidFill>
              </a:rPr>
              <a:t>("</a:t>
            </a: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dplyr</a:t>
            </a:r>
            <a:r>
              <a:rPr lang="en-US" sz="1300" dirty="0">
                <a:solidFill>
                  <a:srgbClr val="7030A0"/>
                </a:solidFill>
              </a:rPr>
              <a:t>")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library(ggplot2)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library(</a:t>
            </a: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dplyr</a:t>
            </a: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data1 &lt;- </a:t>
            </a: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read.csv</a:t>
            </a: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("Class_Session_4_Activity.csv")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data1$Date = </a:t>
            </a: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as.Date</a:t>
            </a: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(data1$Date, "%m/%d/%y") 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To make sure the Date column is in the format that we want.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head(data1)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7030A0"/>
                </a:solidFill>
              </a:rPr>
              <a:t>names(data1)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7030A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7030A0"/>
                </a:solidFill>
              </a:rPr>
              <a:t>summary(data1)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7030A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sapply</a:t>
            </a: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(data1, </a:t>
            </a: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Assign it to a variable and create the DV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g1 &lt;- </a:t>
            </a: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ggplot</a:t>
            </a: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(data1, </a:t>
            </a: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aes</a:t>
            </a: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(Date, Streamflow)) + </a:t>
            </a: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geom_line</a:t>
            </a: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(color = "blue") + </a:t>
            </a: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scale_y_continuous</a:t>
            </a: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("Streamflow (</a:t>
            </a: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cfs</a:t>
            </a: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)") + </a:t>
            </a: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ggtitle</a:t>
            </a: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("Streamflow Over Time") + </a:t>
            </a: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ylab</a:t>
            </a: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("Streamflow (</a:t>
            </a: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cfs</a:t>
            </a: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)") + </a:t>
            </a: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scale_x_date</a:t>
            </a: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date_labels</a:t>
            </a: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"%m/%d/%Y") + theme(</a:t>
            </a: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plot.title</a:t>
            </a: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element_text</a:t>
            </a: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hjust</a:t>
            </a: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=0.5), </a:t>
            </a: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axis.title.x</a:t>
            </a: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element_blank</a:t>
            </a: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 </a:t>
            </a: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panel.grid.major</a:t>
            </a: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element_blank</a:t>
            </a: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 </a:t>
            </a: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panel.grid.minor</a:t>
            </a: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element_blank</a:t>
            </a: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 </a:t>
            </a: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panel.background</a:t>
            </a: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element_blank</a:t>
            </a: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 </a:t>
            </a: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axis.text.x</a:t>
            </a: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element_text</a:t>
            </a: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(angle=45))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g1 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To show the DV on the screen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ggsave</a:t>
            </a: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("streamflow-CSV-</a:t>
            </a: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R.jpeg</a:t>
            </a: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 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save the R 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DV to a file. 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it to .jp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if you want a .jpg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Experiment with ways to customize your R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Chart DV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here: </a:t>
            </a: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https://r-graph-gallery.com/line-plot.html</a:t>
            </a:r>
            <a:endParaRPr lang="en-US" sz="13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R (programming language) - Wikipedia">
            <a:extLst>
              <a:ext uri="{FF2B5EF4-FFF2-40B4-BE49-F238E27FC236}">
                <a16:creationId xmlns:a16="http://schemas.microsoft.com/office/drawing/2014/main" id="{D69D3D55-FE41-0F49-B244-C1AB5080E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550" y="1452321"/>
            <a:ext cx="1350909" cy="104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271FF7-4C0C-EFE0-058A-EC0DB111F110}"/>
              </a:ext>
            </a:extLst>
          </p:cNvPr>
          <p:cNvSpPr txBox="1"/>
          <p:nvPr/>
        </p:nvSpPr>
        <p:spPr>
          <a:xfrm>
            <a:off x="11117974" y="315889"/>
            <a:ext cx="849607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R1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02FC6E-531D-CBAC-9C5D-8A2CDCBE830A}"/>
              </a:ext>
            </a:extLst>
          </p:cNvPr>
          <p:cNvSpPr txBox="1"/>
          <p:nvPr/>
        </p:nvSpPr>
        <p:spPr>
          <a:xfrm>
            <a:off x="9852025" y="1554437"/>
            <a:ext cx="2000538" cy="25853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Students in this course are </a:t>
            </a:r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 to do R exercises in the RStudio Cloud web-based environment: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https://login.rstudio.cloud/login?redirect=%2F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57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A4AF-1AD1-C147-55D3-7FF07034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819"/>
            <a:ext cx="10515600" cy="1325563"/>
          </a:xfrm>
        </p:spPr>
        <p:txBody>
          <a:bodyPr/>
          <a:lstStyle/>
          <a:p>
            <a:r>
              <a:rPr lang="en-US" dirty="0"/>
              <a:t>Streamflow change over time XLSX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FF90-581D-355A-E5B8-2688D7007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605" y="1086894"/>
            <a:ext cx="11041284" cy="522982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Create a basic line chart that shows change over time in R using an XLSX file.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7030A0"/>
                </a:solidFill>
              </a:rPr>
              <a:t>if(!require("</a:t>
            </a:r>
            <a:r>
              <a:rPr lang="en-US" sz="1800" dirty="0" err="1">
                <a:solidFill>
                  <a:srgbClr val="7030A0"/>
                </a:solidFill>
              </a:rPr>
              <a:t>readxl</a:t>
            </a:r>
            <a:r>
              <a:rPr lang="en-US" sz="1800" dirty="0">
                <a:solidFill>
                  <a:srgbClr val="7030A0"/>
                </a:solidFill>
              </a:rPr>
              <a:t>")) </a:t>
            </a:r>
            <a:r>
              <a:rPr lang="en-US" sz="1800" dirty="0" err="1">
                <a:solidFill>
                  <a:srgbClr val="7030A0"/>
                </a:solidFill>
              </a:rPr>
              <a:t>install.packages</a:t>
            </a:r>
            <a:r>
              <a:rPr lang="en-US" sz="1800" dirty="0">
                <a:solidFill>
                  <a:srgbClr val="7030A0"/>
                </a:solidFill>
              </a:rPr>
              <a:t>("</a:t>
            </a:r>
            <a:r>
              <a:rPr lang="en-US" sz="1800" dirty="0" err="1">
                <a:solidFill>
                  <a:srgbClr val="7030A0"/>
                </a:solidFill>
              </a:rPr>
              <a:t>readxl</a:t>
            </a:r>
            <a:r>
              <a:rPr lang="en-US" sz="1800" dirty="0">
                <a:solidFill>
                  <a:srgbClr val="7030A0"/>
                </a:solidFill>
              </a:rPr>
              <a:t>")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030A0"/>
                </a:solidFill>
              </a:rPr>
              <a:t>library(</a:t>
            </a:r>
            <a:r>
              <a:rPr lang="en-US" sz="1800" dirty="0" err="1">
                <a:solidFill>
                  <a:srgbClr val="7030A0"/>
                </a:solidFill>
              </a:rPr>
              <a:t>readxl</a:t>
            </a:r>
            <a:r>
              <a:rPr lang="en-US" sz="1800" dirty="0">
                <a:solidFill>
                  <a:srgbClr val="7030A0"/>
                </a:solidFill>
              </a:rPr>
              <a:t>)</a:t>
            </a:r>
            <a:endParaRPr lang="en-US" sz="18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data2 &lt;- </a:t>
            </a:r>
            <a:r>
              <a:rPr lang="en-US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read_excel</a:t>
            </a:r>
            <a:r>
              <a:rPr lang="en-US" sz="180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("Class_Session_4_Activity.</a:t>
            </a:r>
            <a:r>
              <a:rPr lang="en-US" sz="1800" dirty="0" err="1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xlsx</a:t>
            </a: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data2$Date = </a:t>
            </a:r>
            <a:r>
              <a:rPr lang="en-US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as.Date</a:t>
            </a: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(data22$Date, "%m/%d/%y")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To make sure the Date column is in the format that we want.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head(data2)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030A0"/>
                </a:solidFill>
              </a:rPr>
              <a:t>names(data2)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300" dirty="0">
              <a:solidFill>
                <a:srgbClr val="7030A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030A0"/>
                </a:solidFill>
              </a:rPr>
              <a:t>summary(data2)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3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sapply</a:t>
            </a: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(data2, </a:t>
            </a:r>
            <a:r>
              <a:rPr lang="en-US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3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Assign it to a variable and create the DV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g2 &lt;- </a:t>
            </a:r>
            <a:r>
              <a:rPr lang="en-US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ggplot</a:t>
            </a: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(data2, </a:t>
            </a:r>
            <a:r>
              <a:rPr lang="en-US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aes</a:t>
            </a: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(Date, Streamflow)) + </a:t>
            </a:r>
            <a:r>
              <a:rPr lang="en-US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geom_line</a:t>
            </a: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(color = "blue") + </a:t>
            </a:r>
            <a:r>
              <a:rPr lang="en-US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scale_y_continuous</a:t>
            </a: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("Streamflow (</a:t>
            </a:r>
            <a:r>
              <a:rPr lang="en-US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cfs</a:t>
            </a: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)") + </a:t>
            </a:r>
            <a:r>
              <a:rPr lang="en-US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ggtitle</a:t>
            </a: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("Streamflow Over Time") + </a:t>
            </a:r>
            <a:r>
              <a:rPr lang="en-US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ylab</a:t>
            </a: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("Streamflow (</a:t>
            </a:r>
            <a:r>
              <a:rPr lang="en-US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cfs</a:t>
            </a: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)") + </a:t>
            </a:r>
            <a:r>
              <a:rPr lang="en-US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scale_x_date</a:t>
            </a: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date_labels</a:t>
            </a: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"%m/%d/%Y") + theme(</a:t>
            </a:r>
            <a:r>
              <a:rPr lang="en-US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plot.title</a:t>
            </a: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element_text</a:t>
            </a: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hjust</a:t>
            </a: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=0.5), </a:t>
            </a:r>
            <a:r>
              <a:rPr lang="en-US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axis.title.x</a:t>
            </a: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element_blank</a:t>
            </a: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 </a:t>
            </a:r>
            <a:r>
              <a:rPr lang="en-US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panel.grid.major</a:t>
            </a: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element_blank</a:t>
            </a: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 </a:t>
            </a:r>
            <a:r>
              <a:rPr lang="en-US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panel.grid.minor</a:t>
            </a: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element_blank</a:t>
            </a: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 </a:t>
            </a:r>
            <a:r>
              <a:rPr lang="en-US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panel.background</a:t>
            </a: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element_blank</a:t>
            </a: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 </a:t>
            </a:r>
            <a:r>
              <a:rPr lang="en-US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axis.text.x</a:t>
            </a: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element_text</a:t>
            </a: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(angle=45))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g2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To show the DV on the screen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ggsave</a:t>
            </a: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("streamflow</a:t>
            </a:r>
            <a:r>
              <a:rPr lang="en-US" sz="18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-XLSX</a:t>
            </a: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R.jpeg</a:t>
            </a: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save the R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DV to a file.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it to .jp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if you want a .jpg</a:t>
            </a:r>
            <a:endParaRPr lang="en-US" sz="18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Experiment with ways to customize your R Line Chart DV here: </a:t>
            </a: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https://r-graph-gallery.com/line-plot.html</a:t>
            </a:r>
            <a:endParaRPr lang="en-US" sz="18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R (programming language) - Wikipedia">
            <a:extLst>
              <a:ext uri="{FF2B5EF4-FFF2-40B4-BE49-F238E27FC236}">
                <a16:creationId xmlns:a16="http://schemas.microsoft.com/office/drawing/2014/main" id="{D0D3A375-277A-BAEB-0D2D-B6D834481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017" y="1050960"/>
            <a:ext cx="1350909" cy="104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9FFF31-F7E6-03A9-664B-7A594EB3B545}"/>
              </a:ext>
            </a:extLst>
          </p:cNvPr>
          <p:cNvSpPr txBox="1"/>
          <p:nvPr/>
        </p:nvSpPr>
        <p:spPr>
          <a:xfrm>
            <a:off x="10852294" y="646690"/>
            <a:ext cx="81487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R2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E5A0ED-6589-9125-B27A-8E6096A32581}"/>
              </a:ext>
            </a:extLst>
          </p:cNvPr>
          <p:cNvSpPr txBox="1"/>
          <p:nvPr/>
        </p:nvSpPr>
        <p:spPr>
          <a:xfrm>
            <a:off x="9932192" y="1572771"/>
            <a:ext cx="2000538" cy="25853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Students in this course are </a:t>
            </a:r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 to do R exercises in the RStudio Cloud web-based environment: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https://login.rstudio.cloud/login?redirect=%2F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0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ED2F-7261-B93E-B735-559C0F0E3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70747"/>
            <a:ext cx="9144000" cy="2387600"/>
          </a:xfrm>
        </p:spPr>
        <p:txBody>
          <a:bodyPr/>
          <a:lstStyle/>
          <a:p>
            <a:r>
              <a:rPr lang="en-US" dirty="0"/>
              <a:t>End of file.</a:t>
            </a:r>
          </a:p>
        </p:txBody>
      </p:sp>
    </p:spTree>
    <p:extLst>
      <p:ext uri="{BB962C8B-B14F-4D97-AF65-F5344CB8AC3E}">
        <p14:creationId xmlns:p14="http://schemas.microsoft.com/office/powerpoint/2010/main" val="255350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0711-FFB4-258A-9E1A-52A30EB71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136775"/>
            <a:ext cx="9144000" cy="3849687"/>
          </a:xfrm>
        </p:spPr>
        <p:txBody>
          <a:bodyPr/>
          <a:lstStyle/>
          <a:p>
            <a:r>
              <a:rPr lang="en-US" i="1" dirty="0"/>
              <a:t>Activity - Experiment with R and Python Code for DVP to Show How Data Change Over Time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6C096-F2FE-EF7A-AC7F-F3D5846D0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058" y="6345199"/>
            <a:ext cx="11273883" cy="365125"/>
          </a:xfrm>
        </p:spPr>
        <p:txBody>
          <a:bodyPr/>
          <a:lstStyle/>
          <a:p>
            <a:r>
              <a:rPr lang="en-US" sz="2400" dirty="0">
                <a:solidFill>
                  <a:srgbClr val="00B0F0"/>
                </a:solidFill>
              </a:rPr>
              <a:t>SAU MCIS 6333 Data Visualization Programming | Dr. Esther Ledelle Mead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DC709D0-D0B3-250D-742F-3D1AF2428FE9}"/>
              </a:ext>
            </a:extLst>
          </p:cNvPr>
          <p:cNvSpPr txBox="1">
            <a:spLocks/>
          </p:cNvSpPr>
          <p:nvPr/>
        </p:nvSpPr>
        <p:spPr>
          <a:xfrm>
            <a:off x="838199" y="631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PPTX Companion to CS4 video called:</a:t>
            </a:r>
          </a:p>
        </p:txBody>
      </p:sp>
    </p:spTree>
    <p:extLst>
      <p:ext uri="{BB962C8B-B14F-4D97-AF65-F5344CB8AC3E}">
        <p14:creationId xmlns:p14="http://schemas.microsoft.com/office/powerpoint/2010/main" val="70314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0E77-1C12-65D1-F999-0A6F5E39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Visualizations - Change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3BC7-B279-BA79-9CA9-95DA10253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program data visualizations that show change over time in Python.</a:t>
            </a:r>
          </a:p>
          <a:p>
            <a:r>
              <a:rPr lang="en-US" dirty="0"/>
              <a:t>How to program data visualization that show change over time in 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B368E-8492-B296-FBC4-F465609A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232" y="6310312"/>
            <a:ext cx="5775960" cy="365125"/>
          </a:xfrm>
        </p:spPr>
        <p:txBody>
          <a:bodyPr/>
          <a:lstStyle/>
          <a:p>
            <a:r>
              <a:rPr lang="en-US" dirty="0"/>
              <a:t>SAU MCIS 6333 Data Visualization Programming | Dr. Esther Ledelle Mead</a:t>
            </a:r>
          </a:p>
        </p:txBody>
      </p:sp>
      <p:pic>
        <p:nvPicPr>
          <p:cNvPr id="6" name="Picture 2" descr="Python (programming language) - Wikipedia">
            <a:extLst>
              <a:ext uri="{FF2B5EF4-FFF2-40B4-BE49-F238E27FC236}">
                <a16:creationId xmlns:a16="http://schemas.microsoft.com/office/drawing/2014/main" id="{FB0E14EA-B836-8588-E0E2-FED888BA3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107" y="3788892"/>
            <a:ext cx="1706445" cy="186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 (programming language) - Wikipedia">
            <a:extLst>
              <a:ext uri="{FF2B5EF4-FFF2-40B4-BE49-F238E27FC236}">
                <a16:creationId xmlns:a16="http://schemas.microsoft.com/office/drawing/2014/main" id="{6466DFF9-8F11-110B-5309-D7188D6BE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018" y="3896534"/>
            <a:ext cx="2131033" cy="164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41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C2F5DF8-6221-2559-73AB-AA4FF965C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10" y="98853"/>
            <a:ext cx="11693389" cy="67097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AF6AB4-CC1C-3D1D-6456-85AB928FB991}"/>
              </a:ext>
            </a:extLst>
          </p:cNvPr>
          <p:cNvSpPr txBox="1"/>
          <p:nvPr/>
        </p:nvSpPr>
        <p:spPr>
          <a:xfrm>
            <a:off x="243840" y="4059936"/>
            <a:ext cx="2036064" cy="2304288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3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BD45-05A4-8385-7817-C8C963DE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Session 4 Activity Datasets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0F2195E5-6B01-EDE2-11CB-99BF562D7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33" y="4071397"/>
            <a:ext cx="7772400" cy="260854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58D27A9-5F70-12A1-B29D-3505954D5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049" y="116883"/>
            <a:ext cx="2816060" cy="213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9BCCB21-B3DC-B245-6257-E17CD0EB0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049" y="2276553"/>
            <a:ext cx="2880953" cy="218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7129E236-240C-D6CC-6301-E0101DF2D4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0049" y="4485413"/>
            <a:ext cx="2880953" cy="23085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19E1295-3E44-9C44-FD1E-719DDD3E1970}"/>
                  </a:ext>
                </a:extLst>
              </p14:cNvPr>
              <p14:cNvContentPartPr/>
              <p14:nvPr/>
            </p14:nvContentPartPr>
            <p14:xfrm>
              <a:off x="10790209" y="5825835"/>
              <a:ext cx="750960" cy="17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19E1295-3E44-9C44-FD1E-719DDD3E19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72569" y="5807835"/>
                <a:ext cx="7866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98AED25-00DD-C58C-9A3B-14091D77D791}"/>
                  </a:ext>
                </a:extLst>
              </p14:cNvPr>
              <p14:cNvContentPartPr/>
              <p14:nvPr/>
            </p14:nvContentPartPr>
            <p14:xfrm>
              <a:off x="8989489" y="6006915"/>
              <a:ext cx="1368720" cy="12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98AED25-00DD-C58C-9A3B-14091D77D7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71849" y="5989275"/>
                <a:ext cx="14043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4C17B11-1F14-6E8B-3AB3-FAE76B340156}"/>
                  </a:ext>
                </a:extLst>
              </p14:cNvPr>
              <p14:cNvContentPartPr/>
              <p14:nvPr/>
            </p14:nvContentPartPr>
            <p14:xfrm>
              <a:off x="3181249" y="5818995"/>
              <a:ext cx="4214160" cy="25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4C17B11-1F14-6E8B-3AB3-FAE76B34015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63609" y="5801355"/>
                <a:ext cx="42498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7C6E5E4-0164-F915-061D-4B95A717E709}"/>
                  </a:ext>
                </a:extLst>
              </p14:cNvPr>
              <p14:cNvContentPartPr/>
              <p14:nvPr/>
            </p14:nvContentPartPr>
            <p14:xfrm>
              <a:off x="537409" y="6067035"/>
              <a:ext cx="2766240" cy="30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7C6E5E4-0164-F915-061D-4B95A717E70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9409" y="6049035"/>
                <a:ext cx="2801880" cy="65880"/>
              </a:xfrm>
              <a:prstGeom prst="rect">
                <a:avLst/>
              </a:prstGeom>
            </p:spPr>
          </p:pic>
        </mc:Fallback>
      </mc:AlternateContent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CB31A1B1-5CE6-E909-184A-B7D3FF5F181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5633" y="1913168"/>
            <a:ext cx="7772400" cy="183851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0D53FDB-B473-FC82-F018-3C89D8365B1A}"/>
              </a:ext>
            </a:extLst>
          </p:cNvPr>
          <p:cNvSpPr txBox="1">
            <a:spLocks/>
          </p:cNvSpPr>
          <p:nvPr/>
        </p:nvSpPr>
        <p:spPr>
          <a:xfrm>
            <a:off x="4298208" y="1652008"/>
            <a:ext cx="3809825" cy="9127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/>
              <a:t>Get two files (csv and xlsx) from the Class Session 4 Bb folder.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57092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0E77-1C12-65D1-F999-0A6F5E39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Our process for programming data visualizations in </a:t>
            </a:r>
            <a:r>
              <a:rPr lang="en-US" sz="3600" b="1" dirty="0"/>
              <a:t>Python</a:t>
            </a:r>
            <a:r>
              <a:rPr lang="en-US" sz="36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3BC7-B279-BA79-9CA9-95DA10253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26" y="1581785"/>
            <a:ext cx="11070815" cy="4351338"/>
          </a:xfrm>
        </p:spPr>
        <p:txBody>
          <a:bodyPr>
            <a:noAutofit/>
          </a:bodyPr>
          <a:lstStyle/>
          <a:p>
            <a:r>
              <a:rPr lang="en-US" sz="2200" dirty="0"/>
              <a:t>Create Python notebook </a:t>
            </a:r>
            <a:r>
              <a:rPr lang="en-US" sz="2200" i="1" dirty="0"/>
              <a:t>(.</a:t>
            </a:r>
            <a:r>
              <a:rPr lang="en-US" sz="2200" i="1" dirty="0" err="1"/>
              <a:t>ipynb</a:t>
            </a:r>
            <a:r>
              <a:rPr lang="en-US" sz="2200" i="1" dirty="0"/>
              <a:t>)</a:t>
            </a:r>
          </a:p>
          <a:p>
            <a:r>
              <a:rPr lang="en-US" sz="2200" dirty="0"/>
              <a:t>Insert code and documentation lines and optimize them as we go along</a:t>
            </a:r>
          </a:p>
          <a:p>
            <a:r>
              <a:rPr lang="en-US" sz="2200" dirty="0"/>
              <a:t>Import libraries (install items as needed)</a:t>
            </a:r>
          </a:p>
          <a:p>
            <a:r>
              <a:rPr lang="en-US" sz="2200" dirty="0"/>
              <a:t>Import data</a:t>
            </a:r>
          </a:p>
          <a:p>
            <a:r>
              <a:rPr lang="en-US" sz="2200" dirty="0"/>
              <a:t>Explore the data</a:t>
            </a:r>
          </a:p>
          <a:p>
            <a:r>
              <a:rPr lang="en-US" sz="2200" dirty="0"/>
              <a:t>Do some data processing</a:t>
            </a:r>
          </a:p>
          <a:p>
            <a:r>
              <a:rPr lang="en-US" sz="2200" dirty="0"/>
              <a:t>Define variables</a:t>
            </a:r>
          </a:p>
          <a:p>
            <a:r>
              <a:rPr lang="en-US" sz="2200" dirty="0"/>
              <a:t>Create additional variables if needed</a:t>
            </a:r>
          </a:p>
          <a:p>
            <a:r>
              <a:rPr lang="en-US" sz="2200" dirty="0"/>
              <a:t>Create data visualizations (DVs)</a:t>
            </a:r>
          </a:p>
          <a:p>
            <a:r>
              <a:rPr lang="en-US" sz="2200" dirty="0"/>
              <a:t>Save DVs as stand-alone image files</a:t>
            </a:r>
          </a:p>
          <a:p>
            <a:r>
              <a:rPr lang="en-US" sz="2200" dirty="0"/>
              <a:t>Insert DVs into a report document and write data insights</a:t>
            </a:r>
          </a:p>
          <a:p>
            <a:r>
              <a:rPr lang="en-US" sz="2200" dirty="0"/>
              <a:t>Download completed Python notebook</a:t>
            </a:r>
          </a:p>
        </p:txBody>
      </p:sp>
      <p:pic>
        <p:nvPicPr>
          <p:cNvPr id="7170" name="Picture 2" descr="Python (programming language) - Wikipedia">
            <a:extLst>
              <a:ext uri="{FF2B5EF4-FFF2-40B4-BE49-F238E27FC236}">
                <a16:creationId xmlns:a16="http://schemas.microsoft.com/office/drawing/2014/main" id="{330E57EA-60EE-49C8-F6EF-255E07A3C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932" y="2978350"/>
            <a:ext cx="1490713" cy="162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F7D805-1B31-276D-5ACE-63FA2A49A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2666" y="1514475"/>
            <a:ext cx="990600" cy="622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11BEE2-43E4-52B0-0C9A-FDACBB1D4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4074" y="1161415"/>
            <a:ext cx="1371600" cy="330200"/>
          </a:xfrm>
          <a:prstGeom prst="rect">
            <a:avLst/>
          </a:prstGeom>
        </p:spPr>
      </p:pic>
      <p:pic>
        <p:nvPicPr>
          <p:cNvPr id="9" name="Picture 8" descr="A yellow light bulb with black text&#10;&#10;Description automatically generated">
            <a:extLst>
              <a:ext uri="{FF2B5EF4-FFF2-40B4-BE49-F238E27FC236}">
                <a16:creationId xmlns:a16="http://schemas.microsoft.com/office/drawing/2014/main" id="{F2911210-E0D3-365B-8DB6-F5B4A87FD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7301" y="2315037"/>
            <a:ext cx="5338373" cy="17502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056457-86D4-F1FC-1CA1-310FC966D3D4}"/>
              </a:ext>
            </a:extLst>
          </p:cNvPr>
          <p:cNvSpPr txBox="1"/>
          <p:nvPr/>
        </p:nvSpPr>
        <p:spPr>
          <a:xfrm>
            <a:off x="10137697" y="4171222"/>
            <a:ext cx="2000538" cy="25853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Students in this course are </a:t>
            </a:r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 to do Python exercises in the JupyterLite web-based environment:</a:t>
            </a:r>
          </a:p>
          <a:p>
            <a:pPr marL="0" indent="0">
              <a:buNone/>
            </a:pPr>
            <a:r>
              <a:rPr lang="en-US" dirty="0">
                <a:hlinkClick r:id="rId7"/>
              </a:rPr>
              <a:t>https://jupyter.org/try-jupyter/lab/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00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3156-2598-379F-0C63-3BA15522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At this point,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2923-0D17-EBF5-671E-9B12310E9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locate the .</a:t>
            </a:r>
            <a:r>
              <a:rPr lang="en-US" sz="2800" dirty="0" err="1"/>
              <a:t>ipynb</a:t>
            </a:r>
            <a:r>
              <a:rPr lang="en-US" sz="2800" dirty="0"/>
              <a:t> codebook that you created as a result of engaging in the previous Class Session 3 activity that Dr. Mead called, "Class_Session_3_Activity-DVP-LS24.ipynb" in her demonstration contained in the CS3 video called, "Activity - Experiment with Some Basic R and Python Code for DVP", then</a:t>
            </a:r>
          </a:p>
          <a:p>
            <a:r>
              <a:rPr lang="en-US" dirty="0"/>
              <a:t>follow what Dr. Mead demonstrates to do next after this slide point in the CS4 video, "</a:t>
            </a:r>
            <a:r>
              <a:rPr lang="en-US" i="1" dirty="0"/>
              <a:t>Activity - Experiment with R and Python Code for DVP to Show How Data Change Over Time".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7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A4AF-1AD1-C147-55D3-7FF07034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476"/>
            <a:ext cx="10515600" cy="1325563"/>
          </a:xfrm>
        </p:spPr>
        <p:txBody>
          <a:bodyPr/>
          <a:lstStyle/>
          <a:p>
            <a:r>
              <a:rPr lang="en-US" dirty="0"/>
              <a:t>Streamflow change over time CSV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FF90-581D-355A-E5B8-2688D7007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506"/>
            <a:ext cx="10515600" cy="5602109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Create a basic line chart that shows change over time in python using a CSV file.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Dataset source: https://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serc.carleton.edu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hydromodules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/steps/td1.html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The data used in this Activity are Streamflow in cubic feet per second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pandas as pd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np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matplotlib.pyplot</a:t>
            </a: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US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df1 = </a:t>
            </a:r>
            <a:r>
              <a:rPr lang="en-US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("Class_Session_4_Activity.csv")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030A0"/>
                </a:solidFill>
              </a:rPr>
              <a:t>df1.head()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030A0"/>
                </a:solidFill>
              </a:rPr>
              <a:t>df1.columns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030A0"/>
                </a:solidFill>
              </a:rPr>
              <a:t>df1.describe()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x1 = df1["Date"]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x1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y1 = df1["Streamflow"]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plt.plot</a:t>
            </a: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(x1, y1)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plt.xticks</a:t>
            </a: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(x[::365], rotation=25)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To make the x axis include all the dates that we have, and to rotate them to fit.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plt.ylabel</a:t>
            </a: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("Streamflow (</a:t>
            </a:r>
            <a:r>
              <a:rPr lang="en-US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cfs</a:t>
            </a: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)")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cfs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is one way to abbreviate "cubic feet per second"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plt.title</a:t>
            </a: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("Streamflow Over Time")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plt.savefig</a:t>
            </a: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("Streamflow-CSV-</a:t>
            </a:r>
            <a:r>
              <a:rPr lang="en-US" sz="1800" dirty="0" err="1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ython.png</a:t>
            </a:r>
            <a:r>
              <a:rPr lang="en-US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save the Python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DV to a file.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it to .jp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if you want a .jpg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plt.plot</a:t>
            </a:r>
            <a:endParaRPr lang="en-US" sz="18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Experiment with ways to customize your Python Line Chart DV here: </a:t>
            </a:r>
            <a:r>
              <a:rPr lang="en-US" sz="18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https://www.python-graph-gallery.com/line-chart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Python (programming language) - Wikipedia">
            <a:extLst>
              <a:ext uri="{FF2B5EF4-FFF2-40B4-BE49-F238E27FC236}">
                <a16:creationId xmlns:a16="http://schemas.microsoft.com/office/drawing/2014/main" id="{714ADEDB-8C94-6D34-17CD-334374C30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499" y="1157506"/>
            <a:ext cx="1059393" cy="115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0CD373-4C94-CAF1-1B10-6B4962CE5AE7}"/>
              </a:ext>
            </a:extLst>
          </p:cNvPr>
          <p:cNvSpPr txBox="1"/>
          <p:nvPr/>
        </p:nvSpPr>
        <p:spPr>
          <a:xfrm>
            <a:off x="10922466" y="1397606"/>
            <a:ext cx="746694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P1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624C5A-04E0-AB9A-EDAE-C82F554D57CF}"/>
              </a:ext>
            </a:extLst>
          </p:cNvPr>
          <p:cNvSpPr txBox="1"/>
          <p:nvPr/>
        </p:nvSpPr>
        <p:spPr>
          <a:xfrm>
            <a:off x="9922197" y="2410423"/>
            <a:ext cx="2000538" cy="25853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Students in this course are </a:t>
            </a:r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 to do Python exercises in the JupyterLite web-based environment: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https://jupyter.org/try-jupyter/lab/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13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A4AF-1AD1-C147-55D3-7FF07034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367"/>
            <a:ext cx="10515600" cy="1325563"/>
          </a:xfrm>
        </p:spPr>
        <p:txBody>
          <a:bodyPr/>
          <a:lstStyle/>
          <a:p>
            <a:r>
              <a:rPr lang="en-US" dirty="0"/>
              <a:t>Streamflow change over time XLSX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FF90-581D-355A-E5B8-2688D7007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16" y="952185"/>
            <a:ext cx="8436701" cy="5364532"/>
          </a:xfrm>
        </p:spPr>
        <p:txBody>
          <a:bodyPr>
            <a:no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Create a basic line chart that shows change over time in python using an XLSX file.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piplite</a:t>
            </a:r>
            <a:endParaRPr lang="en-US" sz="13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await </a:t>
            </a: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piplite.install</a:t>
            </a: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openpyxl</a:t>
            </a: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df2 = </a:t>
            </a: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pd.read_excel</a:t>
            </a: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("Class_Session_4_Activity.xlsx")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7030A0"/>
                </a:solidFill>
              </a:rPr>
              <a:t>df2.head()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solidFill>
                <a:srgbClr val="7030A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7030A0"/>
                </a:solidFill>
              </a:rPr>
              <a:t>df2.columns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solidFill>
                <a:srgbClr val="7030A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7030A0"/>
                </a:solidFill>
              </a:rPr>
              <a:t>df2.describe()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solidFill>
                <a:srgbClr val="7030A0"/>
              </a:solidFill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x2 = df2["Date"]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y2 = df2["Streamflow"]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plt.plot</a:t>
            </a: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(x2, y2)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plt.xticks</a:t>
            </a: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(x[::365], rotation=25) 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To make the x axis include all the dates that we have, and to rotate them to fit.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plt.ylabel</a:t>
            </a: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("Streamflow (</a:t>
            </a: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cfs</a:t>
            </a: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)") 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“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cfs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is one way to abbreviate “cubic feet per second”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plt.title</a:t>
            </a: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("Streamflow Over Time")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plt.savefig</a:t>
            </a: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("Streamflow-XLSX-</a:t>
            </a:r>
            <a:r>
              <a:rPr lang="en-US" sz="1300" dirty="0" err="1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ython.png</a:t>
            </a:r>
            <a:r>
              <a:rPr lang="en-US" sz="13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 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save the Python 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DV to a file. 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it to .jp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if you want a .jpg</a:t>
            </a:r>
            <a:endParaRPr lang="en-US" sz="13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plt.plot</a:t>
            </a:r>
            <a:endParaRPr lang="en-US" sz="13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Experiment with ways to customize your Python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Chart DV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here: </a:t>
            </a:r>
            <a:r>
              <a:rPr lang="en-US" sz="13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https://www.python-graph-gallery.com/line-chart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Python (programming language) - Wikipedia">
            <a:extLst>
              <a:ext uri="{FF2B5EF4-FFF2-40B4-BE49-F238E27FC236}">
                <a16:creationId xmlns:a16="http://schemas.microsoft.com/office/drawing/2014/main" id="{C92C22B7-C8D9-AEFB-9964-402B020F1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062" y="1438026"/>
            <a:ext cx="1059393" cy="115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220AC3-09FD-F9D1-ABFD-441BA4AD516C}"/>
              </a:ext>
            </a:extLst>
          </p:cNvPr>
          <p:cNvSpPr txBox="1"/>
          <p:nvPr/>
        </p:nvSpPr>
        <p:spPr>
          <a:xfrm>
            <a:off x="11140068" y="1151390"/>
            <a:ext cx="712495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P2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BEC73-9B1D-4B14-1B11-166F3DBC77EB}"/>
              </a:ext>
            </a:extLst>
          </p:cNvPr>
          <p:cNvSpPr txBox="1"/>
          <p:nvPr/>
        </p:nvSpPr>
        <p:spPr>
          <a:xfrm>
            <a:off x="10101555" y="2778936"/>
            <a:ext cx="2000538" cy="25853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Students in this course are </a:t>
            </a:r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 to do Python exercises in the JupyterLite web-based environment: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https://jupyter.org/try-jupyter/lab/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70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5274</TotalTime>
  <Words>1763</Words>
  <Application>Microsoft Macintosh PowerPoint</Application>
  <PresentationFormat>Widescreen</PresentationFormat>
  <Paragraphs>187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Programming Data Visualizations that Show Change Over Time</vt:lpstr>
      <vt:lpstr>Activity - Experiment with R and Python Code for DVP to Show How Data Change Over Time</vt:lpstr>
      <vt:lpstr>Data Visualizations - Change Over Time</vt:lpstr>
      <vt:lpstr>PowerPoint Presentation</vt:lpstr>
      <vt:lpstr>Class Session 4 Activity Datasets</vt:lpstr>
      <vt:lpstr>Our process for programming data visualizations in Python.</vt:lpstr>
      <vt:lpstr>At this point,</vt:lpstr>
      <vt:lpstr>Streamflow change over time CSV in Python</vt:lpstr>
      <vt:lpstr>Streamflow change over time XLSX in Python</vt:lpstr>
      <vt:lpstr>Our process for programming data visualizations in R.</vt:lpstr>
      <vt:lpstr>Streamflow change over time CSV in R</vt:lpstr>
      <vt:lpstr>Streamflow change over time XLSX in R</vt:lpstr>
      <vt:lpstr>End of file.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Esther Mead</dc:creator>
  <cp:lastModifiedBy>Esther Mead</cp:lastModifiedBy>
  <cp:revision>411</cp:revision>
  <dcterms:created xsi:type="dcterms:W3CDTF">2022-08-30T09:13:22Z</dcterms:created>
  <dcterms:modified xsi:type="dcterms:W3CDTF">2024-06-21T23:56:57Z</dcterms:modified>
</cp:coreProperties>
</file>