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41" r:id="rId2"/>
    <p:sldId id="342" r:id="rId3"/>
    <p:sldId id="311" r:id="rId4"/>
    <p:sldId id="328" r:id="rId5"/>
    <p:sldId id="628" r:id="rId6"/>
    <p:sldId id="630" r:id="rId7"/>
    <p:sldId id="714" r:id="rId8"/>
    <p:sldId id="715" r:id="rId9"/>
    <p:sldId id="716" r:id="rId10"/>
    <p:sldId id="622" r:id="rId11"/>
    <p:sldId id="717" r:id="rId12"/>
    <p:sldId id="623" r:id="rId13"/>
    <p:sldId id="624" r:id="rId14"/>
    <p:sldId id="718" r:id="rId15"/>
    <p:sldId id="626" r:id="rId16"/>
    <p:sldId id="719" r:id="rId17"/>
    <p:sldId id="720" r:id="rId18"/>
    <p:sldId id="721" r:id="rId19"/>
    <p:sldId id="337" r:id="rId20"/>
    <p:sldId id="330" r:id="rId21"/>
    <p:sldId id="331" r:id="rId22"/>
    <p:sldId id="527" r:id="rId23"/>
    <p:sldId id="569" r:id="rId24"/>
    <p:sldId id="722" r:id="rId25"/>
    <p:sldId id="723" r:id="rId26"/>
    <p:sldId id="3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7"/>
    <p:restoredTop sz="64803"/>
  </p:normalViewPr>
  <p:slideViewPr>
    <p:cSldViewPr snapToGrid="0">
      <p:cViewPr varScale="1">
        <p:scale>
          <a:sx n="102" d="100"/>
          <a:sy n="102" d="100"/>
        </p:scale>
        <p:origin x="1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0:13:51.2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39 24575,'99'0'0,"0"0"0,0-1 0,0 1 0,0 0 0,1-1 0,-1 1 0,0 0 0,0-1 0,3 0 0,-18 0 0,19-1-731,-27 2 0,16-1 0,11 1 1,7-1-1,2 1 0,-1 0 1,-7-1-1,-11 1 0,-14-1 1,-21 0 730,4-1 0,-14 0 1043,6 1 1,-1-1-1044,24 1 1165,-3-1-1165,-20 0 0,-12 2 0,-9-1 4055,-17 0-4055,-1-1 0,34-3 0,4 3 0,8 0 0,9 1 0,7 1-428,-7 1 0,4 1 0,-2 1 428,14 1 0,-1 0 0,10 1 0,-1-1 0,-2 0 0,-2-1 0,-13-2 0,-3 0 0,3 0 0,-6 0 0,13 1 0,-38-2 0,-27 1 0,2-2 0,48 2 0,-21-2 0,5 1 0,25 4 0,3 2 335,-5-3 0,-1 0-335,-1 3 0,0-1 0,4-2 0,-1-2 0,-13-1 0,-1 0 0,6 0 0,-5 0 0,10 0 0,-31 0 0,-33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0:13:54.4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 24575,'46'-5'0,"29"3"0,-22 3 0,5 0 0,12 1 0,3 1-755,14 2 1,0-1 754,-14-1 0,0-1 0,20 0 0,-2 0 0,-28-3 0,-3 0 245,3 1 0,-2 0-245,25-2 250,-19 2-250,-21 0 0,2 0 0,-10-1 769,15 0-769,20 0 0,3 1 0,21 0 0,-13 2 0,-28-1 0,0 0 0,37 0 0,-31 0 0,0 0 0,23-1 0,10 0 0,-25 0 0,13 0 0,-13 0 0,14 0 0,-27 0 0,-3 0 0,-8 1 0,-6 0 0,10 0 0,-14 0 0,16-1 0,0 0 0,27 0 0,-6-2 0,9 5 0,-21-1 0,3 1 0,-10-2 0,13 0 0,-8 0 0,21 0 0,-28-1 0,1 0 0,0-1 0,1 0 0,16 1 0,-2 0 0,31-2 0,-44 2 0,0 0 0,27-1 0,-31 1 0,0 0 0,33-3 0,2 2 0,-29 0 0,-13 1 0,-25 1 0,7-3 0,36-3 0,29 0 0,-38 2 0,2 0 0,-2 1 0,-4 2 0,18-2 0,1 2 0,-15-1 0,-13 1 0,-17-2 0,-19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0:14:00.2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70 24575,'89'-11'0,"-40"7"0,4 1 0,16 1 0,3 0-590,-2 1 1,0 2 589,8-1 0,2 0-567,15 0 0,1 0 567,-13-1 0,1 0 0,-10 0 0,4 0 0,-5 1 0,7-2 0,-3 1 0,4 0 0,-6 0 552,13 1-552,-32 0 0,-35 0 0,-18 0 564,-1-1-564,43-6 1197,16-1-1197,-9 2 0,3 2 0,33-1 0,-14 0 0,-40 5 0,-16-3 0,-17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85DFB-1E5A-A74B-8FFB-8AA3879D758D}" type="datetimeFigureOut">
              <a:rPr lang="en-US" smtClean="0"/>
              <a:t>7/5/24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A988C-CCCD-A44D-86B9-77DE4380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4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</a:t>
            </a:r>
          </a:p>
          <a:p>
            <a:r>
              <a:rPr lang="en-US" dirty="0"/>
              <a:t>https://</a:t>
            </a:r>
            <a:r>
              <a:rPr lang="en-US" dirty="0" err="1"/>
              <a:t>datavizcatalogue.com</a:t>
            </a:r>
            <a:r>
              <a:rPr lang="en-US" dirty="0"/>
              <a:t>/search/</a:t>
            </a:r>
            <a:r>
              <a:rPr lang="en-US" dirty="0" err="1"/>
              <a:t>distribution.html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4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asq.org</a:t>
            </a:r>
            <a:r>
              <a:rPr lang="en-US" dirty="0"/>
              <a:t>/quality-resources/histogram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34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asq.org</a:t>
            </a:r>
            <a:r>
              <a:rPr lang="en-US" dirty="0"/>
              <a:t>/quality-resources/histogram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75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asq.org</a:t>
            </a:r>
            <a:r>
              <a:rPr lang="en-US" dirty="0"/>
              <a:t>/quality-resources/histogram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08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asq.org</a:t>
            </a:r>
            <a:r>
              <a:rPr lang="en-US" dirty="0"/>
              <a:t>/quality-resources/histogram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24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asq.org</a:t>
            </a:r>
            <a:r>
              <a:rPr lang="en-US" dirty="0"/>
              <a:t>/quality-resources/histogram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58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asq.org</a:t>
            </a:r>
            <a:r>
              <a:rPr lang="en-US" dirty="0"/>
              <a:t>/quality-resources/histogram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8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r>
              <a:rPr lang="en-US" dirty="0"/>
              <a:t>https://</a:t>
            </a:r>
            <a:r>
              <a:rPr lang="en-US" dirty="0" err="1"/>
              <a:t>datavizcatalogue.com</a:t>
            </a:r>
            <a:r>
              <a:rPr lang="en-US" dirty="0"/>
              <a:t>/methods/</a:t>
            </a:r>
            <a:r>
              <a:rPr lang="en-US" dirty="0" err="1"/>
              <a:t>box_plot.html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www.scribbr.com</a:t>
            </a:r>
            <a:r>
              <a:rPr lang="en-US" dirty="0"/>
              <a:t>/statistics/skewness/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about quartiles:</a:t>
            </a:r>
          </a:p>
          <a:p>
            <a:r>
              <a:rPr lang="en-US" dirty="0"/>
              <a:t>“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First quartile: 25% from smallest to largest of numbers. Second quartile: between 25.1% and 50% (till median). Third quartile: 51% to 75% (above the median). 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Fourth quartile: 25% of largest numbers.”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	Source:</a:t>
            </a:r>
          </a:p>
          <a:p>
            <a:r>
              <a:rPr lang="en-US" dirty="0"/>
              <a:t>	https://</a:t>
            </a:r>
            <a:r>
              <a:rPr lang="en-US" dirty="0" err="1"/>
              <a:t>byjus.com</a:t>
            </a:r>
            <a:r>
              <a:rPr lang="en-US" dirty="0"/>
              <a:t>/</a:t>
            </a:r>
            <a:r>
              <a:rPr lang="en-US" dirty="0" err="1"/>
              <a:t>maths</a:t>
            </a:r>
            <a:r>
              <a:rPr lang="en-US" dirty="0"/>
              <a:t>/quartiles/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18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datavizcatalogue.com</a:t>
            </a:r>
            <a:r>
              <a:rPr lang="en-US" dirty="0"/>
              <a:t>/methods/</a:t>
            </a:r>
            <a:r>
              <a:rPr lang="en-US" dirty="0" err="1"/>
              <a:t>bubble_chart.html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85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Histogram in Python:</a:t>
            </a:r>
          </a:p>
          <a:p>
            <a:r>
              <a:rPr lang="en-US" dirty="0"/>
              <a:t>https://</a:t>
            </a:r>
            <a:r>
              <a:rPr lang="en-US" dirty="0" err="1"/>
              <a:t>www.python</a:t>
            </a:r>
            <a:r>
              <a:rPr lang="en-US" dirty="0"/>
              <a:t>-graph-</a:t>
            </a:r>
            <a:r>
              <a:rPr lang="en-US" dirty="0" err="1"/>
              <a:t>gallery.com</a:t>
            </a:r>
            <a:r>
              <a:rPr lang="en-US" dirty="0"/>
              <a:t>/histogram/</a:t>
            </a:r>
          </a:p>
          <a:p>
            <a:endParaRPr lang="en-US" dirty="0"/>
          </a:p>
          <a:p>
            <a:r>
              <a:rPr lang="en-US" dirty="0"/>
              <a:t>Boxplot in Python:</a:t>
            </a:r>
          </a:p>
          <a:p>
            <a:r>
              <a:rPr lang="en-US" dirty="0"/>
              <a:t>https://</a:t>
            </a:r>
            <a:r>
              <a:rPr lang="en-US" dirty="0" err="1"/>
              <a:t>www.python</a:t>
            </a:r>
            <a:r>
              <a:rPr lang="en-US" dirty="0"/>
              <a:t>-graph-</a:t>
            </a:r>
            <a:r>
              <a:rPr lang="en-US" dirty="0" err="1"/>
              <a:t>gallery.com</a:t>
            </a:r>
            <a:r>
              <a:rPr lang="en-US" dirty="0"/>
              <a:t>/boxplot/</a:t>
            </a:r>
          </a:p>
          <a:p>
            <a:endParaRPr lang="en-US" dirty="0"/>
          </a:p>
          <a:p>
            <a:r>
              <a:rPr lang="en-US" dirty="0"/>
              <a:t>Bubble chart in Python:</a:t>
            </a:r>
          </a:p>
          <a:p>
            <a:r>
              <a:rPr lang="en-US" dirty="0"/>
              <a:t>https://</a:t>
            </a:r>
            <a:r>
              <a:rPr lang="en-US" dirty="0" err="1"/>
              <a:t>www.python</a:t>
            </a:r>
            <a:r>
              <a:rPr lang="en-US" dirty="0"/>
              <a:t>-graph-</a:t>
            </a:r>
            <a:r>
              <a:rPr lang="en-US" dirty="0" err="1"/>
              <a:t>gallery.com</a:t>
            </a:r>
            <a:r>
              <a:rPr lang="en-US" dirty="0"/>
              <a:t>/bubble-plot/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52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Histogram in R:</a:t>
            </a:r>
          </a:p>
          <a:p>
            <a:r>
              <a:rPr lang="en-US" dirty="0"/>
              <a:t>https://r-graph-</a:t>
            </a:r>
            <a:r>
              <a:rPr lang="en-US" dirty="0" err="1"/>
              <a:t>gallery.com</a:t>
            </a:r>
            <a:r>
              <a:rPr lang="en-US" dirty="0"/>
              <a:t>/</a:t>
            </a:r>
            <a:r>
              <a:rPr lang="en-US" dirty="0" err="1"/>
              <a:t>histogram.html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Boxplot in R:</a:t>
            </a:r>
          </a:p>
          <a:p>
            <a:r>
              <a:rPr lang="en-US" dirty="0"/>
              <a:t>https://r-graph-</a:t>
            </a:r>
            <a:r>
              <a:rPr lang="en-US" dirty="0" err="1"/>
              <a:t>gallery.com</a:t>
            </a:r>
            <a:r>
              <a:rPr lang="en-US" dirty="0"/>
              <a:t>/</a:t>
            </a:r>
            <a:r>
              <a:rPr lang="en-US" dirty="0" err="1"/>
              <a:t>boxplot.html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Bubble chart in R:</a:t>
            </a:r>
          </a:p>
          <a:p>
            <a:r>
              <a:rPr lang="en-US" dirty="0"/>
              <a:t>https://ggplot2.tidyverse.org/reference/</a:t>
            </a:r>
            <a:r>
              <a:rPr lang="en-US" dirty="0" err="1"/>
              <a:t>geom_point.html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2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</a:t>
            </a:r>
          </a:p>
          <a:p>
            <a:r>
              <a:rPr lang="en-US" dirty="0"/>
              <a:t>https://</a:t>
            </a:r>
            <a:r>
              <a:rPr lang="en-US" dirty="0" err="1"/>
              <a:t>datavizcatalogue.com</a:t>
            </a:r>
            <a:r>
              <a:rPr lang="en-US" dirty="0"/>
              <a:t>/search/</a:t>
            </a:r>
            <a:r>
              <a:rPr lang="en-US" dirty="0" err="1"/>
              <a:t>distribution.html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81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datavizcatalogue.com</a:t>
            </a:r>
            <a:r>
              <a:rPr lang="en-US" dirty="0"/>
              <a:t>/search/</a:t>
            </a:r>
            <a:r>
              <a:rPr lang="en-US" dirty="0" err="1"/>
              <a:t>distribution.html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2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sources:</a:t>
            </a:r>
          </a:p>
          <a:p>
            <a:r>
              <a:rPr lang="en-US" dirty="0"/>
              <a:t>https://</a:t>
            </a:r>
            <a:r>
              <a:rPr lang="en-US" dirty="0" err="1"/>
              <a:t>www.freepik.com</a:t>
            </a:r>
            <a:r>
              <a:rPr lang="en-US" dirty="0"/>
              <a:t>/premium-vector/chosen-candidate-winning-applicant-get-new-job-hr-human-resources-hire-outstanding-candidate-employment-recruitment-concept-outstanding-businessman-magnifying-glass-among-applicants_31160355.htm</a:t>
            </a:r>
          </a:p>
          <a:p>
            <a:r>
              <a:rPr lang="en-US" dirty="0"/>
              <a:t>https://</a:t>
            </a:r>
            <a:r>
              <a:rPr lang="en-US" dirty="0" err="1"/>
              <a:t>blog.harrisonassessments.com</a:t>
            </a:r>
            <a:r>
              <a:rPr lang="en-US" dirty="0"/>
              <a:t>/blog/time-to-pick-the-winning-candidate-for-the-</a:t>
            </a:r>
            <a:r>
              <a:rPr lang="en-US" dirty="0" err="1"/>
              <a:t>job.html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988C-CCCD-A44D-86B9-77DE4380B3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61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r>
              <a:rPr lang="en-US" dirty="0"/>
              <a:t>https://</a:t>
            </a:r>
            <a:r>
              <a:rPr lang="en-US" dirty="0" err="1"/>
              <a:t>www.columnfivemedia.com</a:t>
            </a:r>
            <a:r>
              <a:rPr lang="en-US" dirty="0"/>
              <a:t>/data-storytelling-brands-data-visualization/</a:t>
            </a:r>
          </a:p>
          <a:p>
            <a:r>
              <a:rPr lang="en-US" dirty="0"/>
              <a:t>https://</a:t>
            </a:r>
            <a:r>
              <a:rPr lang="en-US" dirty="0" err="1"/>
              <a:t>evalu-ate.org</a:t>
            </a:r>
            <a:r>
              <a:rPr lang="en-US" dirty="0"/>
              <a:t>/one-page-reports-toolkit/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988C-CCCD-A44D-86B9-77DE4380B3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63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www.slideteam.net</a:t>
            </a:r>
            <a:r>
              <a:rPr lang="en-US" dirty="0"/>
              <a:t>/summary-page-of-government-annual-budget-document-ppt-pdf-doc-printable.html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988C-CCCD-A44D-86B9-77DE4380B3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2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</a:t>
            </a:r>
          </a:p>
          <a:p>
            <a:r>
              <a:rPr lang="en-US" dirty="0"/>
              <a:t>https://</a:t>
            </a:r>
            <a:r>
              <a:rPr lang="en-US" dirty="0" err="1"/>
              <a:t>datavizcatalogue.com</a:t>
            </a:r>
            <a:r>
              <a:rPr lang="en-US" dirty="0"/>
              <a:t>/search/</a:t>
            </a:r>
            <a:r>
              <a:rPr lang="en-US" dirty="0" err="1"/>
              <a:t>distribution.html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91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</a:t>
            </a:r>
          </a:p>
          <a:p>
            <a:r>
              <a:rPr lang="en-US" dirty="0"/>
              <a:t>https://</a:t>
            </a:r>
            <a:r>
              <a:rPr lang="en-US" dirty="0" err="1"/>
              <a:t>datavizcatalogue.com</a:t>
            </a:r>
            <a:r>
              <a:rPr lang="en-US" dirty="0"/>
              <a:t>/search/</a:t>
            </a:r>
            <a:r>
              <a:rPr lang="en-US" dirty="0" err="1"/>
              <a:t>distribution.html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6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datavizcatalogue.com</a:t>
            </a:r>
            <a:r>
              <a:rPr lang="en-US" dirty="0"/>
              <a:t>/methods/</a:t>
            </a:r>
            <a:r>
              <a:rPr lang="en-US" dirty="0" err="1"/>
              <a:t>histogram.html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r>
              <a:rPr lang="en-US" dirty="0"/>
              <a:t>https://</a:t>
            </a:r>
            <a:r>
              <a:rPr lang="en-US" dirty="0" err="1"/>
              <a:t>www.storytellingwithdata.com</a:t>
            </a:r>
            <a:r>
              <a:rPr lang="en-US" dirty="0"/>
              <a:t>/blog/2021/1/28/histograms-and-bar-charts</a:t>
            </a:r>
          </a:p>
          <a:p>
            <a:r>
              <a:rPr lang="en-US" dirty="0"/>
              <a:t>https://</a:t>
            </a:r>
            <a:r>
              <a:rPr lang="en-US" dirty="0" err="1"/>
              <a:t>keydifferences.com</a:t>
            </a:r>
            <a:r>
              <a:rPr lang="en-US" dirty="0"/>
              <a:t>/difference-between-histogram-and-bar-</a:t>
            </a:r>
            <a:r>
              <a:rPr lang="en-US" dirty="0" err="1"/>
              <a:t>graph.html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47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asq.org</a:t>
            </a:r>
            <a:r>
              <a:rPr lang="en-US" dirty="0"/>
              <a:t>/quality-resources/histogram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1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asq.org</a:t>
            </a:r>
            <a:r>
              <a:rPr lang="en-US" dirty="0"/>
              <a:t>/quality-resources/histogram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1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asq.org</a:t>
            </a:r>
            <a:r>
              <a:rPr lang="en-US" dirty="0"/>
              <a:t>/quality-resources/histogram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8A7D4-9FA2-6A49-ABAA-5BFAC53F7B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7368-E950-3392-D5B6-0D3911D51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CF2DA-C989-9ED9-C6BB-EE3EEA4FE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2119C-F0B0-D407-3937-137E4804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FA259-D77D-72AB-CFFE-696164DB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1F2E-F1FD-7EFA-4B06-4D3A5444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0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97F5-0632-D3A9-B198-29959201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38793-FB99-6A35-4358-DE17216A4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223EF-9642-08C3-CDE2-E9201D5A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A2B1B-DA25-3E50-5F41-F5560B8F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C4206-1DF2-3114-B8F3-EEAE72B2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62A4A-A8FA-2D08-A4C0-77E15BF2E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EF1EA-B30A-E6F4-CB41-20967B600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97AB9-1C0A-7C1D-D137-479FB1B2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AABA8-9B69-10C8-E6BE-7A5A34F3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672F0-15DE-5553-3264-D08C10A4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6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CA7C-337C-D508-9CCC-08EEA3AB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9C16-6C30-1B02-694F-724614482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5469E-2C54-A002-CF41-0B034896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9DF6-7AC0-7A3E-19C1-6F8931A1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F1A09-AE56-E855-F4A4-DA7D4F4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5139-DB9D-AC8F-C31F-27D885FB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C9C7-A2BA-6F5B-B4C5-E25C5F41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58BA2-846A-79DB-08C6-1D794FC6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E86E-3AD0-590A-57E8-033D4C9C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2BC46-26A0-F85D-AC1E-DFC10B7E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5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9AD3-EC9F-B054-258A-542445F1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CF5D-F2FD-716F-4E08-FD4CF9D9B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B3F5D-8F54-081C-A3F9-10ABD2C1F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ECEF1-3A76-95DF-3C81-38B5CEC5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09B06-416B-99C0-F441-14C49347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AFAEF-9AAF-CA88-52B3-97C29709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3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EFC1-1448-0477-B737-81E217D1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25C38-405C-54DB-2EA4-F884151C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4BC3A-0286-F3E9-5E69-058E94755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999F9-7D11-CC5C-C296-2F1FC4174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9E572-D2B1-8B45-3FC6-30DE282A0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B59C3-580C-7429-E4E8-6984BF79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CF0E6-0133-EAF2-2FED-7DB16D4A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1FFB8-B2D9-07BE-7496-E72E447D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2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6987-392C-61B3-27CA-E5F2CE32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3AB3A-91BF-106A-9CF5-09213DF4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E6C46-9E2A-A4E1-706F-DFA2464A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B826-05F2-24AE-9DC8-3D242A9C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6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38696-0B1A-046F-44AF-20BD8F39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90DCC-3F5A-1C07-31EA-D9C3C809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8DEAD-A76B-D3EA-BBFD-F5B4A84C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7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EFEC-9C2F-4C50-EE0F-1EB09F0A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7007-E194-B9FB-32B1-5FB47F909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3549A-2390-97A3-5FB6-917AB8616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6AD37-404C-BE6F-ADAA-31BD5FF8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B8935-8CE1-4478-6961-54E2F455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EE2CD-570B-3078-0FA2-319256C8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255C-7BB3-B744-6ABC-0F8D00B8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32DCA-0922-E45C-B034-BDACA059A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B4FF-D2E8-41A1-E3FC-BDB4B9B61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F5705-79C8-770E-3403-96455469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0F29-A2CF-BD41-8C43-22B3C99C9679}" type="datetimeFigureOut">
              <a:rPr lang="en-US" smtClean="0"/>
              <a:t>7/5/24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7D600-A170-7585-8E15-8F9F5452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DF798-734E-3133-3018-149558C9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4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FFDDD-52E9-0B70-A799-08A72490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86B59-19FE-D028-278F-FE8BB1658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F9519-F8DA-0CD1-6EA4-FB56E71D1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B0F29-A2CF-BD41-8C43-22B3C99C9679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65B0-C739-B567-DCA8-C8DFCF8B6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0EBE3-1A15-4C30-C5B4-4D49C18F6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0848B-D9D8-7B4B-B0E8-9003AC130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hyperlink" Target="https://www.python-graph-gallery.com/histogram/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www.python-graph-gallery.com/bubble-plot/" TargetMode="External"/><Relationship Id="rId4" Type="http://schemas.openxmlformats.org/officeDocument/2006/relationships/hyperlink" Target="https://www.python-graph-gallery.com/boxplot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hyperlink" Target="https://r-graph-gallery.com/histogram.html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ggplot2.tidyverse.org/reference/geom_point.html" TargetMode="External"/><Relationship Id="rId4" Type="http://schemas.openxmlformats.org/officeDocument/2006/relationships/hyperlink" Target="https://r-graph-gallery.com/boxplot.htm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datavizcatalogue.com/search/time.htm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atavizcatalogue.com/search/distribution.html" TargetMode="External"/><Relationship Id="rId10" Type="http://schemas.openxmlformats.org/officeDocument/2006/relationships/image" Target="../media/image2.png"/><Relationship Id="rId4" Type="http://schemas.openxmlformats.org/officeDocument/2006/relationships/image" Target="../media/image33.png"/><Relationship Id="rId9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hyperlink" Target="https://www.columnfivemedia.com/data-storytelling-brands-data-visualization/" TargetMode="External"/><Relationship Id="rId7" Type="http://schemas.openxmlformats.org/officeDocument/2006/relationships/customXml" Target="../ink/ink1.xml"/><Relationship Id="rId12" Type="http://schemas.openxmlformats.org/officeDocument/2006/relationships/image" Target="../media/image4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customXml" Target="../ink/ink3.xml"/><Relationship Id="rId5" Type="http://schemas.openxmlformats.org/officeDocument/2006/relationships/hyperlink" Target="https://evalu-ate.org/one-page-reports-toolkit/" TargetMode="External"/><Relationship Id="rId10" Type="http://schemas.openxmlformats.org/officeDocument/2006/relationships/image" Target="../media/image410.png"/><Relationship Id="rId4" Type="http://schemas.openxmlformats.org/officeDocument/2006/relationships/image" Target="../media/image37.jpeg"/><Relationship Id="rId9" Type="http://schemas.openxmlformats.org/officeDocument/2006/relationships/customXml" Target="../ink/ink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team.net/summary-page-of-government-annual-budget-document-ppt-pdf-doc-printabl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izcatalogue.com/search/distribu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izcatalogue.com/search/distribu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izcatalogue.com/search/distribut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izcatalogue.com/search/distributi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0711-FFB4-258A-9E1A-52A30EB71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Visualizations to Show Data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18DB0-E76E-BF02-0FFE-88B4DD54B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76373"/>
            <a:ext cx="914400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Module: 4 – Data Distributions – The Theory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052A45-936A-7887-3866-034144F06682}"/>
              </a:ext>
            </a:extLst>
          </p:cNvPr>
          <p:cNvSpPr txBox="1">
            <a:spLocks/>
          </p:cNvSpPr>
          <p:nvPr/>
        </p:nvSpPr>
        <p:spPr>
          <a:xfrm>
            <a:off x="1523999" y="43091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DVP</a:t>
            </a:r>
          </a:p>
          <a:p>
            <a:r>
              <a:rPr lang="en-US" sz="3200" dirty="0"/>
              <a:t>CS6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6FFE67-F366-00F9-F6D9-FD55798C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058" y="6345199"/>
            <a:ext cx="11273883" cy="365125"/>
          </a:xfrm>
        </p:spPr>
        <p:txBody>
          <a:bodyPr/>
          <a:lstStyle/>
          <a:p>
            <a:r>
              <a:rPr lang="en-US" sz="2400" dirty="0">
                <a:solidFill>
                  <a:srgbClr val="00B0F0"/>
                </a:solidFill>
              </a:rPr>
              <a:t>SAU MCIS 6333 Data Visualization Programming | Dr. Esther Ledelle Mead</a:t>
            </a:r>
          </a:p>
        </p:txBody>
      </p:sp>
    </p:spTree>
    <p:extLst>
      <p:ext uri="{BB962C8B-B14F-4D97-AF65-F5344CB8AC3E}">
        <p14:creationId xmlns:p14="http://schemas.microsoft.com/office/powerpoint/2010/main" val="45994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5279ADB2-9732-B63A-5C54-D73B13E74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40776"/>
            <a:ext cx="11729629" cy="613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6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83DF0-EBBF-45FF-51A0-97F56048D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341527"/>
            <a:ext cx="11376098" cy="1258673"/>
          </a:xfrm>
          <a:prstGeom prst="rect">
            <a:avLst/>
          </a:prstGeom>
        </p:spPr>
      </p:pic>
      <p:pic>
        <p:nvPicPr>
          <p:cNvPr id="5" name="Picture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1E4A00FF-8B44-D9FF-130E-695F2FA2F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98" y="1803288"/>
            <a:ext cx="11326025" cy="398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8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83DF0-EBBF-45FF-51A0-97F56048D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341527"/>
            <a:ext cx="11376098" cy="1258673"/>
          </a:xfrm>
          <a:prstGeom prst="rect">
            <a:avLst/>
          </a:prstGeom>
        </p:spPr>
      </p:pic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4CF8A69C-44C0-B056-D926-1E9275F8C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98" y="1815282"/>
            <a:ext cx="11368149" cy="334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7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83DF0-EBBF-45FF-51A0-97F56048D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341527"/>
            <a:ext cx="11376098" cy="1258673"/>
          </a:xfrm>
          <a:prstGeom prst="rect">
            <a:avLst/>
          </a:prstGeom>
        </p:spPr>
      </p:pic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3C4A5B47-CF30-C32E-63A8-D2F6B2B46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99" y="2180128"/>
            <a:ext cx="11194074" cy="30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11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83DF0-EBBF-45FF-51A0-97F56048D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341527"/>
            <a:ext cx="11376098" cy="1258673"/>
          </a:xfrm>
          <a:prstGeom prst="rect">
            <a:avLst/>
          </a:prstGeom>
        </p:spPr>
      </p:pic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0DDE3CC8-C7A2-52AA-5672-6134C5277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9" y="1943991"/>
            <a:ext cx="10809055" cy="29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0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83DF0-EBBF-45FF-51A0-97F56048D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341527"/>
            <a:ext cx="11376098" cy="1258673"/>
          </a:xfrm>
          <a:prstGeom prst="rect">
            <a:avLst/>
          </a:prstGeom>
        </p:spPr>
      </p:pic>
      <p:pic>
        <p:nvPicPr>
          <p:cNvPr id="4" name="Picture 3" descr="A picture containing text, screenshot, font, algebra&#10;&#10;Description automatically generated">
            <a:extLst>
              <a:ext uri="{FF2B5EF4-FFF2-40B4-BE49-F238E27FC236}">
                <a16:creationId xmlns:a16="http://schemas.microsoft.com/office/drawing/2014/main" id="{EB61A42D-6FD6-B605-8D61-7C796AE5A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99" y="2072510"/>
            <a:ext cx="11138762" cy="31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6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83DF0-EBBF-45FF-51A0-97F56048D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341527"/>
            <a:ext cx="11376098" cy="1258673"/>
          </a:xfrm>
          <a:prstGeom prst="rect">
            <a:avLst/>
          </a:prstGeom>
        </p:spPr>
      </p:pic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36E8CCEC-706E-39EE-7B5C-BD88FD0EB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99" y="1898248"/>
            <a:ext cx="11052042" cy="314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7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font, algebra, screenshot&#10;&#10;Description automatically generated">
            <a:extLst>
              <a:ext uri="{FF2B5EF4-FFF2-40B4-BE49-F238E27FC236}">
                <a16:creationId xmlns:a16="http://schemas.microsoft.com/office/drawing/2014/main" id="{B5663F53-BBF2-CEB4-8932-64B304CB0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2191748"/>
            <a:ext cx="11224918" cy="28628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0D8F4C-8AD8-FEA5-C28B-2C8C559EC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99" y="341527"/>
            <a:ext cx="11376098" cy="125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8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CAFA0D0-75AB-1D94-3B96-6E06FA00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477" y="140385"/>
            <a:ext cx="1578150" cy="1357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DC5867-D5C2-C149-56F4-650651F1A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73" y="323510"/>
            <a:ext cx="3683000" cy="558800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B1AA51C5-22AA-83E8-0613-F003F8656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97" y="882310"/>
            <a:ext cx="3805881" cy="1721708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9003C75-F135-8799-FF40-B0C265442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271" y="0"/>
            <a:ext cx="4605742" cy="6858000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6805353-A80C-2F26-2C45-C9E325BF49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946" y="2580468"/>
            <a:ext cx="3680982" cy="4277532"/>
          </a:xfrm>
          <a:prstGeom prst="rect">
            <a:avLst/>
          </a:prstGeom>
        </p:spPr>
      </p:pic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8E549459-FC5F-6457-AFF5-841DC91E5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5151" y="1709824"/>
            <a:ext cx="2976003" cy="1708312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4208FA8C-0C93-D636-D7FA-1C6826CA7A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25712" y="3528379"/>
            <a:ext cx="2976002" cy="1665144"/>
          </a:xfrm>
          <a:prstGeom prst="rect">
            <a:avLst/>
          </a:prstGeom>
        </p:spPr>
      </p:pic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01717B02-8C58-113A-EE1F-B3A72D414F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8670" y="5244572"/>
            <a:ext cx="2893044" cy="161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85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84E3E6-0A50-DA55-B3D1-5B604AAD9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80" y="302741"/>
            <a:ext cx="2324100" cy="508000"/>
          </a:xfrm>
          <a:prstGeom prst="rect">
            <a:avLst/>
          </a:prstGeom>
        </p:spPr>
      </p:pic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2D5024BF-7E2F-99D4-6D86-06194A618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2" y="810742"/>
            <a:ext cx="4378285" cy="1981886"/>
          </a:xfrm>
          <a:prstGeom prst="rect">
            <a:avLst/>
          </a:prstGeom>
        </p:spPr>
      </p:pic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23773F8A-D9E9-9996-4B10-366469E53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717" y="104522"/>
            <a:ext cx="7772400" cy="6648955"/>
          </a:xfrm>
          <a:prstGeom prst="rect">
            <a:avLst/>
          </a:prstGeom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05A5C51-57B6-B463-9011-A96C42B78E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617" y="5338975"/>
            <a:ext cx="3975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2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9CA7-9512-98D2-B015-E0616666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 – Data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7614-0EB7-9EA1-CEFA-8F93E2A0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visualize data distributions?</a:t>
            </a:r>
          </a:p>
          <a:p>
            <a:r>
              <a:rPr lang="en-US" dirty="0"/>
              <a:t>What big-picture questions can be answered using data visualizations that show data distributions?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4F1CEE6-2F42-8E0D-3D52-6810CD03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232" y="6310312"/>
            <a:ext cx="5775960" cy="365125"/>
          </a:xfrm>
        </p:spPr>
        <p:txBody>
          <a:bodyPr/>
          <a:lstStyle/>
          <a:p>
            <a:r>
              <a:rPr lang="en-US" dirty="0"/>
              <a:t>SAU MCIS 6333 Data Visualization Programming | Dr. Esther Ledelle Mead</a:t>
            </a:r>
          </a:p>
        </p:txBody>
      </p:sp>
    </p:spTree>
    <p:extLst>
      <p:ext uri="{BB962C8B-B14F-4D97-AF65-F5344CB8AC3E}">
        <p14:creationId xmlns:p14="http://schemas.microsoft.com/office/powerpoint/2010/main" val="2671675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1C07-ABD5-5E20-E0C9-F714FB95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data visualizations that show data distributions in </a:t>
            </a:r>
            <a:r>
              <a:rPr lang="en-US" b="1" dirty="0"/>
              <a:t>Python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64AA-4DF6-3311-BE90-1606276B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Histogram</a:t>
            </a:r>
            <a:endParaRPr lang="en-US" dirty="0"/>
          </a:p>
          <a:p>
            <a:r>
              <a:rPr lang="en-US" dirty="0">
                <a:hlinkClick r:id="rId4"/>
              </a:rPr>
              <a:t>Box &amp; whisker plot (Boxplot)</a:t>
            </a:r>
            <a:endParaRPr lang="en-US" dirty="0"/>
          </a:p>
          <a:p>
            <a:r>
              <a:rPr lang="en-US" dirty="0">
                <a:hlinkClick r:id="rId5"/>
              </a:rPr>
              <a:t>Bubble chart</a:t>
            </a:r>
            <a:endParaRPr lang="en-US" dirty="0"/>
          </a:p>
        </p:txBody>
      </p:sp>
      <p:pic>
        <p:nvPicPr>
          <p:cNvPr id="2056" name="Picture 8" descr="Histogram color icon diagram business trade info Vector Image">
            <a:extLst>
              <a:ext uri="{FF2B5EF4-FFF2-40B4-BE49-F238E27FC236}">
                <a16:creationId xmlns:a16="http://schemas.microsoft.com/office/drawing/2014/main" id="{34778E96-39D6-66AC-0652-5953A1109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103" y="4323879"/>
            <a:ext cx="1640797" cy="176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ox plot - Free computer icons">
            <a:extLst>
              <a:ext uri="{FF2B5EF4-FFF2-40B4-BE49-F238E27FC236}">
                <a16:creationId xmlns:a16="http://schemas.microsoft.com/office/drawing/2014/main" id="{706FEA65-1960-57EF-A6B2-5238909D4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802" y="4323879"/>
            <a:ext cx="2078509" cy="207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ine Chart Scatter Plot, PNG, 1500x1500px, Chart, Box Plot, Data, Diagram,  Funnel Chart Download Free">
            <a:extLst>
              <a:ext uri="{FF2B5EF4-FFF2-40B4-BE49-F238E27FC236}">
                <a16:creationId xmlns:a16="http://schemas.microsoft.com/office/drawing/2014/main" id="{BFABB60B-5906-93C8-14B7-7F1ED233E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207" y="4323879"/>
            <a:ext cx="2078509" cy="207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5D8A71-0ACE-67D5-360F-D36A388FF296}"/>
              </a:ext>
            </a:extLst>
          </p:cNvPr>
          <p:cNvSpPr txBox="1"/>
          <p:nvPr/>
        </p:nvSpPr>
        <p:spPr>
          <a:xfrm>
            <a:off x="5567083" y="2032581"/>
            <a:ext cx="4676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sym typeface="Wingdings" pitchFamily="2" charset="2"/>
              </a:rPr>
              <a:t></a:t>
            </a:r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 click On these links to go to the “How to…” for each in Python.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4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1C07-ABD5-5E20-E0C9-F714FB95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data visualizations that show data distributions in </a:t>
            </a:r>
            <a:r>
              <a:rPr lang="en-US" b="1" dirty="0"/>
              <a:t>R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64AA-4DF6-3311-BE90-1606276B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Histogram</a:t>
            </a:r>
            <a:endParaRPr lang="en-US" dirty="0"/>
          </a:p>
          <a:p>
            <a:r>
              <a:rPr lang="en-US" dirty="0">
                <a:hlinkClick r:id="rId4"/>
              </a:rPr>
              <a:t>Box &amp; whisker plot (Boxplot)</a:t>
            </a:r>
            <a:endParaRPr lang="en-US" dirty="0"/>
          </a:p>
          <a:p>
            <a:r>
              <a:rPr lang="en-US" dirty="0">
                <a:hlinkClick r:id="rId5"/>
              </a:rPr>
              <a:t>Bubble chart</a:t>
            </a:r>
            <a:endParaRPr lang="en-US" dirty="0"/>
          </a:p>
        </p:txBody>
      </p:sp>
      <p:pic>
        <p:nvPicPr>
          <p:cNvPr id="2056" name="Picture 8" descr="Histogram color icon diagram business trade info Vector Image">
            <a:extLst>
              <a:ext uri="{FF2B5EF4-FFF2-40B4-BE49-F238E27FC236}">
                <a16:creationId xmlns:a16="http://schemas.microsoft.com/office/drawing/2014/main" id="{34778E96-39D6-66AC-0652-5953A1109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103" y="4323879"/>
            <a:ext cx="1640797" cy="176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ox plot - Free computer icons">
            <a:extLst>
              <a:ext uri="{FF2B5EF4-FFF2-40B4-BE49-F238E27FC236}">
                <a16:creationId xmlns:a16="http://schemas.microsoft.com/office/drawing/2014/main" id="{706FEA65-1960-57EF-A6B2-5238909D4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802" y="4323879"/>
            <a:ext cx="2078509" cy="207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ine Chart Scatter Plot, PNG, 1500x1500px, Chart, Box Plot, Data, Diagram,  Funnel Chart Download Free">
            <a:extLst>
              <a:ext uri="{FF2B5EF4-FFF2-40B4-BE49-F238E27FC236}">
                <a16:creationId xmlns:a16="http://schemas.microsoft.com/office/drawing/2014/main" id="{BFABB60B-5906-93C8-14B7-7F1ED233E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207" y="4323879"/>
            <a:ext cx="2078509" cy="207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5D8A71-0ACE-67D5-360F-D36A388FF296}"/>
              </a:ext>
            </a:extLst>
          </p:cNvPr>
          <p:cNvSpPr txBox="1"/>
          <p:nvPr/>
        </p:nvSpPr>
        <p:spPr>
          <a:xfrm>
            <a:off x="6515979" y="2020224"/>
            <a:ext cx="4676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sym typeface="Wingdings" pitchFamily="2" charset="2"/>
              </a:rPr>
              <a:t></a:t>
            </a:r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 click On these links to go to the “How to…” for each in R.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48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0A09C6-4796-FEE9-B05D-6C74476E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33" y="457430"/>
            <a:ext cx="3164594" cy="5316874"/>
          </a:xfrm>
        </p:spPr>
        <p:txBody>
          <a:bodyPr>
            <a:normAutofit/>
          </a:bodyPr>
          <a:lstStyle/>
          <a:p>
            <a:r>
              <a:rPr lang="en-US" dirty="0"/>
              <a:t>Click on the graphics to the right and explore the Data Visualization Catalogue website options for creating other data visualizations types that show Data Distributions.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C6F53ED-C86A-632A-2CE3-B4453C925F09}"/>
              </a:ext>
            </a:extLst>
          </p:cNvPr>
          <p:cNvSpPr txBox="1">
            <a:spLocks/>
          </p:cNvSpPr>
          <p:nvPr/>
        </p:nvSpPr>
        <p:spPr>
          <a:xfrm>
            <a:off x="3609954" y="5774303"/>
            <a:ext cx="7338462" cy="94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/>
              <a:t>The Data Visualization Catalogue provides an explanation of the anatomy of each DV type, code, and tutorials.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FDE1AE3F-4D5C-917F-1DB9-ED4746D07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094" y="144494"/>
            <a:ext cx="7772400" cy="62626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AB75DBFB-F788-0B51-BC1E-E4C002A1528D}"/>
              </a:ext>
            </a:extLst>
          </p:cNvPr>
          <p:cNvSpPr/>
          <p:nvPr/>
        </p:nvSpPr>
        <p:spPr>
          <a:xfrm>
            <a:off x="1187116" y="5229725"/>
            <a:ext cx="1892968" cy="36897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F7C11B2F-3B4A-A6B3-D878-3223D35B5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0271" y="421"/>
            <a:ext cx="1791729" cy="205496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CBBA895-C6A5-55E6-9485-F6FCDEF8A0FA}"/>
              </a:ext>
            </a:extLst>
          </p:cNvPr>
          <p:cNvGrpSpPr/>
          <p:nvPr/>
        </p:nvGrpSpPr>
        <p:grpSpPr>
          <a:xfrm>
            <a:off x="3450067" y="826537"/>
            <a:ext cx="7194199" cy="4872662"/>
            <a:chOff x="3450067" y="826537"/>
            <a:chExt cx="7194199" cy="4872662"/>
          </a:xfrm>
        </p:grpSpPr>
        <p:pic>
          <p:nvPicPr>
            <p:cNvPr id="9" name="Picture 8" descr="A screen shot of a blue circle with white text&#10;&#10;Description automatically generated with medium confidence">
              <a:hlinkClick r:id="rId5"/>
              <a:extLst>
                <a:ext uri="{FF2B5EF4-FFF2-40B4-BE49-F238E27FC236}">
                  <a16:creationId xmlns:a16="http://schemas.microsoft.com/office/drawing/2014/main" id="{4766A3C4-662C-8C43-0F1F-6279B9863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54004" y="1859099"/>
              <a:ext cx="1790262" cy="1854200"/>
            </a:xfrm>
            <a:prstGeom prst="rect">
              <a:avLst/>
            </a:prstGeom>
          </p:spPr>
        </p:pic>
        <p:pic>
          <p:nvPicPr>
            <p:cNvPr id="12" name="Picture 11" descr="A picture containing text, screenshot, font, line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DC9791CA-479A-C3DC-1A54-C08757BE5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61412" y="3828334"/>
              <a:ext cx="2781921" cy="1715898"/>
            </a:xfrm>
            <a:prstGeom prst="rect">
              <a:avLst/>
            </a:prstGeom>
          </p:spPr>
        </p:pic>
        <p:pic>
          <p:nvPicPr>
            <p:cNvPr id="14" name="Picture 13" descr="A picture containing screenshot, font, text,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AF2D79EA-4138-8EF9-8709-243A4E10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50067" y="3844999"/>
              <a:ext cx="3761378" cy="1854200"/>
            </a:xfrm>
            <a:prstGeom prst="rect">
              <a:avLst/>
            </a:prstGeom>
          </p:spPr>
        </p:pic>
        <p:pic>
          <p:nvPicPr>
            <p:cNvPr id="16" name="Picture 15" descr="A picture containing text, font, screenshot,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7C0A72-97C1-F053-F2E5-DA561155D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14104" y="826537"/>
              <a:ext cx="5339900" cy="2959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8798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145E-B055-B01F-D9A1-443DD597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importance of 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D3BF-E516-CBDA-0684-271E5174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044"/>
            <a:ext cx="10515600" cy="4351338"/>
          </a:xfrm>
        </p:spPr>
        <p:txBody>
          <a:bodyPr/>
          <a:lstStyle/>
          <a:p>
            <a:r>
              <a:rPr lang="en-US" dirty="0"/>
              <a:t>Many people will be able to learn to create data visualizations.</a:t>
            </a:r>
          </a:p>
          <a:p>
            <a:r>
              <a:rPr lang="en-US" dirty="0"/>
              <a:t>But those that can extract and communicate data insights from the data visualizations stand out from the crowd!</a:t>
            </a:r>
          </a:p>
          <a:p>
            <a:r>
              <a:rPr lang="en-US" dirty="0"/>
              <a:t>The data insights piece is all about showcasing your critical thinking and communication skills (both in written reports and in verbal presentations).</a:t>
            </a:r>
          </a:p>
        </p:txBody>
      </p:sp>
      <p:pic>
        <p:nvPicPr>
          <p:cNvPr id="13314" name="Picture 2" descr="Time to Pick the WINNING Candidate for the JOB | Harrison Assessments">
            <a:extLst>
              <a:ext uri="{FF2B5EF4-FFF2-40B4-BE49-F238E27FC236}">
                <a16:creationId xmlns:a16="http://schemas.microsoft.com/office/drawing/2014/main" id="{A9A6B517-6029-F362-CC6F-08B03C639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704" y="3922100"/>
            <a:ext cx="27305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Premium Vector | Chosen candidate winning applicant to get new job hr or  human resources hire outstanding candidate employment and recruitment  concept outstanding businessman on magnifying glass among applicants">
            <a:extLst>
              <a:ext uri="{FF2B5EF4-FFF2-40B4-BE49-F238E27FC236}">
                <a16:creationId xmlns:a16="http://schemas.microsoft.com/office/drawing/2014/main" id="{8B730D95-D84D-B621-0BF9-123C0A535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56" y="4221956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068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80DA4E-C0D2-94FB-94FD-F10971633A0A}"/>
              </a:ext>
            </a:extLst>
          </p:cNvPr>
          <p:cNvSpPr txBox="1"/>
          <p:nvPr/>
        </p:nvSpPr>
        <p:spPr>
          <a:xfrm rot="1368994">
            <a:off x="723819" y="2618585"/>
            <a:ext cx="261032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CS5 PPTX included one resource for examples and templates for creating a one-page report.</a:t>
            </a:r>
          </a:p>
          <a:p>
            <a:endParaRPr lang="en-US" dirty="0"/>
          </a:p>
        </p:txBody>
      </p:sp>
      <p:pic>
        <p:nvPicPr>
          <p:cNvPr id="4" name="Picture 2">
            <a:hlinkClick r:id="rId3"/>
            <a:extLst>
              <a:ext uri="{FF2B5EF4-FFF2-40B4-BE49-F238E27FC236}">
                <a16:creationId xmlns:a16="http://schemas.microsoft.com/office/drawing/2014/main" id="{E90E2BFF-D54E-B7BC-8835-EB16C9F9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39" y="199467"/>
            <a:ext cx="4981857" cy="29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text, screensho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EDE6CD29-BEB6-8C62-82C3-93354A81E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8604" y="3615945"/>
            <a:ext cx="8439189" cy="2987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C1BA6-A0A4-C032-E7E1-CAA584B7E313}"/>
              </a:ext>
            </a:extLst>
          </p:cNvPr>
          <p:cNvSpPr txBox="1"/>
          <p:nvPr/>
        </p:nvSpPr>
        <p:spPr>
          <a:xfrm rot="1008186">
            <a:off x="557951" y="4434531"/>
            <a:ext cx="2610321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And the CS5 PPTX communicated the idea of getting with your team to check out the resource.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F686579-A1A9-6F0C-0B0C-89F91DCC04AC}"/>
              </a:ext>
            </a:extLst>
          </p:cNvPr>
          <p:cNvSpPr/>
          <p:nvPr/>
        </p:nvSpPr>
        <p:spPr>
          <a:xfrm>
            <a:off x="2121774" y="6125036"/>
            <a:ext cx="1464932" cy="220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D14FA-EB46-6B1F-D6BF-ECEF29EA0F4A}"/>
              </a:ext>
            </a:extLst>
          </p:cNvPr>
          <p:cNvSpPr txBox="1"/>
          <p:nvPr/>
        </p:nvSpPr>
        <p:spPr>
          <a:xfrm rot="1008186">
            <a:off x="9843933" y="1007286"/>
            <a:ext cx="1844443" cy="12369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(Click the images or get the URLs from the notes section.)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F14B53-3CE6-193D-6205-B7A0543AACAE}"/>
                  </a:ext>
                </a:extLst>
              </p14:cNvPr>
              <p14:cNvContentPartPr/>
              <p14:nvPr/>
            </p14:nvContentPartPr>
            <p14:xfrm>
              <a:off x="8959440" y="5090960"/>
              <a:ext cx="1927800" cy="24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F14B53-3CE6-193D-6205-B7A0543AAC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41440" y="5073320"/>
                <a:ext cx="19634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446ECA-8297-9012-7C99-2C5B02E57C72}"/>
                  </a:ext>
                </a:extLst>
              </p14:cNvPr>
              <p14:cNvContentPartPr/>
              <p14:nvPr/>
            </p14:nvContentPartPr>
            <p14:xfrm>
              <a:off x="6632760" y="5382200"/>
              <a:ext cx="1905840" cy="1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446ECA-8297-9012-7C99-2C5B02E57C7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15120" y="5364200"/>
                <a:ext cx="19414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55BB7F-17AA-A81F-2221-604CF0B29ABF}"/>
                  </a:ext>
                </a:extLst>
              </p14:cNvPr>
              <p14:cNvContentPartPr/>
              <p14:nvPr/>
            </p14:nvContentPartPr>
            <p14:xfrm>
              <a:off x="9445080" y="5349080"/>
              <a:ext cx="765000" cy="2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55BB7F-17AA-A81F-2221-604CF0B29AB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27440" y="5331080"/>
                <a:ext cx="800640" cy="6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5054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80DA4E-C0D2-94FB-94FD-F10971633A0A}"/>
              </a:ext>
            </a:extLst>
          </p:cNvPr>
          <p:cNvSpPr txBox="1"/>
          <p:nvPr/>
        </p:nvSpPr>
        <p:spPr>
          <a:xfrm rot="2182422">
            <a:off x="9237520" y="753695"/>
            <a:ext cx="261032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Well, here is an additional resource that also provides examples and templates for creating a one-page report.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C1BA6-A0A4-C032-E7E1-CAA584B7E313}"/>
              </a:ext>
            </a:extLst>
          </p:cNvPr>
          <p:cNvSpPr txBox="1"/>
          <p:nvPr/>
        </p:nvSpPr>
        <p:spPr>
          <a:xfrm rot="1008186">
            <a:off x="3127037" y="2998761"/>
            <a:ext cx="2610321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Get with your team to check out this additional resource which explains and gives examples of one-page reports.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F686579-A1A9-6F0C-0B0C-89F91DCC04AC}"/>
              </a:ext>
            </a:extLst>
          </p:cNvPr>
          <p:cNvSpPr/>
          <p:nvPr/>
        </p:nvSpPr>
        <p:spPr>
          <a:xfrm rot="14721922">
            <a:off x="4958079" y="3167036"/>
            <a:ext cx="1464932" cy="220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D14FA-EB46-6B1F-D6BF-ECEF29EA0F4A}"/>
              </a:ext>
            </a:extLst>
          </p:cNvPr>
          <p:cNvSpPr txBox="1"/>
          <p:nvPr/>
        </p:nvSpPr>
        <p:spPr>
          <a:xfrm>
            <a:off x="660450" y="4821852"/>
            <a:ext cx="1844443" cy="12369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(Click the images or get the URL from the notes section.)</a:t>
            </a:r>
          </a:p>
        </p:txBody>
      </p:sp>
      <p:pic>
        <p:nvPicPr>
          <p:cNvPr id="5" name="Picture 4" descr="A picture containing font, screenshot, graphics, electric blu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1935AA3-B33E-42AD-715B-E710FE07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23" y="150572"/>
            <a:ext cx="2400300" cy="1181100"/>
          </a:xfrm>
          <a:prstGeom prst="rect">
            <a:avLst/>
          </a:prstGeom>
        </p:spPr>
      </p:pic>
      <p:pic>
        <p:nvPicPr>
          <p:cNvPr id="11" name="Picture 10" descr="A blue background with white text&#10;&#10;Description automatically generated with low confidence">
            <a:hlinkClick r:id="rId3"/>
            <a:extLst>
              <a:ext uri="{FF2B5EF4-FFF2-40B4-BE49-F238E27FC236}">
                <a16:creationId xmlns:a16="http://schemas.microsoft.com/office/drawing/2014/main" id="{553A7C98-E208-FD5E-AC94-D89E2171B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23" y="1278547"/>
            <a:ext cx="6353077" cy="1155907"/>
          </a:xfrm>
          <a:prstGeom prst="rect">
            <a:avLst/>
          </a:prstGeom>
        </p:spPr>
      </p:pic>
      <p:pic>
        <p:nvPicPr>
          <p:cNvPr id="13" name="Picture 12" descr="A picture containing text, screenshot, magenta, pink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DCC23A41-F4D9-ACB7-96BF-E530D79EE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502" y="1767129"/>
            <a:ext cx="3438388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82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ED2F-7261-B93E-B735-559C0F0E3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0747"/>
            <a:ext cx="9144000" cy="2387600"/>
          </a:xfrm>
        </p:spPr>
        <p:txBody>
          <a:bodyPr/>
          <a:lstStyle/>
          <a:p>
            <a:r>
              <a:rPr lang="en-US" dirty="0"/>
              <a:t>End of file.</a:t>
            </a:r>
          </a:p>
        </p:txBody>
      </p:sp>
    </p:spTree>
    <p:extLst>
      <p:ext uri="{BB962C8B-B14F-4D97-AF65-F5344CB8AC3E}">
        <p14:creationId xmlns:p14="http://schemas.microsoft.com/office/powerpoint/2010/main" val="255350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1C07-ABD5-5E20-E0C9-F714FB95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visualize data distributions?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64AA-4DF6-3311-BE90-1606276B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77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It is the most basic way of providing a summary of a set of data.</a:t>
            </a:r>
          </a:p>
          <a:p>
            <a:r>
              <a:rPr lang="en-US" dirty="0"/>
              <a:t>When done correctly, visualizations of data distributions can provide a statistical summary of a set of data. </a:t>
            </a:r>
            <a:r>
              <a:rPr lang="en-US" sz="2000" dirty="0"/>
              <a:t>(mean, median, mode, quartiles, etc.)</a:t>
            </a:r>
            <a:endParaRPr lang="en-US" dirty="0"/>
          </a:p>
          <a:p>
            <a:r>
              <a:rPr lang="en-US" dirty="0"/>
              <a:t>When done correctly, can quickly identify outliers </a:t>
            </a:r>
            <a:r>
              <a:rPr lang="en-US" sz="2000" dirty="0"/>
              <a:t>(possible points of concern or opportunity needing investigation)</a:t>
            </a:r>
          </a:p>
          <a:p>
            <a:r>
              <a:rPr lang="en-US" dirty="0"/>
              <a:t>And all the above for quickly comparing different sets of data (i.e., different variables)!</a:t>
            </a:r>
          </a:p>
          <a:p>
            <a:r>
              <a:rPr lang="en-US" dirty="0"/>
              <a:t>As always, allows for quick insights for decision making and action!</a:t>
            </a:r>
          </a:p>
        </p:txBody>
      </p:sp>
      <p:pic>
        <p:nvPicPr>
          <p:cNvPr id="7" name="Picture 6" descr="Ic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3019CE8-84DA-62B7-0EC4-2D54206E8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271" y="421"/>
            <a:ext cx="1791729" cy="205496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672AA-8F52-A80C-B2F4-90DC5F68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232" y="6310312"/>
            <a:ext cx="5775960" cy="365125"/>
          </a:xfrm>
        </p:spPr>
        <p:txBody>
          <a:bodyPr/>
          <a:lstStyle/>
          <a:p>
            <a:r>
              <a:rPr lang="en-US" dirty="0"/>
              <a:t>SAU MCIS 6333 Data Visualization Programming | Dr. Esther Ledelle Mead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19138806-1A35-30CA-7EC3-1238BCA2E04A}"/>
              </a:ext>
            </a:extLst>
          </p:cNvPr>
          <p:cNvSpPr/>
          <p:nvPr/>
        </p:nvSpPr>
        <p:spPr>
          <a:xfrm rot="11994857">
            <a:off x="634313" y="3306729"/>
            <a:ext cx="407773" cy="53255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B0DE568-75CA-B0AB-002A-D4D7410DEB08}"/>
              </a:ext>
            </a:extLst>
          </p:cNvPr>
          <p:cNvSpPr/>
          <p:nvPr/>
        </p:nvSpPr>
        <p:spPr>
          <a:xfrm rot="11994857">
            <a:off x="634313" y="2392604"/>
            <a:ext cx="407773" cy="53255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8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1C07-ABD5-5E20-E0C9-F714FB95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visualize data distributions: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6C2CCE-6EA8-B53D-4FDF-1C4299A7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38384" cy="2140894"/>
          </a:xfrm>
        </p:spPr>
        <p:txBody>
          <a:bodyPr/>
          <a:lstStyle/>
          <a:p>
            <a:r>
              <a:rPr lang="en-US" dirty="0"/>
              <a:t>Histogram</a:t>
            </a:r>
          </a:p>
          <a:p>
            <a:r>
              <a:rPr lang="en-US" dirty="0"/>
              <a:t>Box &amp; Whisker Plot (Boxplot)</a:t>
            </a:r>
          </a:p>
          <a:p>
            <a:r>
              <a:rPr lang="en-US" dirty="0"/>
              <a:t>Bubble Chart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003521-475F-C282-6A05-8BB0E2B20E72}"/>
              </a:ext>
            </a:extLst>
          </p:cNvPr>
          <p:cNvSpPr txBox="1"/>
          <p:nvPr/>
        </p:nvSpPr>
        <p:spPr>
          <a:xfrm>
            <a:off x="838200" y="4080519"/>
            <a:ext cx="342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sym typeface="Wingdings" pitchFamily="2" charset="2"/>
              </a:rPr>
              <a:t>All </a:t>
            </a:r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require at least one</a:t>
            </a:r>
            <a:r>
              <a:rPr lang="en-US" sz="3200" b="1" i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variable to be</a:t>
            </a:r>
            <a:r>
              <a:rPr lang="en-US" sz="3200" dirty="0">
                <a:solidFill>
                  <a:srgbClr val="7030A0"/>
                </a:solidFill>
                <a:sym typeface="Wingdings" pitchFamily="2" charset="2"/>
              </a:rPr>
              <a:t> numeric on an </a:t>
            </a:r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interval</a:t>
            </a:r>
            <a:r>
              <a:rPr lang="en-US" sz="3200" dirty="0">
                <a:solidFill>
                  <a:srgbClr val="7030A0"/>
                </a:solidFill>
                <a:sym typeface="Wingdings" pitchFamily="2" charset="2"/>
              </a:rPr>
              <a:t> or </a:t>
            </a:r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ratio</a:t>
            </a:r>
            <a:r>
              <a:rPr lang="en-US" sz="3200" dirty="0">
                <a:solidFill>
                  <a:srgbClr val="7030A0"/>
                </a:solidFill>
                <a:sym typeface="Wingdings" pitchFamily="2" charset="2"/>
              </a:rPr>
              <a:t> scale.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8FF58A65-8F7F-D728-FC88-1C74E799309E}"/>
              </a:ext>
            </a:extLst>
          </p:cNvPr>
          <p:cNvSpPr/>
          <p:nvPr/>
        </p:nvSpPr>
        <p:spPr>
          <a:xfrm rot="11994857">
            <a:off x="351921" y="4134043"/>
            <a:ext cx="407773" cy="53255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F28E1FD7-C11B-427A-EBCF-858728007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271" y="421"/>
            <a:ext cx="1791729" cy="2054969"/>
          </a:xfrm>
          <a:prstGeom prst="rect">
            <a:avLst/>
          </a:prstGeom>
        </p:spPr>
      </p:pic>
      <p:pic>
        <p:nvPicPr>
          <p:cNvPr id="8" name="Picture 7" descr="A picture containing text, font, screenshot, 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27E24C3E-2650-687B-C15D-9536A7442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584" y="2048182"/>
            <a:ext cx="7772400" cy="4308168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C1CFCF3-1319-8D15-978E-04919A01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232" y="6310312"/>
            <a:ext cx="5775960" cy="365125"/>
          </a:xfrm>
        </p:spPr>
        <p:txBody>
          <a:bodyPr/>
          <a:lstStyle/>
          <a:p>
            <a:r>
              <a:rPr lang="en-US" dirty="0"/>
              <a:t>SAU MCIS 6333 Data Visualization Programming | Dr. Esther Ledelle Mead</a:t>
            </a:r>
          </a:p>
        </p:txBody>
      </p:sp>
    </p:spTree>
    <p:extLst>
      <p:ext uri="{BB962C8B-B14F-4D97-AF65-F5344CB8AC3E}">
        <p14:creationId xmlns:p14="http://schemas.microsoft.com/office/powerpoint/2010/main" val="369291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1C07-ABD5-5E20-E0C9-F714FB95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65123"/>
            <a:ext cx="10515600" cy="1325563"/>
          </a:xfrm>
        </p:spPr>
        <p:txBody>
          <a:bodyPr/>
          <a:lstStyle/>
          <a:p>
            <a:r>
              <a:rPr lang="en-US" dirty="0"/>
              <a:t>Ways to visualize data distributions (cont.):</a:t>
            </a:r>
          </a:p>
        </p:txBody>
      </p:sp>
      <p:pic>
        <p:nvPicPr>
          <p:cNvPr id="4" name="Picture 3" descr="Ic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F28E1FD7-C11B-427A-EBCF-858728007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271" y="421"/>
            <a:ext cx="1791729" cy="2054969"/>
          </a:xfrm>
          <a:prstGeom prst="rect">
            <a:avLst/>
          </a:prstGeom>
        </p:spPr>
      </p:pic>
      <p:pic>
        <p:nvPicPr>
          <p:cNvPr id="12" name="Picture 11" descr="A picture containing screenshot, font, text, 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2BB0ECC5-DEFA-A5B4-110C-BCCAD0E39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050" y="1690686"/>
            <a:ext cx="7772400" cy="3831464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426D27-7B40-B977-C2AE-54202198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232" y="6310312"/>
            <a:ext cx="5775960" cy="365125"/>
          </a:xfrm>
        </p:spPr>
        <p:txBody>
          <a:bodyPr/>
          <a:lstStyle/>
          <a:p>
            <a:r>
              <a:rPr lang="en-US" dirty="0"/>
              <a:t>SAU MCIS 6333 Data Visualization Programming | Dr. Esther Ledelle Mead</a:t>
            </a:r>
          </a:p>
        </p:txBody>
      </p:sp>
    </p:spTree>
    <p:extLst>
      <p:ext uri="{BB962C8B-B14F-4D97-AF65-F5344CB8AC3E}">
        <p14:creationId xmlns:p14="http://schemas.microsoft.com/office/powerpoint/2010/main" val="191805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1C07-ABD5-5E20-E0C9-F714FB95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65123"/>
            <a:ext cx="10515600" cy="1325563"/>
          </a:xfrm>
        </p:spPr>
        <p:txBody>
          <a:bodyPr/>
          <a:lstStyle/>
          <a:p>
            <a:r>
              <a:rPr lang="en-US" dirty="0"/>
              <a:t>Ways to visualize data distributions (cont.):</a:t>
            </a:r>
          </a:p>
        </p:txBody>
      </p:sp>
      <p:pic>
        <p:nvPicPr>
          <p:cNvPr id="4" name="Picture 3" descr="Ic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F28E1FD7-C11B-427A-EBCF-858728007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271" y="421"/>
            <a:ext cx="1791729" cy="2054969"/>
          </a:xfrm>
          <a:prstGeom prst="rect">
            <a:avLst/>
          </a:prstGeom>
        </p:spPr>
      </p:pic>
      <p:pic>
        <p:nvPicPr>
          <p:cNvPr id="6" name="Picture 5" descr="A screen shot of a blue circle with white text&#10;&#10;Description automatically generated with medium confidence">
            <a:hlinkClick r:id="rId3"/>
            <a:extLst>
              <a:ext uri="{FF2B5EF4-FFF2-40B4-BE49-F238E27FC236}">
                <a16:creationId xmlns:a16="http://schemas.microsoft.com/office/drawing/2014/main" id="{7EF254BE-6002-5E79-643A-DFC122BC4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00" y="1690686"/>
            <a:ext cx="3556000" cy="36830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8DC0E5D-890E-8BAC-DBC7-947D7810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232" y="6310312"/>
            <a:ext cx="5775960" cy="365125"/>
          </a:xfrm>
        </p:spPr>
        <p:txBody>
          <a:bodyPr/>
          <a:lstStyle/>
          <a:p>
            <a:r>
              <a:rPr lang="en-US" dirty="0"/>
              <a:t>SAU MCIS 6333 Data Visualization Programming | Dr. Esther Ledelle Mead</a:t>
            </a:r>
          </a:p>
        </p:txBody>
      </p:sp>
    </p:spTree>
    <p:extLst>
      <p:ext uri="{BB962C8B-B14F-4D97-AF65-F5344CB8AC3E}">
        <p14:creationId xmlns:p14="http://schemas.microsoft.com/office/powerpoint/2010/main" val="207776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7D78CBA7-624B-6C40-E02F-5C393B54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575" y="0"/>
            <a:ext cx="6582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5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5C20-5D00-0D15-3B44-4F987D05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91400" cy="1325563"/>
          </a:xfrm>
        </p:spPr>
        <p:txBody>
          <a:bodyPr/>
          <a:lstStyle/>
          <a:p>
            <a:r>
              <a:rPr lang="en-US" dirty="0"/>
              <a:t>Some people confuse bar chart and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20960-C74A-5A78-528C-6A089C87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881188"/>
            <a:ext cx="10617200" cy="4802187"/>
          </a:xfrm>
        </p:spPr>
        <p:txBody>
          <a:bodyPr>
            <a:noAutofit/>
          </a:bodyPr>
          <a:lstStyle/>
          <a:p>
            <a:r>
              <a:rPr lang="en-US" sz="2400" dirty="0"/>
              <a:t>They are not the same thing!</a:t>
            </a:r>
          </a:p>
          <a:p>
            <a:r>
              <a:rPr lang="en-US" sz="2400" dirty="0"/>
              <a:t>The X axis of a histogram displays data for a numerical variable that is on the interval or ratio level of data measurement </a:t>
            </a:r>
            <a:r>
              <a:rPr lang="en-US" sz="1800" dirty="0"/>
              <a:t>(such as time or money)</a:t>
            </a:r>
            <a:r>
              <a:rPr lang="en-US" sz="2400" dirty="0"/>
              <a:t>, and the Y axis is another variable that is also on the interval or ratio level of data measurement. The Y axis variable can be a ratio level variable such as the frequency </a:t>
            </a:r>
            <a:r>
              <a:rPr lang="en-US" sz="1800" dirty="0"/>
              <a:t>(count or % of total) </a:t>
            </a:r>
            <a:r>
              <a:rPr lang="en-US" sz="2400" dirty="0"/>
              <a:t>of the value being indicated on the X axis. The Y axis variable can also be another completely different interval or ratio variable </a:t>
            </a:r>
            <a:r>
              <a:rPr lang="en-US" sz="1800" dirty="0"/>
              <a:t>(such as GDP in the example image)</a:t>
            </a:r>
            <a:r>
              <a:rPr lang="en-US" sz="2400" dirty="0"/>
              <a:t>.</a:t>
            </a:r>
          </a:p>
          <a:p>
            <a:r>
              <a:rPr lang="en-US" sz="2400" dirty="0"/>
              <a:t>The X axis on a bar chart, however, displays data for a categorical variable that is on the nominal level of data measurement, and the Y axis is a variable that is on the interval or ratio level of data measurement. The Y axis variable can be the frequency </a:t>
            </a:r>
            <a:r>
              <a:rPr lang="en-US" sz="1800" dirty="0"/>
              <a:t>(count or % of total)</a:t>
            </a:r>
            <a:r>
              <a:rPr lang="en-US" sz="2400" dirty="0"/>
              <a:t> of the category being indicated on the X axis. The Y axis variable can also be another completely different interval or ratio level variable </a:t>
            </a:r>
            <a:r>
              <a:rPr lang="en-US" sz="1800" dirty="0"/>
              <a:t>(such as "number of speakers" in the example image)</a:t>
            </a:r>
            <a:r>
              <a:rPr lang="en-US" sz="2400" dirty="0"/>
              <a:t>.</a:t>
            </a:r>
          </a:p>
        </p:txBody>
      </p:sp>
      <p:pic>
        <p:nvPicPr>
          <p:cNvPr id="1026" name="Picture 2" descr="bargrapgh vs histogram">
            <a:extLst>
              <a:ext uri="{FF2B5EF4-FFF2-40B4-BE49-F238E27FC236}">
                <a16:creationId xmlns:a16="http://schemas.microsoft.com/office/drawing/2014/main" id="{7D2BE2DE-DD7B-86A8-286E-3B795EF59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792" y="365125"/>
            <a:ext cx="4017820" cy="176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12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DE4A6212-DD36-CBA1-2921-D46639FB8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81" y="465106"/>
            <a:ext cx="11434701" cy="5249894"/>
          </a:xfrm>
          <a:prstGeom prst="rect">
            <a:avLst/>
          </a:prstGeom>
        </p:spPr>
      </p:pic>
      <p:pic>
        <p:nvPicPr>
          <p:cNvPr id="8" name="Picture 2" descr="Histogram Example">
            <a:extLst>
              <a:ext uri="{FF2B5EF4-FFF2-40B4-BE49-F238E27FC236}">
                <a16:creationId xmlns:a16="http://schemas.microsoft.com/office/drawing/2014/main" id="{3FFD5E54-6986-F240-3AEC-887E84CE0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182" y="4386072"/>
            <a:ext cx="34925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13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6539</TotalTime>
  <Words>1256</Words>
  <Application>Microsoft Macintosh PowerPoint</Application>
  <PresentationFormat>Widescreen</PresentationFormat>
  <Paragraphs>144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Office Theme</vt:lpstr>
      <vt:lpstr>Data Visualizations to Show Data Distributions</vt:lpstr>
      <vt:lpstr>Data Visualizations – Data Distributions</vt:lpstr>
      <vt:lpstr>Why visualize data distributions?</vt:lpstr>
      <vt:lpstr>Ways to visualize data distributions:</vt:lpstr>
      <vt:lpstr>Ways to visualize data distributions (cont.):</vt:lpstr>
      <vt:lpstr>Ways to visualize data distributions (cont.):</vt:lpstr>
      <vt:lpstr>PowerPoint Presentation</vt:lpstr>
      <vt:lpstr>Some people confuse bar chart and histogram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create data visualizations that show data distributions in Python:</vt:lpstr>
      <vt:lpstr>How to create data visualizations that show data distributions in R:</vt:lpstr>
      <vt:lpstr>PowerPoint Presentation</vt:lpstr>
      <vt:lpstr>Remember the importance of data insights</vt:lpstr>
      <vt:lpstr>PowerPoint Presentation</vt:lpstr>
      <vt:lpstr>PowerPoint Presentation</vt:lpstr>
      <vt:lpstr>End of file.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Esther Mead</dc:creator>
  <cp:lastModifiedBy>Esther Mead</cp:lastModifiedBy>
  <cp:revision>464</cp:revision>
  <dcterms:created xsi:type="dcterms:W3CDTF">2022-08-30T09:13:22Z</dcterms:created>
  <dcterms:modified xsi:type="dcterms:W3CDTF">2024-07-05T19:45:20Z</dcterms:modified>
</cp:coreProperties>
</file>