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56" r:id="rId2"/>
    <p:sldId id="443" r:id="rId3"/>
    <p:sldId id="754" r:id="rId4"/>
    <p:sldId id="777" r:id="rId5"/>
    <p:sldId id="752" r:id="rId6"/>
    <p:sldId id="639" r:id="rId7"/>
    <p:sldId id="638" r:id="rId8"/>
    <p:sldId id="734" r:id="rId9"/>
    <p:sldId id="762" r:id="rId10"/>
    <p:sldId id="735" r:id="rId11"/>
    <p:sldId id="763" r:id="rId12"/>
    <p:sldId id="724" r:id="rId13"/>
    <p:sldId id="736" r:id="rId14"/>
    <p:sldId id="737" r:id="rId15"/>
    <p:sldId id="350" r:id="rId16"/>
    <p:sldId id="637" r:id="rId17"/>
    <p:sldId id="673" r:id="rId18"/>
    <p:sldId id="683" r:id="rId19"/>
    <p:sldId id="674" r:id="rId20"/>
    <p:sldId id="675" r:id="rId21"/>
    <p:sldId id="728" r:id="rId22"/>
    <p:sldId id="708" r:id="rId23"/>
    <p:sldId id="740" r:id="rId24"/>
    <p:sldId id="679" r:id="rId25"/>
    <p:sldId id="778" r:id="rId26"/>
    <p:sldId id="727" r:id="rId27"/>
    <p:sldId id="707" r:id="rId28"/>
    <p:sldId id="676" r:id="rId29"/>
    <p:sldId id="742" r:id="rId30"/>
    <p:sldId id="743" r:id="rId31"/>
    <p:sldId id="748" r:id="rId32"/>
    <p:sldId id="765" r:id="rId33"/>
    <p:sldId id="766" r:id="rId34"/>
    <p:sldId id="776" r:id="rId35"/>
    <p:sldId id="452" r:id="rId36"/>
    <p:sldId id="35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/>
    <p:restoredTop sz="68571"/>
  </p:normalViewPr>
  <p:slideViewPr>
    <p:cSldViewPr snapToGrid="0">
      <p:cViewPr varScale="1">
        <p:scale>
          <a:sx n="85" d="100"/>
          <a:sy n="85" d="100"/>
        </p:scale>
        <p:origin x="2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85DFB-1E5A-A74B-8FFB-8AA3879D758D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A988C-CCCD-A44D-86B9-77DE4380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/search/</a:t>
            </a:r>
            <a:r>
              <a:rPr lang="en-US" dirty="0" err="1"/>
              <a:t>comparisons.html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03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/search/</a:t>
            </a:r>
            <a:r>
              <a:rPr lang="en-US" dirty="0" err="1"/>
              <a:t>comparisons.html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50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/search/</a:t>
            </a:r>
            <a:r>
              <a:rPr lang="en-US" dirty="0" err="1"/>
              <a:t>comparisons.html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78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source:</a:t>
            </a:r>
          </a:p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iamsouravbanerjee</a:t>
            </a:r>
            <a:r>
              <a:rPr lang="en-US" dirty="0"/>
              <a:t>/</a:t>
            </a:r>
            <a:r>
              <a:rPr lang="en-US" dirty="0" err="1"/>
              <a:t>ipl-player-performance-dataset?resource</a:t>
            </a:r>
            <a:r>
              <a:rPr lang="en-US" dirty="0"/>
              <a:t>=download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54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source:</a:t>
            </a:r>
          </a:p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iamsouravbanerjee</a:t>
            </a:r>
            <a:r>
              <a:rPr lang="en-US" dirty="0"/>
              <a:t>/</a:t>
            </a:r>
            <a:r>
              <a:rPr lang="en-US" dirty="0" err="1"/>
              <a:t>ipl-player-performance-dataset?resource</a:t>
            </a:r>
            <a:r>
              <a:rPr lang="en-US" dirty="0"/>
              <a:t>=download</a:t>
            </a:r>
          </a:p>
          <a:p>
            <a:r>
              <a:rPr lang="en-US" dirty="0"/>
              <a:t>“Most Runs All Seasons </a:t>
            </a:r>
            <a:r>
              <a:rPr lang="en-US" dirty="0" err="1"/>
              <a:t>Combine.csv</a:t>
            </a:r>
            <a:r>
              <a:rPr lang="en-US" dirty="0"/>
              <a:t>” but Dr. Mead changed the name to "Class_Session_7_Activity.csv".</a:t>
            </a:r>
          </a:p>
          <a:p>
            <a:endParaRPr lang="en-US" dirty="0"/>
          </a:p>
          <a:p>
            <a:r>
              <a:rPr lang="en-US" dirty="0"/>
              <a:t>We can write code to sort the dataset on the "Avg" column as one step in taking a subset of just the Top 20 players based on the Avg performance metric: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Batting_average</a:t>
            </a:r>
            <a:r>
              <a:rPr lang="en-US" dirty="0"/>
              <a:t>_(cricket)</a:t>
            </a:r>
          </a:p>
          <a:p>
            <a:endParaRPr lang="en-US" dirty="0"/>
          </a:p>
          <a:p>
            <a:r>
              <a:rPr lang="en-US" dirty="0"/>
              <a:t>We can also write code to remove the * from the HS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75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2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68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DVP Programming, we could sort the dataset on the "Avg" column descending (from largest to smallest) as one step in taking a subset of just the Top 20 players based on the Avg performance metric: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Batting_average</a:t>
            </a:r>
            <a:r>
              <a:rPr lang="en-US" dirty="0"/>
              <a:t>_(cricket)</a:t>
            </a:r>
          </a:p>
          <a:p>
            <a:endParaRPr lang="en-US" dirty="0"/>
          </a:p>
          <a:p>
            <a:r>
              <a:rPr lang="en-US" dirty="0"/>
              <a:t>This slide shows a view of the dataset </a:t>
            </a:r>
            <a:r>
              <a:rPr lang="en-US" b="1" dirty="0"/>
              <a:t>before</a:t>
            </a:r>
            <a:r>
              <a:rPr lang="en-US" dirty="0"/>
              <a:t> it has been sorted descending on the Avg column. We will execute this sort operation using Python and 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8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DVP Programming, we could sort the dataset on the "Avg" column descending (from largest to smallest) as one step in taking a subset of just the Top 20 players based on the Avg performance metric: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Batting_average</a:t>
            </a:r>
            <a:r>
              <a:rPr lang="en-US" dirty="0"/>
              <a:t>_(cricket)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slide shows a view of the dataset </a:t>
            </a:r>
            <a:r>
              <a:rPr lang="en-US" b="1" dirty="0"/>
              <a:t>after</a:t>
            </a:r>
            <a:r>
              <a:rPr lang="en-US" dirty="0"/>
              <a:t> it has been sorted descending on the Avg column. We will execute this sort operation using Python and R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5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5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/search/</a:t>
            </a:r>
            <a:r>
              <a:rPr lang="en-US" dirty="0" err="1"/>
              <a:t>comparisons.html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6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92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80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00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13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Stacked area:</a:t>
            </a:r>
          </a:p>
          <a:p>
            <a:r>
              <a:rPr lang="en-US" dirty="0"/>
              <a:t>https://r-graph-</a:t>
            </a:r>
            <a:r>
              <a:rPr lang="en-US" dirty="0" err="1"/>
              <a:t>gallery.com</a:t>
            </a:r>
            <a:r>
              <a:rPr lang="en-US" dirty="0"/>
              <a:t>/stacked-area-</a:t>
            </a:r>
            <a:r>
              <a:rPr lang="en-US" dirty="0" err="1"/>
              <a:t>graph.html</a:t>
            </a:r>
            <a:endParaRPr lang="en-US" dirty="0"/>
          </a:p>
          <a:p>
            <a:r>
              <a:rPr lang="en-US" dirty="0"/>
              <a:t>Stacked bar:</a:t>
            </a:r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/stacked-and-group-bar-charts-in-r/</a:t>
            </a:r>
          </a:p>
          <a:p>
            <a:r>
              <a:rPr lang="en-US" dirty="0"/>
              <a:t>Heatmap:</a:t>
            </a:r>
          </a:p>
          <a:p>
            <a:r>
              <a:rPr lang="en-US" dirty="0"/>
              <a:t>https://r-graph-</a:t>
            </a:r>
            <a:r>
              <a:rPr lang="en-US" dirty="0" err="1"/>
              <a:t>gallery.com</a:t>
            </a:r>
            <a:r>
              <a:rPr lang="en-US" dirty="0"/>
              <a:t>/heatmap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29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Stacked area:</a:t>
            </a:r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/how-to-create-an-area-chart-in-seaborn/</a:t>
            </a:r>
          </a:p>
          <a:p>
            <a:r>
              <a:rPr lang="en-US" dirty="0"/>
              <a:t>Stacked bar:</a:t>
            </a:r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/create-a-stacked-bar-plot-in-matplotlib/</a:t>
            </a:r>
          </a:p>
          <a:p>
            <a:r>
              <a:rPr lang="en-US" dirty="0"/>
              <a:t>Heatmap:</a:t>
            </a:r>
          </a:p>
          <a:p>
            <a:r>
              <a:rPr lang="en-US" dirty="0"/>
              <a:t>https://</a:t>
            </a:r>
            <a:r>
              <a:rPr lang="en-US" dirty="0" err="1"/>
              <a:t>datavizpyr.com</a:t>
            </a:r>
            <a:r>
              <a:rPr lang="en-US" dirty="0"/>
              <a:t>/heatmap-with-matplotlib-in-python/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52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/search/</a:t>
            </a:r>
            <a:r>
              <a:rPr lang="en-US" dirty="0" err="1"/>
              <a:t>comparisons.html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3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/search/</a:t>
            </a:r>
            <a:r>
              <a:rPr lang="en-US" dirty="0" err="1"/>
              <a:t>comparisons.html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368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05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7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/search/</a:t>
            </a:r>
            <a:r>
              <a:rPr lang="en-US" dirty="0" err="1"/>
              <a:t>comparisons.html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4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Stacked area:</a:t>
            </a:r>
          </a:p>
          <a:p>
            <a:r>
              <a:rPr lang="en-US" dirty="0"/>
              <a:t>https://r-graph-</a:t>
            </a:r>
            <a:r>
              <a:rPr lang="en-US" dirty="0" err="1"/>
              <a:t>gallery.com</a:t>
            </a:r>
            <a:r>
              <a:rPr lang="en-US" dirty="0"/>
              <a:t>/stacked-area-</a:t>
            </a:r>
            <a:r>
              <a:rPr lang="en-US" dirty="0" err="1"/>
              <a:t>graph.html</a:t>
            </a:r>
            <a:endParaRPr lang="en-US" dirty="0"/>
          </a:p>
          <a:p>
            <a:r>
              <a:rPr lang="en-US" dirty="0"/>
              <a:t>Stacked bar:</a:t>
            </a:r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/stacked-and-group-bar-charts-in-r/</a:t>
            </a:r>
          </a:p>
          <a:p>
            <a:r>
              <a:rPr lang="en-US" dirty="0"/>
              <a:t>Heatmap:</a:t>
            </a:r>
          </a:p>
          <a:p>
            <a:r>
              <a:rPr lang="en-US" dirty="0"/>
              <a:t>https://r-graph-</a:t>
            </a:r>
            <a:r>
              <a:rPr lang="en-US" dirty="0" err="1"/>
              <a:t>gallery.com</a:t>
            </a:r>
            <a:r>
              <a:rPr lang="en-US" dirty="0"/>
              <a:t>/heatmap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8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Stacked area:</a:t>
            </a:r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/how-to-create-an-area-chart-in-seaborn/</a:t>
            </a:r>
          </a:p>
          <a:p>
            <a:r>
              <a:rPr lang="en-US" dirty="0"/>
              <a:t>Stacked bar:</a:t>
            </a:r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/create-a-stacked-bar-plot-in-matplotlib/</a:t>
            </a:r>
          </a:p>
          <a:p>
            <a:r>
              <a:rPr lang="en-US" dirty="0"/>
              <a:t>Heatmap:</a:t>
            </a:r>
          </a:p>
          <a:p>
            <a:r>
              <a:rPr lang="en-US" dirty="0"/>
              <a:t>https://</a:t>
            </a:r>
            <a:r>
              <a:rPr lang="en-US" dirty="0" err="1"/>
              <a:t>datavizpyr.com</a:t>
            </a:r>
            <a:r>
              <a:rPr lang="en-US" dirty="0"/>
              <a:t>/heatmap-with-matplotlib-in-python/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8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/search/</a:t>
            </a:r>
            <a:r>
              <a:rPr lang="en-US" dirty="0" err="1"/>
              <a:t>comparisons.html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/search/</a:t>
            </a:r>
            <a:r>
              <a:rPr lang="en-US" dirty="0" err="1"/>
              <a:t>comparisons.html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Suggested readings:</a:t>
            </a:r>
          </a:p>
          <a:p>
            <a:r>
              <a:rPr lang="en-US" dirty="0"/>
              <a:t>1. https://</a:t>
            </a:r>
            <a:r>
              <a:rPr lang="en-US" dirty="0" err="1"/>
              <a:t>emeritus.org</a:t>
            </a:r>
            <a:r>
              <a:rPr lang="en-US" dirty="0"/>
              <a:t>/in/learn/why-communication-skills-are-important-for-a-data-analyst/</a:t>
            </a:r>
          </a:p>
          <a:p>
            <a:r>
              <a:rPr lang="en-US" dirty="0"/>
              <a:t>2. https://</a:t>
            </a:r>
            <a:r>
              <a:rPr lang="en-US" dirty="0" err="1"/>
              <a:t>towardsdatascience.com</a:t>
            </a:r>
            <a:r>
              <a:rPr lang="en-US" dirty="0"/>
              <a:t>/the-importance-of-writing-as-a-data-scientist-22feb2b1d33d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68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web.saumag.edu</a:t>
            </a:r>
            <a:r>
              <a:rPr lang="en-US" dirty="0"/>
              <a:t>/writing-center/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7368-E950-3392-D5B6-0D3911D5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CF2DA-C989-9ED9-C6BB-EE3EEA4FE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119C-F0B0-D407-3937-137E4804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FA259-D77D-72AB-CFFE-696164DB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1F2E-F1FD-7EFA-4B06-4D3A5444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97F5-0632-D3A9-B198-29959201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38793-FB99-6A35-4358-DE17216A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223EF-9642-08C3-CDE2-E9201D5A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A2B1B-DA25-3E50-5F41-F5560B8F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C4206-1DF2-3114-B8F3-EEAE72B2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62A4A-A8FA-2D08-A4C0-77E15BF2E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EF1EA-B30A-E6F4-CB41-20967B600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7AB9-1C0A-7C1D-D137-479FB1B2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AABA8-9B69-10C8-E6BE-7A5A34F3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72F0-15DE-5553-3264-D08C10A4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6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CA7C-337C-D508-9CCC-08EEA3AB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9C16-6C30-1B02-694F-72461448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469E-2C54-A002-CF41-0B034896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9DF6-7AC0-7A3E-19C1-6F8931A1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1A09-AE56-E855-F4A4-DA7D4F4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5139-DB9D-AC8F-C31F-27D885FB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C9C7-A2BA-6F5B-B4C5-E25C5F41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58BA2-846A-79DB-08C6-1D794FC6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E86E-3AD0-590A-57E8-033D4C9C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BC46-26A0-F85D-AC1E-DFC10B7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9AD3-EC9F-B054-258A-542445F1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CF5D-F2FD-716F-4E08-FD4CF9D9B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B3F5D-8F54-081C-A3F9-10ABD2C1F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ECEF1-3A76-95DF-3C81-38B5CEC5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09B06-416B-99C0-F441-14C49347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AFAEF-9AAF-CA88-52B3-97C29709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3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EFC1-1448-0477-B737-81E217D1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25C38-405C-54DB-2EA4-F884151C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4BC3A-0286-F3E9-5E69-058E9475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999F9-7D11-CC5C-C296-2F1FC4174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9E572-D2B1-8B45-3FC6-30DE282A0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B59C3-580C-7429-E4E8-6984BF79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CF0E6-0133-EAF2-2FED-7DB16D4A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1FFB8-B2D9-07BE-7496-E72E447D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6987-392C-61B3-27CA-E5F2CE32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3AB3A-91BF-106A-9CF5-09213DF4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E6C46-9E2A-A4E1-706F-DFA2464A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B826-05F2-24AE-9DC8-3D242A9C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6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38696-0B1A-046F-44AF-20BD8F39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90DCC-3F5A-1C07-31EA-D9C3C809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8DEAD-A76B-D3EA-BBFD-F5B4A84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EFEC-9C2F-4C50-EE0F-1EB09F0A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7007-E194-B9FB-32B1-5FB47F909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3549A-2390-97A3-5FB6-917AB861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6AD37-404C-BE6F-ADAA-31BD5FF8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B8935-8CE1-4478-6961-54E2F455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EE2CD-570B-3078-0FA2-319256C8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55C-7BB3-B744-6ABC-0F8D00B8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32DCA-0922-E45C-B034-BDACA059A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B4FF-D2E8-41A1-E3FC-BDB4B9B61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5705-79C8-770E-3403-96455469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7D600-A170-7585-8E15-8F9F5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DF798-734E-3133-3018-149558C9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4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FFDDD-52E9-0B70-A799-08A72490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86B59-19FE-D028-278F-FE8BB165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F9519-F8DA-0CD1-6EA4-FB56E71D1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0F29-A2CF-BD41-8C43-22B3C99C9679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65B0-C739-B567-DCA8-C8DFCF8B6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0EBE3-1A15-4C30-C5B4-4D49C18F6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meritus.org/in/learn/why-communication-skills-are-important-for-a-data-analys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towardsdatascience.com/the-importance-of-writing-as-a-data-scientist-22feb2b1d33d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aumag.edu/writing-center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aumag.edu/directory/contact/schroeder-shannin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search/comparison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search/comparison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gin.rstudio.cloud/login?redirect=%2F" TargetMode="Externa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hyperlink" Target="https://jupyter.org/try-jupyter/lab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r-graph-gallery.com/stacked-area-graph.html" TargetMode="External"/><Relationship Id="rId7" Type="http://schemas.openxmlformats.org/officeDocument/2006/relationships/hyperlink" Target="https://r-graph-gallery.com/heatma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geeksforgeeks.org/stacked-and-group-bar-charts-in-r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atavizcatalogue.com/search/time.html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atavizcatalogue.com/search/comparisons.html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geeksforgeeks.org/how-to-create-an-area-chart-in-seaborn/" TargetMode="External"/><Relationship Id="rId7" Type="http://schemas.openxmlformats.org/officeDocument/2006/relationships/hyperlink" Target="https://datavizpyr.com/heatmap-with-matplotlib-in-python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geeksforgeeks.org/create-a-stacked-bar-plot-in-matplotlib/" TargetMode="Externa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atavizcatalogue.com/search/time.html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atavizcatalogue.com/search/comparisons.html" TargetMode="Externa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atavizcatalogue.com/search/time.html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atavizcatalogue.com/search/comparisons.html" TargetMode="Externa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atavizcatalogue.com/methods/stacked_area_graph.html" TargetMode="External"/><Relationship Id="rId7" Type="http://schemas.openxmlformats.org/officeDocument/2006/relationships/hyperlink" Target="https://datavizcatalogue.com/methods/heatmap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datavizcatalogue.com/methods/stacked_bar_graph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r-graph-gallery.com/stacked-area-graph.html" TargetMode="External"/><Relationship Id="rId7" Type="http://schemas.openxmlformats.org/officeDocument/2006/relationships/hyperlink" Target="https://r-graph-gallery.com/heatma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geeksforgeeks.org/stacked-and-group-bar-charts-in-r/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geeksforgeeks.org/how-to-create-an-area-chart-in-seaborn/" TargetMode="External"/><Relationship Id="rId7" Type="http://schemas.openxmlformats.org/officeDocument/2006/relationships/hyperlink" Target="https://datavizpyr.com/heatmap-with-matplotlib-in-pyth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geeksforgeeks.org/create-a-stacked-bar-plot-in-matplotlib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atavizcatalogue.com/search/time.html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atavizcatalogue.com/search/comparisons.html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atavizcatalogue.com/search/time.html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atavizcatalogue.com/search/comparisons.htm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0711-FFB4-258A-9E1A-52A30EB71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21761"/>
            <a:ext cx="9144000" cy="2387600"/>
          </a:xfrm>
        </p:spPr>
        <p:txBody>
          <a:bodyPr/>
          <a:lstStyle/>
          <a:p>
            <a:r>
              <a:rPr lang="en-US" b="1" dirty="0"/>
              <a:t>Programming</a:t>
            </a:r>
            <a:r>
              <a:rPr lang="en-US" dirty="0"/>
              <a:t> Data Visualizations that Show Group 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18DB0-E76E-BF02-0FFE-88B4DD54B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76373"/>
            <a:ext cx="91440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Module: 5 – Group Comparisons – The Code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EC2D14-A9F8-11E8-5FC4-65D031C95EED}"/>
              </a:ext>
            </a:extLst>
          </p:cNvPr>
          <p:cNvSpPr txBox="1">
            <a:spLocks/>
          </p:cNvSpPr>
          <p:nvPr/>
        </p:nvSpPr>
        <p:spPr>
          <a:xfrm>
            <a:off x="1523999" y="43091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DVP</a:t>
            </a:r>
          </a:p>
          <a:p>
            <a:r>
              <a:rPr lang="en-US" sz="3200" dirty="0"/>
              <a:t>CS7 (</a:t>
            </a:r>
            <a:r>
              <a:rPr lang="en-US" sz="3200" i="1" dirty="0"/>
              <a:t>continued)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3CFB25-3181-BDD3-093B-8A25E6F4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058" y="6345199"/>
            <a:ext cx="11273883" cy="365125"/>
          </a:xfrm>
        </p:spPr>
        <p:txBody>
          <a:bodyPr/>
          <a:lstStyle/>
          <a:p>
            <a:r>
              <a:rPr lang="en-US" sz="2400" dirty="0">
                <a:solidFill>
                  <a:srgbClr val="00B0F0"/>
                </a:solidFill>
              </a:rPr>
              <a:t>SAU MCIS 6333 Data Visualization Programming | Dr. Esther Ledelle Mead</a:t>
            </a:r>
          </a:p>
        </p:txBody>
      </p:sp>
    </p:spTree>
    <p:extLst>
      <p:ext uri="{BB962C8B-B14F-4D97-AF65-F5344CB8AC3E}">
        <p14:creationId xmlns:p14="http://schemas.microsoft.com/office/powerpoint/2010/main" val="235661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145E-B055-B01F-D9A1-443DD597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importance of data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6C896-00F4-B38D-6DDC-40DDFB99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Suggested Readings:</a:t>
            </a:r>
          </a:p>
        </p:txBody>
      </p:sp>
      <p:pic>
        <p:nvPicPr>
          <p:cNvPr id="10" name="Picture 9" descr="A person holding a table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F69A3E10-DBC5-360C-A639-60BACE9A5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122" y="1690688"/>
            <a:ext cx="3090311" cy="450850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A46BCEFD-D5EC-9003-283B-B155DCFD9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50" y="2725884"/>
            <a:ext cx="7486650" cy="26280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00F290-DB48-3781-6508-B7C0DA6A9A01}"/>
              </a:ext>
            </a:extLst>
          </p:cNvPr>
          <p:cNvSpPr txBox="1"/>
          <p:nvPr/>
        </p:nvSpPr>
        <p:spPr>
          <a:xfrm>
            <a:off x="4917188" y="5138000"/>
            <a:ext cx="2775863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the graphics to go to the articles or get the URLs from the notes section of this slide.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9F25479-6E6B-074E-272C-61A7CEE308E3}"/>
              </a:ext>
            </a:extLst>
          </p:cNvPr>
          <p:cNvSpPr/>
          <p:nvPr/>
        </p:nvSpPr>
        <p:spPr>
          <a:xfrm rot="12161736">
            <a:off x="3537909" y="5627996"/>
            <a:ext cx="1464932" cy="220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C4E0B2-0551-134A-2F0D-5710CCE45170}"/>
              </a:ext>
            </a:extLst>
          </p:cNvPr>
          <p:cNvSpPr/>
          <p:nvPr/>
        </p:nvSpPr>
        <p:spPr>
          <a:xfrm rot="19777211">
            <a:off x="7173234" y="5627997"/>
            <a:ext cx="1464932" cy="220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24B8296-56CA-491F-6019-A431549E884E}"/>
              </a:ext>
            </a:extLst>
          </p:cNvPr>
          <p:cNvSpPr/>
          <p:nvPr/>
        </p:nvSpPr>
        <p:spPr>
          <a:xfrm rot="7934746">
            <a:off x="6224369" y="6310932"/>
            <a:ext cx="724750" cy="26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5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websit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2A810D36-27F6-666F-4F81-ACBA50194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0" y="298450"/>
            <a:ext cx="7580002" cy="182245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FAC591D4-A7AA-267C-CF4F-B8F1396F4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904" y="1760034"/>
            <a:ext cx="4503204" cy="5067300"/>
          </a:xfrm>
          <a:prstGeom prst="rect">
            <a:avLst/>
          </a:prstGeom>
        </p:spPr>
      </p:pic>
      <p:pic>
        <p:nvPicPr>
          <p:cNvPr id="14" name="Picture 13" descr="A screenshot of a personal profil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ED977582-2308-4921-83EC-5AF36F7F6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109" y="2451100"/>
            <a:ext cx="4639592" cy="4076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1D33C3-1671-5847-EC28-5D53E34637F0}"/>
              </a:ext>
            </a:extLst>
          </p:cNvPr>
          <p:cNvSpPr txBox="1"/>
          <p:nvPr/>
        </p:nvSpPr>
        <p:spPr>
          <a:xfrm>
            <a:off x="3880701" y="5016033"/>
            <a:ext cx="2775863" cy="1200329"/>
          </a:xfrm>
          <a:prstGeom prst="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the graphics to go to the website or get the URL from the notes section of this slide.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6E67718-1FEF-8ADA-9EB5-E6DC53FE71C5}"/>
              </a:ext>
            </a:extLst>
          </p:cNvPr>
          <p:cNvSpPr/>
          <p:nvPr/>
        </p:nvSpPr>
        <p:spPr>
          <a:xfrm rot="12161736">
            <a:off x="4536167" y="4567765"/>
            <a:ext cx="1464932" cy="2203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91F81E7-B4F1-E9DE-BD76-F90CD12E4A70}"/>
              </a:ext>
            </a:extLst>
          </p:cNvPr>
          <p:cNvSpPr/>
          <p:nvPr/>
        </p:nvSpPr>
        <p:spPr>
          <a:xfrm rot="19777211">
            <a:off x="5622722" y="4018414"/>
            <a:ext cx="1464932" cy="2203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299B6F9-02BD-9891-E192-2265C72CF019}"/>
              </a:ext>
            </a:extLst>
          </p:cNvPr>
          <p:cNvSpPr/>
          <p:nvPr/>
        </p:nvSpPr>
        <p:spPr>
          <a:xfrm rot="7934746">
            <a:off x="5970565" y="6396719"/>
            <a:ext cx="724750" cy="2621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0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0E77-1C12-65D1-F999-0A6F5E39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 – Group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3BC7-B279-BA79-9CA9-95DA1025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program data visualizations that show Group Comparisons in R.</a:t>
            </a:r>
          </a:p>
          <a:p>
            <a:r>
              <a:rPr lang="en-US" dirty="0"/>
              <a:t>How to program data visualization that show Group Comparisons in Python.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7565E-5BBA-B7A9-43D0-04ACF30D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232" y="6310312"/>
            <a:ext cx="5775960" cy="365125"/>
          </a:xfrm>
        </p:spPr>
        <p:txBody>
          <a:bodyPr/>
          <a:lstStyle/>
          <a:p>
            <a:r>
              <a:rPr lang="en-US" dirty="0"/>
              <a:t>SAU MCIS 6333 Data Visualization Programming | Dr. Esther Ledelle Mead</a:t>
            </a:r>
          </a:p>
        </p:txBody>
      </p:sp>
      <p:pic>
        <p:nvPicPr>
          <p:cNvPr id="6" name="Picture 2" descr="Python (programming language) - Wikipedia">
            <a:extLst>
              <a:ext uri="{FF2B5EF4-FFF2-40B4-BE49-F238E27FC236}">
                <a16:creationId xmlns:a16="http://schemas.microsoft.com/office/drawing/2014/main" id="{54774A51-67A2-3268-F8C3-01B09F863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12" y="3934219"/>
            <a:ext cx="1706445" cy="186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 (programming language) - Wikipedia">
            <a:extLst>
              <a:ext uri="{FF2B5EF4-FFF2-40B4-BE49-F238E27FC236}">
                <a16:creationId xmlns:a16="http://schemas.microsoft.com/office/drawing/2014/main" id="{6AD424C2-C199-8CC3-70E2-CCFC7DBF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32" y="3934219"/>
            <a:ext cx="2131033" cy="164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1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, 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1740025C-C934-6588-358C-8E3E79ADB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500" y="621786"/>
            <a:ext cx="2080225" cy="24578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34FD35B-105F-07C1-40C7-755CE378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228" y="2971800"/>
            <a:ext cx="3509772" cy="3886200"/>
          </a:xfrm>
        </p:spPr>
        <p:txBody>
          <a:bodyPr/>
          <a:lstStyle/>
          <a:p>
            <a:r>
              <a:rPr lang="en-US" dirty="0"/>
              <a:t>:Ways to visualize Group Comparisons</a:t>
            </a:r>
          </a:p>
        </p:txBody>
      </p:sp>
      <p:pic>
        <p:nvPicPr>
          <p:cNvPr id="5" name="Picture 4" descr="A screenshot of a graph char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989A4F6B-FFCE-0150-DC25-E8B75E28D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70" y="85803"/>
            <a:ext cx="8052955" cy="6686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41062-157D-924B-7568-BFC7B3FA182A}"/>
              </a:ext>
            </a:extLst>
          </p:cNvPr>
          <p:cNvSpPr txBox="1"/>
          <p:nvPr/>
        </p:nvSpPr>
        <p:spPr>
          <a:xfrm>
            <a:off x="2974200" y="5004534"/>
            <a:ext cx="1327344" cy="1741904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FCCC1-029D-2A1B-6C18-3BD607891909}"/>
              </a:ext>
            </a:extLst>
          </p:cNvPr>
          <p:cNvSpPr txBox="1"/>
          <p:nvPr/>
        </p:nvSpPr>
        <p:spPr>
          <a:xfrm>
            <a:off x="4311368" y="5004534"/>
            <a:ext cx="1327344" cy="1741904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4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1C5D262-ABC9-D627-4D36-D06B18C2A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500" y="621786"/>
            <a:ext cx="2080225" cy="24578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59DE28-68A2-0984-37DA-64B396EF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228" y="2971800"/>
            <a:ext cx="3509772" cy="3886200"/>
          </a:xfrm>
        </p:spPr>
        <p:txBody>
          <a:bodyPr/>
          <a:lstStyle/>
          <a:p>
            <a:r>
              <a:rPr lang="en-US" dirty="0"/>
              <a:t>:Ways to visualize Group Comparisons</a:t>
            </a:r>
          </a:p>
        </p:txBody>
      </p:sp>
      <p:pic>
        <p:nvPicPr>
          <p:cNvPr id="10" name="Picture 9" descr="A blue circle with white circles with white tex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9B95089-F051-898D-FC63-A61FEFFBF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78" y="1684123"/>
            <a:ext cx="7939847" cy="3886199"/>
          </a:xfrm>
          <a:prstGeom prst="rect">
            <a:avLst/>
          </a:prstGeom>
        </p:spPr>
      </p:pic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F09BAEB-67A5-57A4-B7BD-CAE035FC8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381000"/>
            <a:ext cx="7772400" cy="11394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96E4F4-89A1-58F9-7423-E60355ADD665}"/>
              </a:ext>
            </a:extLst>
          </p:cNvPr>
          <p:cNvSpPr txBox="1"/>
          <p:nvPr/>
        </p:nvSpPr>
        <p:spPr>
          <a:xfrm>
            <a:off x="5691643" y="2100848"/>
            <a:ext cx="1327344" cy="1741904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1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A1341B6-CA2B-0BE2-89F8-DCC57CBC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7" y="687188"/>
            <a:ext cx="1176239" cy="1536529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C44BD5F-E772-9653-475F-2D42EA076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59" y="2814625"/>
            <a:ext cx="1218627" cy="1419965"/>
          </a:xfrm>
          <a:prstGeom prst="rect">
            <a:avLst/>
          </a:prstGeom>
        </p:spPr>
      </p:pic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B2E8391B-A761-6E11-0149-35654488C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7" y="4703162"/>
            <a:ext cx="1218626" cy="1467650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54B0C9-93C2-0DED-9F09-B258607C0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705" y="151482"/>
            <a:ext cx="9370698" cy="65550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7EBE62-A4F4-E142-AA19-861C996F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475335"/>
            <a:ext cx="2146913" cy="132556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Example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D856A-996D-7274-EF33-2D4B13A9D402}"/>
              </a:ext>
            </a:extLst>
          </p:cNvPr>
          <p:cNvSpPr txBox="1"/>
          <p:nvPr/>
        </p:nvSpPr>
        <p:spPr>
          <a:xfrm>
            <a:off x="8659090" y="1938061"/>
            <a:ext cx="33205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Class_Session_7_Activity.csv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3A24B-C03B-FCF7-C401-4BDEBBEDB7F6}"/>
              </a:ext>
            </a:extLst>
          </p:cNvPr>
          <p:cNvSpPr txBox="1"/>
          <p:nvPr/>
        </p:nvSpPr>
        <p:spPr>
          <a:xfrm rot="1008186">
            <a:off x="6561012" y="3065431"/>
            <a:ext cx="2775863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Get dataset file from CS7 Bb folder </a:t>
            </a:r>
            <a:r>
              <a:rPr lang="en-US" i="1" dirty="0">
                <a:solidFill>
                  <a:schemeClr val="tx2"/>
                </a:solidFill>
              </a:rPr>
              <a:t>(once available)</a:t>
            </a:r>
            <a:r>
              <a:rPr lang="en-US" dirty="0"/>
              <a:t>.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F300F1F-807C-8EC5-37C5-972A65CD803C}"/>
              </a:ext>
            </a:extLst>
          </p:cNvPr>
          <p:cNvSpPr/>
          <p:nvPr/>
        </p:nvSpPr>
        <p:spPr>
          <a:xfrm rot="18362707">
            <a:off x="8161486" y="2591354"/>
            <a:ext cx="767936" cy="278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F0CD69-4354-1BF2-A75E-DFB3D941916E}"/>
              </a:ext>
            </a:extLst>
          </p:cNvPr>
          <p:cNvSpPr txBox="1">
            <a:spLocks/>
          </p:cNvSpPr>
          <p:nvPr/>
        </p:nvSpPr>
        <p:spPr>
          <a:xfrm>
            <a:off x="6987" y="-63664"/>
            <a:ext cx="7941956" cy="91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Dataset for M5 In-Class Exercises</a:t>
            </a:r>
          </a:p>
        </p:txBody>
      </p:sp>
    </p:spTree>
    <p:extLst>
      <p:ext uri="{BB962C8B-B14F-4D97-AF65-F5344CB8AC3E}">
        <p14:creationId xmlns:p14="http://schemas.microsoft.com/office/powerpoint/2010/main" val="417265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C3072B5-48A9-94C4-A36E-9DF0539E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8" y="870473"/>
            <a:ext cx="1176239" cy="153652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698FBAF-BF67-F375-409D-C6786A97A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314" y="2096732"/>
            <a:ext cx="1218627" cy="1419965"/>
          </a:xfrm>
          <a:prstGeom prst="rect">
            <a:avLst/>
          </a:prstGeo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21B06B35-D561-FF34-2A4A-10F345A4B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841" y="3431675"/>
            <a:ext cx="1218626" cy="1467650"/>
          </a:xfrm>
          <a:prstGeom prst="rect">
            <a:avLst/>
          </a:prstGeom>
        </p:spPr>
      </p:pic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75E62CB-93A3-0232-ED5E-71C23A346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994" y="822622"/>
            <a:ext cx="7652006" cy="6020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870B04-2DEB-D1EB-3781-E76D3B6FF54B}"/>
              </a:ext>
            </a:extLst>
          </p:cNvPr>
          <p:cNvSpPr txBox="1"/>
          <p:nvPr/>
        </p:nvSpPr>
        <p:spPr>
          <a:xfrm rot="1008186">
            <a:off x="222893" y="4315222"/>
            <a:ext cx="2775863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 the important content in the notes section of this slide (only visible when download and open this PPTX file).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25BF79C-A1C8-43FC-DE9D-C573EDACE3CE}"/>
              </a:ext>
            </a:extLst>
          </p:cNvPr>
          <p:cNvSpPr/>
          <p:nvPr/>
        </p:nvSpPr>
        <p:spPr>
          <a:xfrm rot="3433129">
            <a:off x="2427940" y="6072365"/>
            <a:ext cx="1464932" cy="220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A4D671-2A90-68BA-792B-4828C1B3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022" y="14765"/>
            <a:ext cx="8920429" cy="912947"/>
          </a:xfrm>
        </p:spPr>
        <p:txBody>
          <a:bodyPr/>
          <a:lstStyle/>
          <a:p>
            <a:pPr algn="r"/>
            <a:r>
              <a:rPr lang="en-US" dirty="0"/>
              <a:t>Dataset for M5 Class Session 7 Activity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0CC54-CCA7-2253-121F-9B979FE396D1}"/>
              </a:ext>
            </a:extLst>
          </p:cNvPr>
          <p:cNvSpPr txBox="1"/>
          <p:nvPr/>
        </p:nvSpPr>
        <p:spPr>
          <a:xfrm>
            <a:off x="1301482" y="822622"/>
            <a:ext cx="33205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Class_Session_7_Activity.csv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54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B7E08A-2410-7A88-01D1-84005670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570" y="15252"/>
            <a:ext cx="7264660" cy="685800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5CFF190-FE4E-28CE-2831-1E8C3CEFE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48" y="870473"/>
            <a:ext cx="1176239" cy="153652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1C914B-EC55-5096-748E-B6EDD3AB3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314" y="2096732"/>
            <a:ext cx="1218627" cy="1419965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A091E70A-04B1-EB8E-646B-8A74BE546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841" y="3431675"/>
            <a:ext cx="1218626" cy="14676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CA5B318-66EC-CCB7-DAAF-A71851DC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841" y="1183785"/>
            <a:ext cx="8911733" cy="912947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en-US" dirty="0"/>
              <a:t>Dataset for M5 Class Session 7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13D24-C29A-5300-244F-429905C2AE3C}"/>
              </a:ext>
            </a:extLst>
          </p:cNvPr>
          <p:cNvSpPr txBox="1"/>
          <p:nvPr/>
        </p:nvSpPr>
        <p:spPr>
          <a:xfrm>
            <a:off x="745564" y="213945"/>
            <a:ext cx="33205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Class_Session_7_Activity.csv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6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CA5B318-66EC-CCB7-DAAF-A71851DC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127" y="150495"/>
            <a:ext cx="4998864" cy="912947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/>
          <a:lstStyle/>
          <a:p>
            <a:pPr algn="r"/>
            <a:r>
              <a:rPr lang="en-US" dirty="0"/>
              <a:t>Example Use Case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5CFF190-FE4E-28CE-2831-1E8C3CEF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8" y="870473"/>
            <a:ext cx="1176239" cy="153652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1C914B-EC55-5096-748E-B6EDD3AB3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314" y="2096732"/>
            <a:ext cx="1218627" cy="1419965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A091E70A-04B1-EB8E-646B-8A74BE546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841" y="3431675"/>
            <a:ext cx="1218626" cy="1467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3662C-A442-0DDC-D5C1-76B2728C8145}"/>
              </a:ext>
            </a:extLst>
          </p:cNvPr>
          <p:cNvSpPr txBox="1">
            <a:spLocks/>
          </p:cNvSpPr>
          <p:nvPr/>
        </p:nvSpPr>
        <p:spPr>
          <a:xfrm>
            <a:off x="3055232" y="921870"/>
            <a:ext cx="8705652" cy="23279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A new brand of sports drink wants to hire a top cricket player to be their "celebrity endorser" for their product so that they can increase sales. They want to select three players to approach with a potential deal. Which three players are good candidates to suggest to the company and why?</a:t>
            </a:r>
          </a:p>
        </p:txBody>
      </p:sp>
      <p:pic>
        <p:nvPicPr>
          <p:cNvPr id="7" name="Picture 6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D1EA5237-B58E-E70A-A5E3-E8073DC11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02" y="3299012"/>
            <a:ext cx="7668274" cy="3558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8D4BF-FEF1-11B2-842C-2D62224A74BE}"/>
              </a:ext>
            </a:extLst>
          </p:cNvPr>
          <p:cNvSpPr txBox="1"/>
          <p:nvPr/>
        </p:nvSpPr>
        <p:spPr>
          <a:xfrm>
            <a:off x="303914" y="230753"/>
            <a:ext cx="33205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Class_Session_7_Activity.csv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8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F87A654-1BDE-A461-94FC-65BE1042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484" y="987220"/>
            <a:ext cx="8968936" cy="4519848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3D7ECAA-7431-2E47-7BB3-D90F9F62A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48" y="870473"/>
            <a:ext cx="1176239" cy="153652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D61A25C-5765-99DA-42FC-68F3B563D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314" y="2096732"/>
            <a:ext cx="1218627" cy="1419965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1640B2DE-01FF-91B1-6A7E-36011AA18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841" y="3431675"/>
            <a:ext cx="1218626" cy="1467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45080-0A8D-3618-0AC7-7C4411190013}"/>
              </a:ext>
            </a:extLst>
          </p:cNvPr>
          <p:cNvSpPr txBox="1"/>
          <p:nvPr/>
        </p:nvSpPr>
        <p:spPr>
          <a:xfrm rot="1008186">
            <a:off x="222893" y="4315221"/>
            <a:ext cx="2775863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 the important content in the notes section of this slide (only visible when download and open this PPTX file).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122FEC3-E12B-2B4E-51C9-8EC784288D09}"/>
              </a:ext>
            </a:extLst>
          </p:cNvPr>
          <p:cNvSpPr/>
          <p:nvPr/>
        </p:nvSpPr>
        <p:spPr>
          <a:xfrm rot="3433129">
            <a:off x="2427940" y="6072365"/>
            <a:ext cx="1464932" cy="220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32C3D5B-F409-274D-9782-F0855E4A5D8F}"/>
              </a:ext>
            </a:extLst>
          </p:cNvPr>
          <p:cNvSpPr txBox="1">
            <a:spLocks/>
          </p:cNvSpPr>
          <p:nvPr/>
        </p:nvSpPr>
        <p:spPr>
          <a:xfrm>
            <a:off x="3705138" y="4743186"/>
            <a:ext cx="8159760" cy="19612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Using DVP Programming, we could sort the dataset on the "Avg" column descending </a:t>
            </a:r>
            <a:r>
              <a:rPr lang="en-US" sz="3600" i="1" dirty="0"/>
              <a:t>(from largest to smallest)</a:t>
            </a:r>
            <a:r>
              <a:rPr lang="en-US" dirty="0"/>
              <a:t> as one step in taking a subset of just the Top 20 players based on the Avg performance metric.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D4448-6E3E-E6F3-C7D2-2FAC01531370}"/>
              </a:ext>
            </a:extLst>
          </p:cNvPr>
          <p:cNvSpPr txBox="1"/>
          <p:nvPr/>
        </p:nvSpPr>
        <p:spPr>
          <a:xfrm>
            <a:off x="123182" y="332048"/>
            <a:ext cx="33205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Class_Session_7_Activity.csv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6F53EE0-7FB8-0DEA-0631-22FF67E3D661}"/>
              </a:ext>
            </a:extLst>
          </p:cNvPr>
          <p:cNvSpPr txBox="1">
            <a:spLocks/>
          </p:cNvSpPr>
          <p:nvPr/>
        </p:nvSpPr>
        <p:spPr>
          <a:xfrm>
            <a:off x="3443735" y="186099"/>
            <a:ext cx="8625083" cy="6337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Dataset for M5 Class Session 7 Activity</a:t>
            </a:r>
          </a:p>
        </p:txBody>
      </p:sp>
    </p:spTree>
    <p:extLst>
      <p:ext uri="{BB962C8B-B14F-4D97-AF65-F5344CB8AC3E}">
        <p14:creationId xmlns:p14="http://schemas.microsoft.com/office/powerpoint/2010/main" val="247533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0711-FFB4-258A-9E1A-52A30EB71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136775"/>
            <a:ext cx="9144000" cy="3849687"/>
          </a:xfrm>
        </p:spPr>
        <p:txBody>
          <a:bodyPr/>
          <a:lstStyle/>
          <a:p>
            <a:r>
              <a:rPr lang="en-US" i="1" dirty="0"/>
              <a:t>Activity - Experiment with R and Python Code for DVP to Show Group Comparisons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C096-F2FE-EF7A-AC7F-F3D5846D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058" y="6345199"/>
            <a:ext cx="11273883" cy="365125"/>
          </a:xfrm>
        </p:spPr>
        <p:txBody>
          <a:bodyPr/>
          <a:lstStyle/>
          <a:p>
            <a:r>
              <a:rPr lang="en-US" sz="2400" dirty="0">
                <a:solidFill>
                  <a:srgbClr val="00B0F0"/>
                </a:solidFill>
              </a:rPr>
              <a:t>SAU MCIS 6333 Data Visualization Programming | Dr. Esther Ledelle Mead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C709D0-D0B3-250D-742F-3D1AF2428FE9}"/>
              </a:ext>
            </a:extLst>
          </p:cNvPr>
          <p:cNvSpPr txBox="1">
            <a:spLocks/>
          </p:cNvSpPr>
          <p:nvPr/>
        </p:nvSpPr>
        <p:spPr>
          <a:xfrm>
            <a:off x="838199" y="631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PPTX Companion to CS7 video called:</a:t>
            </a:r>
          </a:p>
        </p:txBody>
      </p:sp>
    </p:spTree>
    <p:extLst>
      <p:ext uri="{BB962C8B-B14F-4D97-AF65-F5344CB8AC3E}">
        <p14:creationId xmlns:p14="http://schemas.microsoft.com/office/powerpoint/2010/main" val="70314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30EBB91-F7C8-A418-5AB4-C7E4D71F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67" y="1185260"/>
            <a:ext cx="9195203" cy="4487479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CFCD605-53D0-3347-7F5D-1420CEC7F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48" y="870473"/>
            <a:ext cx="1176239" cy="153652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11E4084-1437-8033-3598-AE16BE84A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314" y="2096732"/>
            <a:ext cx="1218627" cy="1419965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D36B0FB0-A77C-E55F-EA4A-77CC1161E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841" y="3431675"/>
            <a:ext cx="1218626" cy="1467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AECA83-B7CD-38ED-CC6F-F7305472DCCE}"/>
              </a:ext>
            </a:extLst>
          </p:cNvPr>
          <p:cNvSpPr txBox="1"/>
          <p:nvPr/>
        </p:nvSpPr>
        <p:spPr>
          <a:xfrm rot="1008186">
            <a:off x="222893" y="4315221"/>
            <a:ext cx="2775863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 the important content in the notes section of this slide (only visible when download and open this PPTX file).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C1F72E0-2D28-AA6E-1A48-5EF8A3725DFB}"/>
              </a:ext>
            </a:extLst>
          </p:cNvPr>
          <p:cNvSpPr/>
          <p:nvPr/>
        </p:nvSpPr>
        <p:spPr>
          <a:xfrm rot="3433129">
            <a:off x="2427940" y="6072365"/>
            <a:ext cx="1464932" cy="220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61F694F-E98C-2CF9-3A7D-AED4A2154B26}"/>
              </a:ext>
            </a:extLst>
          </p:cNvPr>
          <p:cNvSpPr txBox="1">
            <a:spLocks/>
          </p:cNvSpPr>
          <p:nvPr/>
        </p:nvSpPr>
        <p:spPr>
          <a:xfrm>
            <a:off x="3988484" y="4743186"/>
            <a:ext cx="7876414" cy="19612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is the view of the dataset </a:t>
            </a:r>
            <a:r>
              <a:rPr lang="en-US" b="1" dirty="0"/>
              <a:t>after</a:t>
            </a:r>
            <a:r>
              <a:rPr lang="en-US" dirty="0"/>
              <a:t> it has been sorted descending on the Avg column. We will execute this sort operation using R and Python 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F634E-10FB-517E-1DB8-ED004BD68E27}"/>
              </a:ext>
            </a:extLst>
          </p:cNvPr>
          <p:cNvSpPr txBox="1"/>
          <p:nvPr/>
        </p:nvSpPr>
        <p:spPr>
          <a:xfrm>
            <a:off x="0" y="310154"/>
            <a:ext cx="33205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Class_Session_7_Activity.csv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274B6C5-761C-52F4-F693-F2365C316CA3}"/>
              </a:ext>
            </a:extLst>
          </p:cNvPr>
          <p:cNvSpPr txBox="1">
            <a:spLocks/>
          </p:cNvSpPr>
          <p:nvPr/>
        </p:nvSpPr>
        <p:spPr>
          <a:xfrm>
            <a:off x="3153033" y="139419"/>
            <a:ext cx="8849537" cy="9129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Dataset for M5 Class Session 7 Activity</a:t>
            </a:r>
          </a:p>
        </p:txBody>
      </p:sp>
    </p:spTree>
    <p:extLst>
      <p:ext uri="{BB962C8B-B14F-4D97-AF65-F5344CB8AC3E}">
        <p14:creationId xmlns:p14="http://schemas.microsoft.com/office/powerpoint/2010/main" val="1849702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12ED752-09F7-2B38-FB22-C45C4EAE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Distributions in R</a:t>
            </a:r>
          </a:p>
        </p:txBody>
      </p:sp>
      <p:pic>
        <p:nvPicPr>
          <p:cNvPr id="4" name="Picture 2" descr="R (programming language) - Wikipedia">
            <a:extLst>
              <a:ext uri="{FF2B5EF4-FFF2-40B4-BE49-F238E27FC236}">
                <a16:creationId xmlns:a16="http://schemas.microsoft.com/office/drawing/2014/main" id="{E99DF43E-DFED-5D1B-CF3A-88DC9D2B7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61" y="202123"/>
            <a:ext cx="1350909" cy="104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5C1D26D-3F21-FE9D-1D6C-FC686243EC12}"/>
              </a:ext>
            </a:extLst>
          </p:cNvPr>
          <p:cNvSpPr txBox="1">
            <a:spLocks/>
          </p:cNvSpPr>
          <p:nvPr/>
        </p:nvSpPr>
        <p:spPr>
          <a:xfrm>
            <a:off x="838200" y="2103438"/>
            <a:ext cx="10124288" cy="324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At this point, follow the demonstration steps Dr. Mead showcases in the "</a:t>
            </a:r>
            <a:r>
              <a:rPr lang="en-US" i="1" dirty="0">
                <a:solidFill>
                  <a:srgbClr val="FF0000"/>
                </a:solidFill>
              </a:rPr>
              <a:t>Activity - Experiment with R and Python Code for DVP to Show Group Comparisons</a:t>
            </a:r>
            <a:r>
              <a:rPr lang="en-US" dirty="0">
                <a:solidFill>
                  <a:srgbClr val="FF0000"/>
                </a:solidFill>
              </a:rPr>
              <a:t>" video in the "Class Session 7" folder on Blackboard.</a:t>
            </a:r>
          </a:p>
        </p:txBody>
      </p:sp>
    </p:spTree>
    <p:extLst>
      <p:ext uri="{BB962C8B-B14F-4D97-AF65-F5344CB8AC3E}">
        <p14:creationId xmlns:p14="http://schemas.microsoft.com/office/powerpoint/2010/main" val="341141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0E77-1C12-65D1-F999-0A6F5E39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/>
              <a:t>Our process for programming data visualizations in </a:t>
            </a:r>
            <a:r>
              <a:rPr lang="en-US" sz="3400" b="1" dirty="0"/>
              <a:t>R</a:t>
            </a:r>
            <a:r>
              <a:rPr lang="en-US" sz="3400" dirty="0"/>
              <a:t>.</a:t>
            </a:r>
          </a:p>
        </p:txBody>
      </p:sp>
      <p:pic>
        <p:nvPicPr>
          <p:cNvPr id="8194" name="Picture 2" descr="R (programming language) - Wikipedia">
            <a:extLst>
              <a:ext uri="{FF2B5EF4-FFF2-40B4-BE49-F238E27FC236}">
                <a16:creationId xmlns:a16="http://schemas.microsoft.com/office/drawing/2014/main" id="{8C4E2032-651F-042E-9443-A522011B5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885" y="1085601"/>
            <a:ext cx="2131033" cy="164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cloud&#10;&#10;Description automatically generated">
            <a:extLst>
              <a:ext uri="{FF2B5EF4-FFF2-40B4-BE49-F238E27FC236}">
                <a16:creationId xmlns:a16="http://schemas.microsoft.com/office/drawing/2014/main" id="{A27D3046-7DB5-2E04-D9B6-E779A7892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039" y="2673612"/>
            <a:ext cx="3410520" cy="14210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D46EAA-1026-D525-A063-5EEEEEE33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57" y="1324528"/>
            <a:ext cx="9383286" cy="5068587"/>
          </a:xfrm>
        </p:spPr>
        <p:txBody>
          <a:bodyPr>
            <a:noAutofit/>
          </a:bodyPr>
          <a:lstStyle/>
          <a:p>
            <a:r>
              <a:rPr lang="en-US" sz="2100" dirty="0"/>
              <a:t>Create an R </a:t>
            </a:r>
            <a:r>
              <a:rPr lang="en-US" sz="2100" i="1" dirty="0"/>
              <a:t>Markdown document (.</a:t>
            </a:r>
            <a:r>
              <a:rPr lang="en-US" sz="2100" i="1" dirty="0" err="1"/>
              <a:t>Rmd</a:t>
            </a:r>
            <a:r>
              <a:rPr lang="en-US" sz="2100" i="1" dirty="0"/>
              <a:t>) "R codebook"</a:t>
            </a:r>
          </a:p>
          <a:p>
            <a:r>
              <a:rPr lang="en-US" sz="2100" dirty="0"/>
              <a:t>Insert code and documentation lines and optimize them as we go along</a:t>
            </a:r>
          </a:p>
          <a:p>
            <a:r>
              <a:rPr lang="en-US" sz="2100" dirty="0"/>
              <a:t>Install packages if required</a:t>
            </a:r>
          </a:p>
          <a:p>
            <a:r>
              <a:rPr lang="en-US" sz="2100" dirty="0"/>
              <a:t>Load libraries</a:t>
            </a:r>
          </a:p>
          <a:p>
            <a:r>
              <a:rPr lang="en-US" sz="2100" dirty="0"/>
              <a:t>Import data</a:t>
            </a:r>
          </a:p>
          <a:p>
            <a:r>
              <a:rPr lang="en-US" sz="2100" dirty="0"/>
              <a:t>Explore the data</a:t>
            </a:r>
          </a:p>
          <a:p>
            <a:r>
              <a:rPr lang="en-US" sz="2100" dirty="0"/>
              <a:t>Do some data processing</a:t>
            </a:r>
          </a:p>
          <a:p>
            <a:r>
              <a:rPr lang="en-US" sz="2100" dirty="0"/>
              <a:t>Define variables</a:t>
            </a:r>
          </a:p>
          <a:p>
            <a:r>
              <a:rPr lang="en-US" sz="2100" dirty="0"/>
              <a:t>Create additional variables if needed</a:t>
            </a:r>
          </a:p>
          <a:p>
            <a:r>
              <a:rPr lang="en-US" sz="2100" dirty="0"/>
              <a:t>Create data visualizations (DVs)</a:t>
            </a:r>
          </a:p>
          <a:p>
            <a:r>
              <a:rPr lang="en-US" sz="2100" dirty="0"/>
              <a:t>Save DVs as stand-alone image files</a:t>
            </a:r>
          </a:p>
          <a:p>
            <a:r>
              <a:rPr lang="en-US" sz="2100" dirty="0"/>
              <a:t>Insert DVs into a report document and write data insights</a:t>
            </a:r>
          </a:p>
          <a:p>
            <a:r>
              <a:rPr lang="en-US" sz="2100" dirty="0"/>
              <a:t>Download completed R codebook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20AB4-501F-3555-6B25-CF7DF2F68D0A}"/>
              </a:ext>
            </a:extLst>
          </p:cNvPr>
          <p:cNvSpPr txBox="1"/>
          <p:nvPr/>
        </p:nvSpPr>
        <p:spPr>
          <a:xfrm>
            <a:off x="9547559" y="4036381"/>
            <a:ext cx="2000538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Students in this course are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to do R exercises in the RStudio Cloud web-based environment: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https://login.rstudio.cloud/login?redirect=%2F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4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0E77-1C12-65D1-F999-0A6F5E39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time, we will perform some additional data processing in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3BC7-B279-BA79-9CA9-95DA1025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Remove weird characters (like *) from a column</a:t>
            </a:r>
          </a:p>
          <a:p>
            <a:pPr marL="0" indent="0">
              <a:buNone/>
            </a:pPr>
            <a:r>
              <a:rPr lang="en-US" dirty="0"/>
              <a:t>2) Sort descending (highest to lowest)</a:t>
            </a:r>
          </a:p>
          <a:p>
            <a:pPr marL="0" indent="0">
              <a:buNone/>
            </a:pPr>
            <a:r>
              <a:rPr lang="en-US" dirty="0"/>
              <a:t>3) Deal with rows that have repeat values (but are not duplicates)</a:t>
            </a:r>
          </a:p>
          <a:p>
            <a:pPr marL="0" indent="0">
              <a:buNone/>
            </a:pPr>
            <a:r>
              <a:rPr lang="en-US" dirty="0"/>
              <a:t>4) Take a subset of the top n rows based on a column</a:t>
            </a:r>
          </a:p>
        </p:txBody>
      </p:sp>
      <p:pic>
        <p:nvPicPr>
          <p:cNvPr id="4" name="Picture 2" descr="R (programming language) - Wikipedia">
            <a:extLst>
              <a:ext uri="{FF2B5EF4-FFF2-40B4-BE49-F238E27FC236}">
                <a16:creationId xmlns:a16="http://schemas.microsoft.com/office/drawing/2014/main" id="{1CAEDAF0-656B-139E-D3E1-87CBA81F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984" y="1316530"/>
            <a:ext cx="1643148" cy="126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at's New on RStudio Cloud - February 2022 - RStudio">
            <a:extLst>
              <a:ext uri="{FF2B5EF4-FFF2-40B4-BE49-F238E27FC236}">
                <a16:creationId xmlns:a16="http://schemas.microsoft.com/office/drawing/2014/main" id="{981F962B-3FB4-73B1-EA68-5B0DD7AAA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758" y="5403225"/>
            <a:ext cx="2519374" cy="122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85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64C54-D66B-508F-36BF-6E935EF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306" y="2433523"/>
            <a:ext cx="4999622" cy="3911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If you encounter the "Your account has exceeded its compute hours limit" prompt in RStudio Cloud, simply </a:t>
            </a:r>
            <a:r>
              <a:rPr lang="en-US" sz="3200" dirty="0">
                <a:solidFill>
                  <a:schemeClr val="accent1"/>
                </a:solidFill>
              </a:rPr>
              <a:t>log in using another Gmail account.</a:t>
            </a:r>
            <a:endParaRPr lang="en-US" sz="32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12ED752-09F7-2B38-FB22-C45C4EAE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06" y="602709"/>
            <a:ext cx="9718143" cy="833390"/>
          </a:xfrm>
        </p:spPr>
        <p:txBody>
          <a:bodyPr/>
          <a:lstStyle/>
          <a:p>
            <a:r>
              <a:rPr lang="en-US" dirty="0"/>
              <a:t>If you encounter the "Your account has exceeded its compute hours limit" prompt in RStudio Cloud:</a:t>
            </a:r>
          </a:p>
        </p:txBody>
      </p:sp>
      <p:pic>
        <p:nvPicPr>
          <p:cNvPr id="4" name="Picture 2" descr="R (programming language) - Wikipedia">
            <a:extLst>
              <a:ext uri="{FF2B5EF4-FFF2-40B4-BE49-F238E27FC236}">
                <a16:creationId xmlns:a16="http://schemas.microsoft.com/office/drawing/2014/main" id="{E99DF43E-DFED-5D1B-CF3A-88DC9D2B7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937" y="302538"/>
            <a:ext cx="1350909" cy="104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4871682-121E-165D-2F44-3FC22CDE2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426" y="1707359"/>
            <a:ext cx="6085244" cy="49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8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64C54-D66B-508F-36BF-6E935EF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306" y="2433523"/>
            <a:ext cx="4999622" cy="3911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If you encounter the "Your account has exceeded its compute hours limit" prompt in RStudio Cloud, simply </a:t>
            </a:r>
            <a:r>
              <a:rPr lang="en-US" sz="3200" dirty="0">
                <a:solidFill>
                  <a:schemeClr val="accent1"/>
                </a:solidFill>
              </a:rPr>
              <a:t>log in using another Gmail account.</a:t>
            </a:r>
            <a:endParaRPr lang="en-US" sz="32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12ED752-09F7-2B38-FB22-C45C4EAE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06" y="602709"/>
            <a:ext cx="9718143" cy="833390"/>
          </a:xfrm>
        </p:spPr>
        <p:txBody>
          <a:bodyPr/>
          <a:lstStyle/>
          <a:p>
            <a:r>
              <a:rPr lang="en-US" dirty="0"/>
              <a:t>If you encounter the "Your account has exceeded its compute hours limit" prompt in RStudio Cloud:</a:t>
            </a:r>
          </a:p>
        </p:txBody>
      </p:sp>
      <p:pic>
        <p:nvPicPr>
          <p:cNvPr id="4" name="Picture 2" descr="R (programming language) - Wikipedia">
            <a:extLst>
              <a:ext uri="{FF2B5EF4-FFF2-40B4-BE49-F238E27FC236}">
                <a16:creationId xmlns:a16="http://schemas.microsoft.com/office/drawing/2014/main" id="{E99DF43E-DFED-5D1B-CF3A-88DC9D2B7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937" y="302538"/>
            <a:ext cx="1350909" cy="104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4871682-121E-165D-2F44-3FC22CDE2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426" y="1707359"/>
            <a:ext cx="6085244" cy="4948518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27B87B0-EA70-A2AD-3809-70FD331A82D2}"/>
              </a:ext>
            </a:extLst>
          </p:cNvPr>
          <p:cNvSpPr txBox="1">
            <a:spLocks/>
          </p:cNvSpPr>
          <p:nvPr/>
        </p:nvSpPr>
        <p:spPr>
          <a:xfrm rot="20799379">
            <a:off x="3069080" y="1393518"/>
            <a:ext cx="5704672" cy="40709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/>
              <a:t>NOT an acceptable excuse for late or failed submissions. All teams are treated equally.</a:t>
            </a:r>
          </a:p>
        </p:txBody>
      </p:sp>
    </p:spTree>
    <p:extLst>
      <p:ext uri="{BB962C8B-B14F-4D97-AF65-F5344CB8AC3E}">
        <p14:creationId xmlns:p14="http://schemas.microsoft.com/office/powerpoint/2010/main" val="3420699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ython (programming language) - Wikipedia">
            <a:extLst>
              <a:ext uri="{FF2B5EF4-FFF2-40B4-BE49-F238E27FC236}">
                <a16:creationId xmlns:a16="http://schemas.microsoft.com/office/drawing/2014/main" id="{C92C22B7-C8D9-AEFB-9964-402B020F1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886" y="450055"/>
            <a:ext cx="1059393" cy="11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12ED752-09F7-2B38-FB22-C45C4EAE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Distributions in Python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E0846F8-2F17-81F0-743F-9C2E071446DE}"/>
              </a:ext>
            </a:extLst>
          </p:cNvPr>
          <p:cNvSpPr txBox="1">
            <a:spLocks/>
          </p:cNvSpPr>
          <p:nvPr/>
        </p:nvSpPr>
        <p:spPr>
          <a:xfrm>
            <a:off x="838200" y="2103438"/>
            <a:ext cx="10124288" cy="324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At this point, follow the demonstration steps Dr. Mead showcases in the "</a:t>
            </a:r>
            <a:r>
              <a:rPr lang="en-US" i="1" dirty="0">
                <a:solidFill>
                  <a:srgbClr val="FF0000"/>
                </a:solidFill>
              </a:rPr>
              <a:t>Activity - Experiment with R and Python Code for DVP to Show Group Comparisons</a:t>
            </a:r>
            <a:r>
              <a:rPr lang="en-US" dirty="0">
                <a:solidFill>
                  <a:srgbClr val="FF0000"/>
                </a:solidFill>
              </a:rPr>
              <a:t>" video in the "Class Session 7" folder on Blackboard.</a:t>
            </a:r>
          </a:p>
        </p:txBody>
      </p:sp>
    </p:spTree>
    <p:extLst>
      <p:ext uri="{BB962C8B-B14F-4D97-AF65-F5344CB8AC3E}">
        <p14:creationId xmlns:p14="http://schemas.microsoft.com/office/powerpoint/2010/main" val="3626703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0E77-1C12-65D1-F999-0A6F5E39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process for programming data visualizations in </a:t>
            </a:r>
            <a:r>
              <a:rPr lang="en-US" sz="3600" b="1" dirty="0"/>
              <a:t>Python</a:t>
            </a:r>
            <a:r>
              <a:rPr lang="en-US" sz="3600" dirty="0"/>
              <a:t>.</a:t>
            </a:r>
          </a:p>
        </p:txBody>
      </p:sp>
      <p:pic>
        <p:nvPicPr>
          <p:cNvPr id="7170" name="Picture 2" descr="Python (programming language) - Wikipedia">
            <a:extLst>
              <a:ext uri="{FF2B5EF4-FFF2-40B4-BE49-F238E27FC236}">
                <a16:creationId xmlns:a16="http://schemas.microsoft.com/office/drawing/2014/main" id="{330E57EA-60EE-49C8-F6EF-255E07A3C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932" y="2978350"/>
            <a:ext cx="1490713" cy="16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7D805-1B31-276D-5ACE-63FA2A49A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2666" y="1514475"/>
            <a:ext cx="9906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11BEE2-43E4-52B0-0C9A-FDACBB1D4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4074" y="1161415"/>
            <a:ext cx="1371600" cy="330200"/>
          </a:xfrm>
          <a:prstGeom prst="rect">
            <a:avLst/>
          </a:prstGeom>
        </p:spPr>
      </p:pic>
      <p:pic>
        <p:nvPicPr>
          <p:cNvPr id="9" name="Picture 8" descr="A yellow light bulb with black text&#10;&#10;Description automatically generated">
            <a:extLst>
              <a:ext uri="{FF2B5EF4-FFF2-40B4-BE49-F238E27FC236}">
                <a16:creationId xmlns:a16="http://schemas.microsoft.com/office/drawing/2014/main" id="{F2911210-E0D3-365B-8DB6-F5B4A87FD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601" y="2414010"/>
            <a:ext cx="5338373" cy="175028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016F18-0215-58ED-79B1-B45BEF00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26" y="1581785"/>
            <a:ext cx="11070815" cy="4351338"/>
          </a:xfrm>
        </p:spPr>
        <p:txBody>
          <a:bodyPr>
            <a:noAutofit/>
          </a:bodyPr>
          <a:lstStyle/>
          <a:p>
            <a:r>
              <a:rPr lang="en-US" sz="2200" dirty="0"/>
              <a:t>Create Python notebook </a:t>
            </a:r>
            <a:r>
              <a:rPr lang="en-US" sz="2200" i="1" dirty="0"/>
              <a:t>(.</a:t>
            </a:r>
            <a:r>
              <a:rPr lang="en-US" sz="2200" i="1" dirty="0" err="1"/>
              <a:t>ipynb</a:t>
            </a:r>
            <a:r>
              <a:rPr lang="en-US" sz="2200" i="1" dirty="0"/>
              <a:t>)</a:t>
            </a:r>
          </a:p>
          <a:p>
            <a:r>
              <a:rPr lang="en-US" sz="2200" dirty="0"/>
              <a:t>Insert code and documentation lines and optimize them as we go along</a:t>
            </a:r>
          </a:p>
          <a:p>
            <a:r>
              <a:rPr lang="en-US" sz="2200" dirty="0"/>
              <a:t>Import libraries (install items as needed)</a:t>
            </a:r>
          </a:p>
          <a:p>
            <a:r>
              <a:rPr lang="en-US" sz="2200" dirty="0"/>
              <a:t>Import data</a:t>
            </a:r>
          </a:p>
          <a:p>
            <a:r>
              <a:rPr lang="en-US" sz="2200" dirty="0"/>
              <a:t>Explore the data</a:t>
            </a:r>
          </a:p>
          <a:p>
            <a:r>
              <a:rPr lang="en-US" sz="2200" dirty="0"/>
              <a:t>Do some data processing</a:t>
            </a:r>
          </a:p>
          <a:p>
            <a:r>
              <a:rPr lang="en-US" sz="2200" dirty="0"/>
              <a:t>Define variables</a:t>
            </a:r>
          </a:p>
          <a:p>
            <a:r>
              <a:rPr lang="en-US" sz="2200" dirty="0"/>
              <a:t>Create additional variables if needed</a:t>
            </a:r>
          </a:p>
          <a:p>
            <a:r>
              <a:rPr lang="en-US" sz="2200" dirty="0"/>
              <a:t>Create data visualizations (DVs)</a:t>
            </a:r>
          </a:p>
          <a:p>
            <a:r>
              <a:rPr lang="en-US" sz="2200" dirty="0"/>
              <a:t>Save DVs as stand-alone image files</a:t>
            </a:r>
          </a:p>
          <a:p>
            <a:r>
              <a:rPr lang="en-US" sz="2200" dirty="0"/>
              <a:t>Insert DVs into a report document and write data insights</a:t>
            </a:r>
          </a:p>
          <a:p>
            <a:r>
              <a:rPr lang="en-US" sz="2200" dirty="0"/>
              <a:t>Download completed Python codebook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0705C-F744-26FB-64CF-F6EA82169BA6}"/>
              </a:ext>
            </a:extLst>
          </p:cNvPr>
          <p:cNvSpPr txBox="1"/>
          <p:nvPr/>
        </p:nvSpPr>
        <p:spPr>
          <a:xfrm>
            <a:off x="10137697" y="4171222"/>
            <a:ext cx="2000538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Students in this course are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to do Python exercises in the JupyterLite web-based environment: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https://jupyter.org/try-jupyter/lab/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00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0E77-1C12-65D1-F999-0A6F5E39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time, we will perform some additional data processing in </a:t>
            </a:r>
            <a:r>
              <a:rPr lang="en-US" b="1" dirty="0">
                <a:solidFill>
                  <a:srgbClr val="002060"/>
                </a:solidFill>
              </a:rPr>
              <a:t>Python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3BC7-B279-BA79-9CA9-95DA1025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Remove weird characters (like *) from a column</a:t>
            </a:r>
          </a:p>
          <a:p>
            <a:pPr marL="0" indent="0">
              <a:buNone/>
            </a:pPr>
            <a:r>
              <a:rPr lang="en-US" dirty="0"/>
              <a:t>2) Sort descending (highest to lowest)</a:t>
            </a:r>
          </a:p>
          <a:p>
            <a:pPr marL="0" indent="0">
              <a:buNone/>
            </a:pPr>
            <a:r>
              <a:rPr lang="en-US" dirty="0"/>
              <a:t>3) Deal with rows that have repeat values (but are not duplicates)</a:t>
            </a:r>
          </a:p>
          <a:p>
            <a:pPr marL="0" indent="0">
              <a:buNone/>
            </a:pPr>
            <a:r>
              <a:rPr lang="en-US" dirty="0"/>
              <a:t>4) Take a subset of the top n rows based on a column</a:t>
            </a:r>
          </a:p>
        </p:txBody>
      </p:sp>
      <p:pic>
        <p:nvPicPr>
          <p:cNvPr id="7170" name="Picture 2" descr="Python (programming language) - Wikipedia">
            <a:extLst>
              <a:ext uri="{FF2B5EF4-FFF2-40B4-BE49-F238E27FC236}">
                <a16:creationId xmlns:a16="http://schemas.microsoft.com/office/drawing/2014/main" id="{330E57EA-60EE-49C8-F6EF-255E07A3C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571" y="1101097"/>
            <a:ext cx="1457826" cy="159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llustrisTNG - Data Access - FAQ">
            <a:extLst>
              <a:ext uri="{FF2B5EF4-FFF2-40B4-BE49-F238E27FC236}">
                <a16:creationId xmlns:a16="http://schemas.microsoft.com/office/drawing/2014/main" id="{99BD0680-B369-7D4C-CF79-9C6B4B067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243" y="5147636"/>
            <a:ext cx="2550657" cy="116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409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7E758B1C-E834-648D-84D5-10186084B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531" y="3846441"/>
            <a:ext cx="2151165" cy="281008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B20D6EF7-DC57-4452-52FC-F65FC2837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531" y="3822266"/>
            <a:ext cx="2228685" cy="2596902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hlinkClick r:id="rId7"/>
            <a:extLst>
              <a:ext uri="{FF2B5EF4-FFF2-40B4-BE49-F238E27FC236}">
                <a16:creationId xmlns:a16="http://schemas.microsoft.com/office/drawing/2014/main" id="{AE814823-E64A-72AA-A59A-10972588FE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531" y="3735056"/>
            <a:ext cx="2228684" cy="2684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879067-DBD9-1DC2-8394-C5F0FCFF5ED9}"/>
              </a:ext>
            </a:extLst>
          </p:cNvPr>
          <p:cNvSpPr txBox="1"/>
          <p:nvPr/>
        </p:nvSpPr>
        <p:spPr>
          <a:xfrm>
            <a:off x="2728783" y="1742190"/>
            <a:ext cx="6734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click on these icons to go to the “How to…” for each in R...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0EF583D4-4C54-8101-DC47-145787F7410F}"/>
              </a:ext>
            </a:extLst>
          </p:cNvPr>
          <p:cNvSpPr/>
          <p:nvPr/>
        </p:nvSpPr>
        <p:spPr>
          <a:xfrm>
            <a:off x="6624555" y="2653261"/>
            <a:ext cx="345989" cy="100707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1BBB595-C04D-7F82-4C21-A4CB6496FAA7}"/>
              </a:ext>
            </a:extLst>
          </p:cNvPr>
          <p:cNvSpPr/>
          <p:nvPr/>
        </p:nvSpPr>
        <p:spPr>
          <a:xfrm rot="846650">
            <a:off x="4930921" y="2815190"/>
            <a:ext cx="345989" cy="100707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C7CD7E7F-1CFB-6FD8-C5A5-566AAA60A8B7}"/>
              </a:ext>
            </a:extLst>
          </p:cNvPr>
          <p:cNvSpPr/>
          <p:nvPr/>
        </p:nvSpPr>
        <p:spPr>
          <a:xfrm rot="19429695">
            <a:off x="8214930" y="2660618"/>
            <a:ext cx="345989" cy="100707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E49904-35EE-00BE-7BE7-0D5C0337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dirty="0"/>
              <a:t>Reminder </a:t>
            </a:r>
            <a:r>
              <a:rPr lang="en-US" sz="1800" dirty="0"/>
              <a:t>(from "The Theory" slides) </a:t>
            </a:r>
            <a:r>
              <a:rPr lang="en-US" sz="4000" dirty="0"/>
              <a:t>of additional resources for: How to create data visualizations that show group comparisons in 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4000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C0C33-8DDC-E46C-036D-26285774749C}"/>
              </a:ext>
            </a:extLst>
          </p:cNvPr>
          <p:cNvSpPr txBox="1"/>
          <p:nvPr/>
        </p:nvSpPr>
        <p:spPr>
          <a:xfrm>
            <a:off x="326157" y="5575105"/>
            <a:ext cx="2775863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...Or get the URLs from the notes section of this slide.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18D989-7D66-60A2-60EA-DCEBF79DB401}"/>
              </a:ext>
            </a:extLst>
          </p:cNvPr>
          <p:cNvSpPr/>
          <p:nvPr/>
        </p:nvSpPr>
        <p:spPr>
          <a:xfrm rot="7934746">
            <a:off x="1620849" y="6370537"/>
            <a:ext cx="724750" cy="26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7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0A09C6-4796-FEE9-B05D-6C74476E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33" y="689078"/>
            <a:ext cx="2516674" cy="6024428"/>
          </a:xfrm>
        </p:spPr>
        <p:txBody>
          <a:bodyPr>
            <a:normAutofit/>
          </a:bodyPr>
          <a:lstStyle/>
          <a:p>
            <a:r>
              <a:rPr lang="en-US" dirty="0"/>
              <a:t>DV types that show Group Comparisons.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FDE1AE3F-4D5C-917F-1DB9-ED4746D07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33" y="62017"/>
            <a:ext cx="7772400" cy="62626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AB75DBFB-F788-0B51-BC1E-E4C002A1528D}"/>
              </a:ext>
            </a:extLst>
          </p:cNvPr>
          <p:cNvSpPr/>
          <p:nvPr/>
        </p:nvSpPr>
        <p:spPr>
          <a:xfrm>
            <a:off x="668555" y="1815259"/>
            <a:ext cx="898988" cy="36897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, 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C5EB2410-5594-D34E-241B-142437514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09" y="2236333"/>
            <a:ext cx="1569310" cy="1854200"/>
          </a:xfrm>
          <a:prstGeom prst="rect">
            <a:avLst/>
          </a:prstGeom>
        </p:spPr>
      </p:pic>
      <p:pic>
        <p:nvPicPr>
          <p:cNvPr id="11" name="Picture 10" descr="A screenshot of a diagram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37F92346-30AD-D2F5-128B-814D510D1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7073" y="827320"/>
            <a:ext cx="5650394" cy="3669792"/>
          </a:xfrm>
          <a:prstGeom prst="rect">
            <a:avLst/>
          </a:prstGeom>
        </p:spPr>
      </p:pic>
      <p:pic>
        <p:nvPicPr>
          <p:cNvPr id="15" name="Picture 14" descr="A blue circle with white and blue circles with white tex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018F6CAC-567D-E79B-C427-0E01B7E88D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7543" y="4669037"/>
            <a:ext cx="4928908" cy="211238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2D118E-0491-5CFD-02D5-61CFC236B6F5}"/>
              </a:ext>
            </a:extLst>
          </p:cNvPr>
          <p:cNvSpPr txBox="1">
            <a:spLocks/>
          </p:cNvSpPr>
          <p:nvPr/>
        </p:nvSpPr>
        <p:spPr>
          <a:xfrm rot="21060148">
            <a:off x="8474352" y="328869"/>
            <a:ext cx="3252824" cy="62002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C00000"/>
                </a:solidFill>
              </a:rPr>
              <a:t>WARNING 1</a:t>
            </a:r>
            <a:r>
              <a:rPr lang="en-US" sz="4000" dirty="0"/>
              <a:t>:</a:t>
            </a:r>
          </a:p>
          <a:p>
            <a:pPr algn="l"/>
            <a:r>
              <a:rPr lang="en-US" sz="3200" dirty="0"/>
              <a:t>For your Assign5, DO NOT use a DV type that you have submitted in a previous module assignment (Assign2 thru Assign4). It will not be considered as a valid Assign5 submission component.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DDA49-66B0-F40D-FB4E-09671779A4D0}"/>
              </a:ext>
            </a:extLst>
          </p:cNvPr>
          <p:cNvSpPr txBox="1">
            <a:spLocks/>
          </p:cNvSpPr>
          <p:nvPr/>
        </p:nvSpPr>
        <p:spPr>
          <a:xfrm rot="21060148">
            <a:off x="5645693" y="1036852"/>
            <a:ext cx="2388042" cy="1640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C00000"/>
                </a:solidFill>
              </a:rPr>
              <a:t>Repeat </a:t>
            </a:r>
            <a:r>
              <a:rPr lang="en-US" sz="2800" i="1" dirty="0">
                <a:solidFill>
                  <a:srgbClr val="C00000"/>
                </a:solidFill>
              </a:rPr>
              <a:t>(from "The Theory" PPTX)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8404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DA15B27-E7B8-13E9-8DFC-D47F90390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531" y="3846441"/>
            <a:ext cx="2151165" cy="281008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FD948648-C3FC-5905-F698-30BD41A6E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531" y="3822266"/>
            <a:ext cx="2228685" cy="2596902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hlinkClick r:id="rId7"/>
            <a:extLst>
              <a:ext uri="{FF2B5EF4-FFF2-40B4-BE49-F238E27FC236}">
                <a16:creationId xmlns:a16="http://schemas.microsoft.com/office/drawing/2014/main" id="{F169B8F8-C230-BFB2-A570-B2FB67480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531" y="3735056"/>
            <a:ext cx="2228684" cy="2684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482CFA-F97E-1DFB-AED9-0527821C16D1}"/>
              </a:ext>
            </a:extLst>
          </p:cNvPr>
          <p:cNvSpPr txBox="1"/>
          <p:nvPr/>
        </p:nvSpPr>
        <p:spPr>
          <a:xfrm>
            <a:off x="3257338" y="1840213"/>
            <a:ext cx="6734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click on these icons to go to the “How to…” for each in Python...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E879CAF5-8157-9F5D-5618-01B67B2E2AEE}"/>
              </a:ext>
            </a:extLst>
          </p:cNvPr>
          <p:cNvSpPr/>
          <p:nvPr/>
        </p:nvSpPr>
        <p:spPr>
          <a:xfrm>
            <a:off x="6624555" y="2837030"/>
            <a:ext cx="345989" cy="100707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ADA15A55-47B7-4B20-E572-9EA6C5FFDC8E}"/>
              </a:ext>
            </a:extLst>
          </p:cNvPr>
          <p:cNvSpPr/>
          <p:nvPr/>
        </p:nvSpPr>
        <p:spPr>
          <a:xfrm rot="846650">
            <a:off x="4930921" y="2815190"/>
            <a:ext cx="345989" cy="100707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CFF71D7-D900-9BD7-6385-38414D7342D7}"/>
              </a:ext>
            </a:extLst>
          </p:cNvPr>
          <p:cNvSpPr/>
          <p:nvPr/>
        </p:nvSpPr>
        <p:spPr>
          <a:xfrm rot="19429695">
            <a:off x="8214930" y="2660618"/>
            <a:ext cx="345989" cy="100707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6C7EF0-79DD-6FDA-1BF1-A1C3A5C7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dirty="0"/>
              <a:t>Reminder </a:t>
            </a:r>
            <a:r>
              <a:rPr lang="en-US" sz="1800" dirty="0"/>
              <a:t>(from "The Theory" slides) </a:t>
            </a:r>
            <a:r>
              <a:rPr lang="en-US" sz="4000" dirty="0"/>
              <a:t>of additional resources for: How to create data visualizations that show group comparisons in </a:t>
            </a:r>
            <a:r>
              <a:rPr lang="en-US" sz="4000" b="1" dirty="0">
                <a:solidFill>
                  <a:srgbClr val="002060"/>
                </a:solidFill>
              </a:rPr>
              <a:t>Python</a:t>
            </a:r>
            <a:r>
              <a:rPr lang="en-US" sz="40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01697-2692-04A2-C78C-074069BF20F8}"/>
              </a:ext>
            </a:extLst>
          </p:cNvPr>
          <p:cNvSpPr txBox="1"/>
          <p:nvPr/>
        </p:nvSpPr>
        <p:spPr>
          <a:xfrm>
            <a:off x="326157" y="5575105"/>
            <a:ext cx="2775863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...Or get the URLs from the notes section of this slide.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D0A3DB3-0176-3BFF-15D6-81292F84350E}"/>
              </a:ext>
            </a:extLst>
          </p:cNvPr>
          <p:cNvSpPr/>
          <p:nvPr/>
        </p:nvSpPr>
        <p:spPr>
          <a:xfrm rot="7934746">
            <a:off x="1620849" y="6370537"/>
            <a:ext cx="724750" cy="26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9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0A09C6-4796-FEE9-B05D-6C74476E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33" y="689078"/>
            <a:ext cx="2516674" cy="6024428"/>
          </a:xfrm>
        </p:spPr>
        <p:txBody>
          <a:bodyPr>
            <a:normAutofit/>
          </a:bodyPr>
          <a:lstStyle/>
          <a:p>
            <a:r>
              <a:rPr lang="en-US" dirty="0"/>
              <a:t>Also a reminder: You can explore the Data Visualization Catalogue website options for creating other data visualizations types that show Group Comparisons.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6F53ED-C86A-632A-2CE3-B4453C925F09}"/>
              </a:ext>
            </a:extLst>
          </p:cNvPr>
          <p:cNvSpPr txBox="1">
            <a:spLocks/>
          </p:cNvSpPr>
          <p:nvPr/>
        </p:nvSpPr>
        <p:spPr>
          <a:xfrm>
            <a:off x="9970093" y="4399012"/>
            <a:ext cx="1999488" cy="2314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The Data Visualization Catalogue provides an explanation of the anatomy of each DV type, code, and tutorials.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FDE1AE3F-4D5C-917F-1DB9-ED4746D07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94" y="144494"/>
            <a:ext cx="7772400" cy="62626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AB75DBFB-F788-0B51-BC1E-E4C002A1528D}"/>
              </a:ext>
            </a:extLst>
          </p:cNvPr>
          <p:cNvSpPr/>
          <p:nvPr/>
        </p:nvSpPr>
        <p:spPr>
          <a:xfrm>
            <a:off x="1746748" y="2919776"/>
            <a:ext cx="1034014" cy="36897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, 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C5EB2410-5594-D34E-241B-142437514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0671" y="1434546"/>
            <a:ext cx="1569310" cy="1854200"/>
          </a:xfrm>
          <a:prstGeom prst="rect">
            <a:avLst/>
          </a:prstGeom>
        </p:spPr>
      </p:pic>
      <p:pic>
        <p:nvPicPr>
          <p:cNvPr id="11" name="Picture 10" descr="A screenshot of a diagram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37F92346-30AD-D2F5-128B-814D510D1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727" y="809394"/>
            <a:ext cx="5650394" cy="3669792"/>
          </a:xfrm>
          <a:prstGeom prst="rect">
            <a:avLst/>
          </a:prstGeom>
        </p:spPr>
      </p:pic>
      <p:pic>
        <p:nvPicPr>
          <p:cNvPr id="15" name="Picture 14" descr="A blue circle with white and blue circles with white tex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018F6CAC-567D-E79B-C427-0E01B7E88D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9771" y="4601116"/>
            <a:ext cx="4928908" cy="21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36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0A09C6-4796-FEE9-B05D-6C74476E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33" y="689078"/>
            <a:ext cx="2516674" cy="6024428"/>
          </a:xfrm>
        </p:spPr>
        <p:txBody>
          <a:bodyPr>
            <a:normAutofit/>
          </a:bodyPr>
          <a:lstStyle/>
          <a:p>
            <a:r>
              <a:rPr lang="en-US" dirty="0"/>
              <a:t>DV types that show Group Comparisons.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FDE1AE3F-4D5C-917F-1DB9-ED4746D07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33" y="62017"/>
            <a:ext cx="7772400" cy="62626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AB75DBFB-F788-0B51-BC1E-E4C002A1528D}"/>
              </a:ext>
            </a:extLst>
          </p:cNvPr>
          <p:cNvSpPr/>
          <p:nvPr/>
        </p:nvSpPr>
        <p:spPr>
          <a:xfrm>
            <a:off x="668555" y="1815259"/>
            <a:ext cx="898988" cy="36897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, 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C5EB2410-5594-D34E-241B-142437514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09" y="2236333"/>
            <a:ext cx="1569310" cy="1854200"/>
          </a:xfrm>
          <a:prstGeom prst="rect">
            <a:avLst/>
          </a:prstGeom>
        </p:spPr>
      </p:pic>
      <p:pic>
        <p:nvPicPr>
          <p:cNvPr id="11" name="Picture 10" descr="A screenshot of a diagram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37F92346-30AD-D2F5-128B-814D510D1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7073" y="827320"/>
            <a:ext cx="5650394" cy="3669792"/>
          </a:xfrm>
          <a:prstGeom prst="rect">
            <a:avLst/>
          </a:prstGeom>
        </p:spPr>
      </p:pic>
      <p:pic>
        <p:nvPicPr>
          <p:cNvPr id="15" name="Picture 14" descr="A blue circle with white and blue circles with white tex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018F6CAC-567D-E79B-C427-0E01B7E88D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7543" y="4669037"/>
            <a:ext cx="4928908" cy="211238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2D118E-0491-5CFD-02D5-61CFC236B6F5}"/>
              </a:ext>
            </a:extLst>
          </p:cNvPr>
          <p:cNvSpPr txBox="1">
            <a:spLocks/>
          </p:cNvSpPr>
          <p:nvPr/>
        </p:nvSpPr>
        <p:spPr>
          <a:xfrm rot="21060148">
            <a:off x="8388899" y="328869"/>
            <a:ext cx="3252824" cy="62002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C00000"/>
                </a:solidFill>
              </a:rPr>
              <a:t>WARNING 3</a:t>
            </a:r>
            <a:r>
              <a:rPr lang="en-US" sz="4000" dirty="0"/>
              <a:t>:</a:t>
            </a:r>
          </a:p>
          <a:p>
            <a:pPr algn="l"/>
            <a:r>
              <a:rPr lang="en-US" sz="3200" dirty="0"/>
              <a:t>For your Assign5, DO NOT use a DV type that you have submitted in a previous module assignment (Assign2 thru Assign4). It will not be considered as a valid Assign5 submission component.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02D595-4A69-616D-B7D6-B18E45044BE6}"/>
              </a:ext>
            </a:extLst>
          </p:cNvPr>
          <p:cNvSpPr txBox="1">
            <a:spLocks/>
          </p:cNvSpPr>
          <p:nvPr/>
        </p:nvSpPr>
        <p:spPr>
          <a:xfrm rot="21060148">
            <a:off x="5645693" y="1036852"/>
            <a:ext cx="2388042" cy="1640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C00000"/>
                </a:solidFill>
              </a:rPr>
              <a:t>Repeat </a:t>
            </a:r>
            <a:r>
              <a:rPr lang="en-US" sz="2800" i="1" dirty="0">
                <a:solidFill>
                  <a:srgbClr val="C00000"/>
                </a:solidFill>
              </a:rPr>
              <a:t>(from "The Theory" PPTX)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451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2D118E-0491-5CFD-02D5-61CFC236B6F5}"/>
              </a:ext>
            </a:extLst>
          </p:cNvPr>
          <p:cNvSpPr txBox="1">
            <a:spLocks/>
          </p:cNvSpPr>
          <p:nvPr/>
        </p:nvSpPr>
        <p:spPr>
          <a:xfrm>
            <a:off x="1405466" y="328869"/>
            <a:ext cx="3767723" cy="62002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C00000"/>
                </a:solidFill>
              </a:rPr>
              <a:t>WARNING 4</a:t>
            </a:r>
            <a:r>
              <a:rPr lang="en-US" sz="4000" dirty="0"/>
              <a:t>:</a:t>
            </a:r>
          </a:p>
          <a:p>
            <a:pPr algn="l"/>
            <a:r>
              <a:rPr lang="en-US" sz="3200" dirty="0"/>
              <a:t>For your Assign5, DO NOT use a DV type that you have submitted in a previous module assignment (Assign2 thru Assign4). It will not be considered as a valid Assign5 submission component.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A91831-FA1E-11E0-FEEE-BB1E1FB5A121}"/>
              </a:ext>
            </a:extLst>
          </p:cNvPr>
          <p:cNvSpPr txBox="1">
            <a:spLocks/>
          </p:cNvSpPr>
          <p:nvPr/>
        </p:nvSpPr>
        <p:spPr>
          <a:xfrm>
            <a:off x="6781799" y="328869"/>
            <a:ext cx="3767723" cy="62002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7030A0"/>
                </a:solidFill>
              </a:rPr>
              <a:t>I need to see that your team is able to create new things (new types of DVs); not things that you have already created and submitted</a:t>
            </a:r>
            <a:r>
              <a:rPr lang="en-US" sz="32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28ED-B79F-EB9D-2B41-DC5A0B4EF851}"/>
              </a:ext>
            </a:extLst>
          </p:cNvPr>
          <p:cNvSpPr txBox="1">
            <a:spLocks/>
          </p:cNvSpPr>
          <p:nvPr/>
        </p:nvSpPr>
        <p:spPr>
          <a:xfrm rot="21060148">
            <a:off x="4280206" y="5041324"/>
            <a:ext cx="2388042" cy="1640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C00000"/>
                </a:solidFill>
              </a:rPr>
              <a:t>Repeat </a:t>
            </a:r>
            <a:r>
              <a:rPr lang="en-US" sz="2800" i="1" dirty="0">
                <a:solidFill>
                  <a:srgbClr val="C00000"/>
                </a:solidFill>
              </a:rPr>
              <a:t>(from "The Theory" PPTX)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8398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2D118E-0491-5CFD-02D5-61CFC236B6F5}"/>
              </a:ext>
            </a:extLst>
          </p:cNvPr>
          <p:cNvSpPr txBox="1">
            <a:spLocks/>
          </p:cNvSpPr>
          <p:nvPr/>
        </p:nvSpPr>
        <p:spPr>
          <a:xfrm>
            <a:off x="3204449" y="328869"/>
            <a:ext cx="5015213" cy="62002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C00000"/>
                </a:solidFill>
              </a:rPr>
              <a:t>Equal contribution</a:t>
            </a:r>
            <a:r>
              <a:rPr lang="en-US" sz="4000" dirty="0"/>
              <a:t>:</a:t>
            </a:r>
          </a:p>
          <a:p>
            <a:pPr algn="l"/>
            <a:r>
              <a:rPr lang="en-US" sz="3200" dirty="0"/>
              <a:t>A reminder that all team members are required to make an equal contribution towards team project components. A score of zero (0) will be posted for individual team members who fail to make an equal contribution towards team project components.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F16E-07F0-4241-0C65-B5823B1267DB}"/>
              </a:ext>
            </a:extLst>
          </p:cNvPr>
          <p:cNvSpPr txBox="1">
            <a:spLocks/>
          </p:cNvSpPr>
          <p:nvPr/>
        </p:nvSpPr>
        <p:spPr>
          <a:xfrm rot="21060148">
            <a:off x="574930" y="2075943"/>
            <a:ext cx="2388042" cy="1640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C00000"/>
                </a:solidFill>
              </a:rPr>
              <a:t>Repeat </a:t>
            </a:r>
            <a:r>
              <a:rPr lang="en-US" sz="2800" i="1" dirty="0">
                <a:solidFill>
                  <a:srgbClr val="C00000"/>
                </a:solidFill>
              </a:rPr>
              <a:t>(from "The Theory" PPTX)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3136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138D-2AB2-0834-F15A-D880FFC2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Academic Dishonesty and Integrity Violations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CB4E-E3AF-E5BE-1FD0-987615B01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previous communications regarding the SAU Academic Dishonesty and Integrity Policy.</a:t>
            </a:r>
          </a:p>
          <a:p>
            <a:r>
              <a:rPr lang="en-US" dirty="0">
                <a:solidFill>
                  <a:srgbClr val="FF0000"/>
                </a:solidFill>
              </a:rPr>
              <a:t>Any instances of Academic Dishonesty and Integrity violations 1) will be reported to the SAU Authorities, 2) will result in a score of zero (0), 3) may result in receiving a grade of "F" in the course, and 4) may result in your expulsion from the university.</a:t>
            </a:r>
          </a:p>
          <a:p>
            <a:r>
              <a:rPr lang="en-US" dirty="0">
                <a:solidFill>
                  <a:schemeClr val="accent2"/>
                </a:solidFill>
              </a:rPr>
              <a:t>Example: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Submitting work created by another (current or previous) student.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Submitting work created by another (current or previous) team.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10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ED2F-7261-B93E-B735-559C0F0E3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0747"/>
            <a:ext cx="9144000" cy="2387600"/>
          </a:xfrm>
        </p:spPr>
        <p:txBody>
          <a:bodyPr/>
          <a:lstStyle/>
          <a:p>
            <a:r>
              <a:rPr lang="en-US" dirty="0"/>
              <a:t>End of file.</a:t>
            </a:r>
          </a:p>
        </p:txBody>
      </p:sp>
    </p:spTree>
    <p:extLst>
      <p:ext uri="{BB962C8B-B14F-4D97-AF65-F5344CB8AC3E}">
        <p14:creationId xmlns:p14="http://schemas.microsoft.com/office/powerpoint/2010/main" val="255350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2D118E-0491-5CFD-02D5-61CFC236B6F5}"/>
              </a:ext>
            </a:extLst>
          </p:cNvPr>
          <p:cNvSpPr txBox="1">
            <a:spLocks/>
          </p:cNvSpPr>
          <p:nvPr/>
        </p:nvSpPr>
        <p:spPr>
          <a:xfrm>
            <a:off x="1405466" y="328869"/>
            <a:ext cx="3767723" cy="62002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C00000"/>
                </a:solidFill>
              </a:rPr>
              <a:t>Why?</a:t>
            </a: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A91831-FA1E-11E0-FEEE-BB1E1FB5A121}"/>
              </a:ext>
            </a:extLst>
          </p:cNvPr>
          <p:cNvSpPr txBox="1">
            <a:spLocks/>
          </p:cNvSpPr>
          <p:nvPr/>
        </p:nvSpPr>
        <p:spPr>
          <a:xfrm>
            <a:off x="6781799" y="328869"/>
            <a:ext cx="3767723" cy="62002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7030A0"/>
                </a:solidFill>
              </a:rPr>
              <a:t>I need to see that your team is able to create new things (new types of DVs); not things that you have already created and submitted</a:t>
            </a:r>
            <a:r>
              <a:rPr lang="en-US" sz="32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8D68-0948-37B9-10B8-59654C8ABF91}"/>
              </a:ext>
            </a:extLst>
          </p:cNvPr>
          <p:cNvSpPr txBox="1">
            <a:spLocks/>
          </p:cNvSpPr>
          <p:nvPr/>
        </p:nvSpPr>
        <p:spPr>
          <a:xfrm rot="21060148">
            <a:off x="448457" y="1612324"/>
            <a:ext cx="2388042" cy="1640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C00000"/>
                </a:solidFill>
              </a:rPr>
              <a:t>Repeat </a:t>
            </a:r>
            <a:r>
              <a:rPr lang="en-US" sz="2800" i="1" dirty="0">
                <a:solidFill>
                  <a:srgbClr val="C00000"/>
                </a:solidFill>
              </a:rPr>
              <a:t>(from "The Theory" PPTX)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157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CA1341B6-CA2B-0BE2-89F8-DCC57CBCF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877" y="2088217"/>
            <a:ext cx="2819400" cy="36830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9C44BD5F-E772-9653-475F-2D42EA076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468" y="2202517"/>
            <a:ext cx="2921000" cy="3403600"/>
          </a:xfrm>
          <a:prstGeom prst="rect">
            <a:avLst/>
          </a:prstGeom>
        </p:spPr>
      </p:pic>
      <p:pic>
        <p:nvPicPr>
          <p:cNvPr id="10" name="Picture 9" descr="Icon&#10;&#10;Description automatically generated with medium confidence">
            <a:hlinkClick r:id="rId7"/>
            <a:extLst>
              <a:ext uri="{FF2B5EF4-FFF2-40B4-BE49-F238E27FC236}">
                <a16:creationId xmlns:a16="http://schemas.microsoft.com/office/drawing/2014/main" id="{B2E8391B-A761-6E11-0149-35654488C0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8239" y="2088217"/>
            <a:ext cx="2921000" cy="3517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8C3410-641F-61E6-6288-4ED839D5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Recall from the Module 5 – Group Comparisons – The Theory PPTX that, in this class session, we will focus on:</a:t>
            </a:r>
          </a:p>
        </p:txBody>
      </p:sp>
    </p:spTree>
    <p:extLst>
      <p:ext uri="{BB962C8B-B14F-4D97-AF65-F5344CB8AC3E}">
        <p14:creationId xmlns:p14="http://schemas.microsoft.com/office/powerpoint/2010/main" val="44559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1C07-ABD5-5E20-E0C9-F714FB95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data visualizations that </a:t>
            </a:r>
            <a:r>
              <a:rPr lang="en-US"/>
              <a:t>show </a:t>
            </a:r>
            <a:r>
              <a:rPr lang="en-US" b="1"/>
              <a:t>group comparisons </a:t>
            </a:r>
            <a:r>
              <a:rPr lang="en-US" dirty="0"/>
              <a:t>in </a:t>
            </a:r>
            <a:r>
              <a:rPr lang="en-US" b="1" dirty="0"/>
              <a:t>R</a:t>
            </a:r>
            <a:r>
              <a:rPr lang="en-US" dirty="0"/>
              <a:t>:</a:t>
            </a:r>
          </a:p>
        </p:txBody>
      </p:sp>
      <p:pic>
        <p:nvPicPr>
          <p:cNvPr id="5" name="Picture 4" descr="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7E758B1C-E834-648D-84D5-10186084B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531" y="3846441"/>
            <a:ext cx="2151165" cy="281008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B20D6EF7-DC57-4452-52FC-F65FC2837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531" y="3822266"/>
            <a:ext cx="2228685" cy="2596902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hlinkClick r:id="rId7"/>
            <a:extLst>
              <a:ext uri="{FF2B5EF4-FFF2-40B4-BE49-F238E27FC236}">
                <a16:creationId xmlns:a16="http://schemas.microsoft.com/office/drawing/2014/main" id="{AE814823-E64A-72AA-A59A-10972588FE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531" y="3735056"/>
            <a:ext cx="2228684" cy="2684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879067-DBD9-1DC2-8394-C5F0FCFF5ED9}"/>
              </a:ext>
            </a:extLst>
          </p:cNvPr>
          <p:cNvSpPr txBox="1"/>
          <p:nvPr/>
        </p:nvSpPr>
        <p:spPr>
          <a:xfrm>
            <a:off x="2728783" y="1742190"/>
            <a:ext cx="6734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click on these icons to go to the “How to…” for each in R...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0EF583D4-4C54-8101-DC47-145787F7410F}"/>
              </a:ext>
            </a:extLst>
          </p:cNvPr>
          <p:cNvSpPr/>
          <p:nvPr/>
        </p:nvSpPr>
        <p:spPr>
          <a:xfrm>
            <a:off x="6624555" y="2653261"/>
            <a:ext cx="345989" cy="100707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1BBB595-C04D-7F82-4C21-A4CB6496FAA7}"/>
              </a:ext>
            </a:extLst>
          </p:cNvPr>
          <p:cNvSpPr/>
          <p:nvPr/>
        </p:nvSpPr>
        <p:spPr>
          <a:xfrm rot="846650">
            <a:off x="4930921" y="2815190"/>
            <a:ext cx="345989" cy="100707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C7CD7E7F-1CFB-6FD8-C5A5-566AAA60A8B7}"/>
              </a:ext>
            </a:extLst>
          </p:cNvPr>
          <p:cNvSpPr/>
          <p:nvPr/>
        </p:nvSpPr>
        <p:spPr>
          <a:xfrm rot="19429695">
            <a:off x="8214930" y="2660618"/>
            <a:ext cx="345989" cy="100707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743EF-5275-5935-F3EE-04973A43B4BF}"/>
              </a:ext>
            </a:extLst>
          </p:cNvPr>
          <p:cNvSpPr txBox="1"/>
          <p:nvPr/>
        </p:nvSpPr>
        <p:spPr>
          <a:xfrm>
            <a:off x="326157" y="5575105"/>
            <a:ext cx="2775863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...Or get the URLs from the notes section of this slide.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1C52402-193A-85DD-0268-E1C62BA36D60}"/>
              </a:ext>
            </a:extLst>
          </p:cNvPr>
          <p:cNvSpPr/>
          <p:nvPr/>
        </p:nvSpPr>
        <p:spPr>
          <a:xfrm rot="7934746">
            <a:off x="1620849" y="6370537"/>
            <a:ext cx="724750" cy="26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1C07-ABD5-5E20-E0C9-F714FB95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data visualizations that show </a:t>
            </a:r>
            <a:r>
              <a:rPr lang="en-US" b="1" dirty="0"/>
              <a:t>group comparisons </a:t>
            </a:r>
            <a:r>
              <a:rPr lang="en-US" dirty="0"/>
              <a:t>in </a:t>
            </a:r>
            <a:r>
              <a:rPr lang="en-US" b="1" dirty="0"/>
              <a:t>Python</a:t>
            </a:r>
            <a:r>
              <a:rPr lang="en-US" dirty="0"/>
              <a:t>:</a:t>
            </a:r>
          </a:p>
        </p:txBody>
      </p:sp>
      <p:pic>
        <p:nvPicPr>
          <p:cNvPr id="5" name="Picture 4" descr="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DA15B27-E7B8-13E9-8DFC-D47F90390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531" y="3846441"/>
            <a:ext cx="2151165" cy="281008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FD948648-C3FC-5905-F698-30BD41A6E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531" y="3822266"/>
            <a:ext cx="2228685" cy="2596902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hlinkClick r:id="rId7"/>
            <a:extLst>
              <a:ext uri="{FF2B5EF4-FFF2-40B4-BE49-F238E27FC236}">
                <a16:creationId xmlns:a16="http://schemas.microsoft.com/office/drawing/2014/main" id="{F169B8F8-C230-BFB2-A570-B2FB67480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531" y="3735056"/>
            <a:ext cx="2228684" cy="2684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482CFA-F97E-1DFB-AED9-0527821C16D1}"/>
              </a:ext>
            </a:extLst>
          </p:cNvPr>
          <p:cNvSpPr txBox="1"/>
          <p:nvPr/>
        </p:nvSpPr>
        <p:spPr>
          <a:xfrm>
            <a:off x="2728783" y="1742190"/>
            <a:ext cx="6734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click on these icons to go to the “How to…” for each in Python...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E879CAF5-8157-9F5D-5618-01B67B2E2AEE}"/>
              </a:ext>
            </a:extLst>
          </p:cNvPr>
          <p:cNvSpPr/>
          <p:nvPr/>
        </p:nvSpPr>
        <p:spPr>
          <a:xfrm>
            <a:off x="6624555" y="2773222"/>
            <a:ext cx="345989" cy="100707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ADA15A55-47B7-4B20-E572-9EA6C5FFDC8E}"/>
              </a:ext>
            </a:extLst>
          </p:cNvPr>
          <p:cNvSpPr/>
          <p:nvPr/>
        </p:nvSpPr>
        <p:spPr>
          <a:xfrm rot="846650">
            <a:off x="4930921" y="2815190"/>
            <a:ext cx="345989" cy="100707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CFF71D7-D900-9BD7-6385-38414D7342D7}"/>
              </a:ext>
            </a:extLst>
          </p:cNvPr>
          <p:cNvSpPr/>
          <p:nvPr/>
        </p:nvSpPr>
        <p:spPr>
          <a:xfrm rot="19429695">
            <a:off x="8214930" y="2660618"/>
            <a:ext cx="345989" cy="100707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5F383-17D2-2522-2587-CB35D5D29DBE}"/>
              </a:ext>
            </a:extLst>
          </p:cNvPr>
          <p:cNvSpPr txBox="1"/>
          <p:nvPr/>
        </p:nvSpPr>
        <p:spPr>
          <a:xfrm>
            <a:off x="326157" y="5575105"/>
            <a:ext cx="2775863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...Or get the URLs from the notes section of this slide.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FF7F1D0-E2B2-1E0A-E3E4-8525F515FFD2}"/>
              </a:ext>
            </a:extLst>
          </p:cNvPr>
          <p:cNvSpPr/>
          <p:nvPr/>
        </p:nvSpPr>
        <p:spPr>
          <a:xfrm rot="7934746">
            <a:off x="1620849" y="6370537"/>
            <a:ext cx="724750" cy="26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2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0A09C6-4796-FEE9-B05D-6C74476E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33" y="689078"/>
            <a:ext cx="2516674" cy="6024428"/>
          </a:xfrm>
        </p:spPr>
        <p:txBody>
          <a:bodyPr>
            <a:normAutofit/>
          </a:bodyPr>
          <a:lstStyle/>
          <a:p>
            <a:r>
              <a:rPr lang="en-US" dirty="0"/>
              <a:t>Click on the graphics to the right and explore the Data Visualization Catalogue website options for creating other data visualizations types that show Group Comparisons.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6F53ED-C86A-632A-2CE3-B4453C925F09}"/>
              </a:ext>
            </a:extLst>
          </p:cNvPr>
          <p:cNvSpPr txBox="1">
            <a:spLocks/>
          </p:cNvSpPr>
          <p:nvPr/>
        </p:nvSpPr>
        <p:spPr>
          <a:xfrm>
            <a:off x="9970093" y="4399012"/>
            <a:ext cx="1999488" cy="2314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The Data Visualization Catalogue provides an explanation of the anatomy of each DV type, code, and tutorials.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FDE1AE3F-4D5C-917F-1DB9-ED4746D07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94" y="144494"/>
            <a:ext cx="7772400" cy="62626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AB75DBFB-F788-0B51-BC1E-E4C002A1528D}"/>
              </a:ext>
            </a:extLst>
          </p:cNvPr>
          <p:cNvSpPr/>
          <p:nvPr/>
        </p:nvSpPr>
        <p:spPr>
          <a:xfrm>
            <a:off x="1347232" y="2263128"/>
            <a:ext cx="1892968" cy="36897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, 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C5EB2410-5594-D34E-241B-142437514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0671" y="1434546"/>
            <a:ext cx="1569310" cy="1854200"/>
          </a:xfrm>
          <a:prstGeom prst="rect">
            <a:avLst/>
          </a:prstGeom>
        </p:spPr>
      </p:pic>
      <p:pic>
        <p:nvPicPr>
          <p:cNvPr id="11" name="Picture 10" descr="A screenshot of a diagram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37F92346-30AD-D2F5-128B-814D510D1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727" y="809394"/>
            <a:ext cx="5650394" cy="3669792"/>
          </a:xfrm>
          <a:prstGeom prst="rect">
            <a:avLst/>
          </a:prstGeom>
        </p:spPr>
      </p:pic>
      <p:pic>
        <p:nvPicPr>
          <p:cNvPr id="15" name="Picture 14" descr="A blue circle with white and blue circles with white tex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018F6CAC-567D-E79B-C427-0E01B7E88D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9771" y="4601116"/>
            <a:ext cx="4928908" cy="21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9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0A09C6-4796-FEE9-B05D-6C74476E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33" y="689078"/>
            <a:ext cx="2516674" cy="6024428"/>
          </a:xfrm>
        </p:spPr>
        <p:txBody>
          <a:bodyPr>
            <a:normAutofit/>
          </a:bodyPr>
          <a:lstStyle/>
          <a:p>
            <a:r>
              <a:rPr lang="en-US" dirty="0"/>
              <a:t>DV types that show Group Comparisons.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FDE1AE3F-4D5C-917F-1DB9-ED4746D07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33" y="62017"/>
            <a:ext cx="7772400" cy="62626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AB75DBFB-F788-0B51-BC1E-E4C002A1528D}"/>
              </a:ext>
            </a:extLst>
          </p:cNvPr>
          <p:cNvSpPr/>
          <p:nvPr/>
        </p:nvSpPr>
        <p:spPr>
          <a:xfrm>
            <a:off x="668555" y="1815259"/>
            <a:ext cx="898988" cy="36897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, 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C5EB2410-5594-D34E-241B-142437514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09" y="2236333"/>
            <a:ext cx="1569310" cy="1854200"/>
          </a:xfrm>
          <a:prstGeom prst="rect">
            <a:avLst/>
          </a:prstGeom>
        </p:spPr>
      </p:pic>
      <p:pic>
        <p:nvPicPr>
          <p:cNvPr id="11" name="Picture 10" descr="A screenshot of a diagram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37F92346-30AD-D2F5-128B-814D510D1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7073" y="827320"/>
            <a:ext cx="5650394" cy="3669792"/>
          </a:xfrm>
          <a:prstGeom prst="rect">
            <a:avLst/>
          </a:prstGeom>
        </p:spPr>
      </p:pic>
      <p:pic>
        <p:nvPicPr>
          <p:cNvPr id="15" name="Picture 14" descr="A blue circle with white and blue circles with white tex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018F6CAC-567D-E79B-C427-0E01B7E88D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7543" y="4669037"/>
            <a:ext cx="4928908" cy="211238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2D118E-0491-5CFD-02D5-61CFC236B6F5}"/>
              </a:ext>
            </a:extLst>
          </p:cNvPr>
          <p:cNvSpPr txBox="1">
            <a:spLocks/>
          </p:cNvSpPr>
          <p:nvPr/>
        </p:nvSpPr>
        <p:spPr>
          <a:xfrm rot="21060148">
            <a:off x="8388899" y="328869"/>
            <a:ext cx="3252824" cy="62002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C00000"/>
                </a:solidFill>
              </a:rPr>
              <a:t>WARNING 2</a:t>
            </a:r>
            <a:r>
              <a:rPr lang="en-US" sz="4000" dirty="0"/>
              <a:t>:</a:t>
            </a:r>
          </a:p>
          <a:p>
            <a:pPr algn="l"/>
            <a:r>
              <a:rPr lang="en-US" sz="3200" dirty="0"/>
              <a:t>For your Assign5, DO NOT use a DV type that you have submitted in a previous module assignment (Assign2 thru Assign4). It will not be considered as a valid Assign5 submission component.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643D47-4BA4-9DE3-F3D0-53A2CA5FA653}"/>
              </a:ext>
            </a:extLst>
          </p:cNvPr>
          <p:cNvSpPr txBox="1">
            <a:spLocks/>
          </p:cNvSpPr>
          <p:nvPr/>
        </p:nvSpPr>
        <p:spPr>
          <a:xfrm rot="21060148">
            <a:off x="5645693" y="1036852"/>
            <a:ext cx="2388042" cy="1640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rgbClr val="C00000"/>
                </a:solidFill>
              </a:rPr>
              <a:t>Repeat </a:t>
            </a:r>
            <a:r>
              <a:rPr lang="en-US" sz="2800" i="1" dirty="0">
                <a:solidFill>
                  <a:srgbClr val="C00000"/>
                </a:solidFill>
              </a:rPr>
              <a:t>(from "The Theory" PPTX)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60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6937</TotalTime>
  <Words>2392</Words>
  <Application>Microsoft Macintosh PowerPoint</Application>
  <PresentationFormat>Widescreen</PresentationFormat>
  <Paragraphs>228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Programming Data Visualizations that Show Group Comparisons</vt:lpstr>
      <vt:lpstr>Activity - Experiment with R and Python Code for DVP to Show Group Comparisons</vt:lpstr>
      <vt:lpstr>PowerPoint Presentation</vt:lpstr>
      <vt:lpstr>PowerPoint Presentation</vt:lpstr>
      <vt:lpstr>Recall from the Module 5 – Group Comparisons – The Theory PPTX that, in this class session, we will focus on:</vt:lpstr>
      <vt:lpstr>How to create data visualizations that show group comparisons in R:</vt:lpstr>
      <vt:lpstr>How to create data visualizations that show group comparisons in Python:</vt:lpstr>
      <vt:lpstr>PowerPoint Presentation</vt:lpstr>
      <vt:lpstr>PowerPoint Presentation</vt:lpstr>
      <vt:lpstr>Remember the importance of data insights</vt:lpstr>
      <vt:lpstr>PowerPoint Presentation</vt:lpstr>
      <vt:lpstr>Data Visualizations – Group Comparisons</vt:lpstr>
      <vt:lpstr>:Ways to visualize Group Comparisons</vt:lpstr>
      <vt:lpstr>:Ways to visualize Group Comparisons</vt:lpstr>
      <vt:lpstr>Example Dataset</vt:lpstr>
      <vt:lpstr>Dataset for M5 Class Session 7 Activity</vt:lpstr>
      <vt:lpstr>Dataset for M5 Class Session 7 Activity</vt:lpstr>
      <vt:lpstr>Example Use Case</vt:lpstr>
      <vt:lpstr>PowerPoint Presentation</vt:lpstr>
      <vt:lpstr>PowerPoint Presentation</vt:lpstr>
      <vt:lpstr>Data Distributions in R</vt:lpstr>
      <vt:lpstr>Our process for programming data visualizations in R.</vt:lpstr>
      <vt:lpstr>This time, we will perform some additional data processing in R.</vt:lpstr>
      <vt:lpstr>If you encounter the "Your account has exceeded its compute hours limit" prompt in RStudio Cloud:</vt:lpstr>
      <vt:lpstr>If you encounter the "Your account has exceeded its compute hours limit" prompt in RStudio Cloud:</vt:lpstr>
      <vt:lpstr>Data Distributions in Python</vt:lpstr>
      <vt:lpstr>Our process for programming data visualizations in Python.</vt:lpstr>
      <vt:lpstr>This time, we will perform some additional data processing in Python.</vt:lpstr>
      <vt:lpstr>Reminder (from "The Theory" slides) of additional resources for: How to create data visualizations that show group comparisons in R:</vt:lpstr>
      <vt:lpstr>Reminder (from "The Theory" slides) of additional resources for: How to create data visualizations that show group comparisons in Python:</vt:lpstr>
      <vt:lpstr>PowerPoint Presentation</vt:lpstr>
      <vt:lpstr>PowerPoint Presentation</vt:lpstr>
      <vt:lpstr>PowerPoint Presentation</vt:lpstr>
      <vt:lpstr>PowerPoint Presentation</vt:lpstr>
      <vt:lpstr>Preventing Academic Dishonesty and Integrity Violations</vt:lpstr>
      <vt:lpstr>End of file.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Esther Mead</dc:creator>
  <cp:lastModifiedBy>Esther Mead</cp:lastModifiedBy>
  <cp:revision>515</cp:revision>
  <dcterms:created xsi:type="dcterms:W3CDTF">2022-08-30T09:13:22Z</dcterms:created>
  <dcterms:modified xsi:type="dcterms:W3CDTF">2024-07-13T03:37:24Z</dcterms:modified>
</cp:coreProperties>
</file>