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4"/>
  </p:notesMasterIdLst>
  <p:handoutMasterIdLst>
    <p:handoutMasterId r:id="rId15"/>
  </p:handoutMasterIdLst>
  <p:sldIdLst>
    <p:sldId id="265" r:id="rId2"/>
    <p:sldId id="308" r:id="rId3"/>
    <p:sldId id="307" r:id="rId4"/>
    <p:sldId id="305" r:id="rId5"/>
    <p:sldId id="304" r:id="rId6"/>
    <p:sldId id="306" r:id="rId7"/>
    <p:sldId id="309" r:id="rId8"/>
    <p:sldId id="310" r:id="rId9"/>
    <p:sldId id="312" r:id="rId10"/>
    <p:sldId id="311" r:id="rId11"/>
    <p:sldId id="313" r:id="rId12"/>
    <p:sldId id="258" r:id="rId13"/>
  </p:sldIdLst>
  <p:sldSz cx="9144000" cy="5143500" type="screen16x9"/>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A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14" autoAdjust="0"/>
    <p:restoredTop sz="94635"/>
  </p:normalViewPr>
  <p:slideViewPr>
    <p:cSldViewPr snapToGrid="0" snapToObjects="1">
      <p:cViewPr varScale="1">
        <p:scale>
          <a:sx n="89" d="100"/>
          <a:sy n="89" d="100"/>
        </p:scale>
        <p:origin x="716" y="48"/>
      </p:cViewPr>
      <p:guideLst/>
    </p:cSldViewPr>
  </p:slideViewPr>
  <p:notesTextViewPr>
    <p:cViewPr>
      <p:scale>
        <a:sx n="1" d="1"/>
        <a:sy n="1" d="1"/>
      </p:scale>
      <p:origin x="0" y="0"/>
    </p:cViewPr>
  </p:notesTextViewPr>
  <p:notesViewPr>
    <p:cSldViewPr snapToGrid="0" snapToObjects="1">
      <p:cViewPr varScale="1">
        <p:scale>
          <a:sx n="115" d="100"/>
          <a:sy n="115" d="100"/>
        </p:scale>
        <p:origin x="3280" y="21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1B2B353B-17DE-F24E-9686-9B8AC9ABF674}" type="datetimeFigureOut">
              <a:rPr lang="en-US" smtClean="0"/>
              <a:t>4/8/2019</a:t>
            </a:fld>
            <a:endParaRPr lang="en-US"/>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883FAFBE-6A90-E941-9DCD-9279D83C8C17}" type="slidenum">
              <a:rPr lang="en-US" smtClean="0"/>
              <a:t>‹#›</a:t>
            </a:fld>
            <a:endParaRPr lang="en-US"/>
          </a:p>
        </p:txBody>
      </p:sp>
    </p:spTree>
    <p:extLst>
      <p:ext uri="{BB962C8B-B14F-4D97-AF65-F5344CB8AC3E}">
        <p14:creationId xmlns:p14="http://schemas.microsoft.com/office/powerpoint/2010/main" val="16295855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6A5E00F6-FCEB-3240-BF91-2FE8D291BB05}" type="datetimeFigureOut">
              <a:rPr lang="en-US" smtClean="0"/>
              <a:t>4/8/2019</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BF01AEB7-DF1E-074E-AD3C-BD912806E15D}" type="slidenum">
              <a:rPr lang="en-US" smtClean="0"/>
              <a:t>‹#›</a:t>
            </a:fld>
            <a:endParaRPr lang="en-US"/>
          </a:p>
        </p:txBody>
      </p:sp>
    </p:spTree>
    <p:extLst>
      <p:ext uri="{BB962C8B-B14F-4D97-AF65-F5344CB8AC3E}">
        <p14:creationId xmlns:p14="http://schemas.microsoft.com/office/powerpoint/2010/main" val="614381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41772"/>
            <a:ext cx="77724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Tree>
    <p:extLst>
      <p:ext uri="{BB962C8B-B14F-4D97-AF65-F5344CB8AC3E}">
        <p14:creationId xmlns:p14="http://schemas.microsoft.com/office/powerpoint/2010/main" val="81222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4925989"/>
            <a:ext cx="1914368" cy="204692"/>
          </a:xfrm>
          <a:prstGeom prst="rect">
            <a:avLst/>
          </a:prstGeom>
        </p:spPr>
        <p:txBody>
          <a:bodyPr/>
          <a:lstStyle/>
          <a:p>
            <a:fld id="{05F0F182-A738-D344-AD4C-0014E2FCF0E4}" type="datetimeFigureOut">
              <a:rPr lang="en-US" smtClean="0"/>
              <a:t>4/8/2019</a:t>
            </a:fld>
            <a:endParaRPr lang="en-US"/>
          </a:p>
        </p:txBody>
      </p:sp>
      <p:sp>
        <p:nvSpPr>
          <p:cNvPr id="5" name="Footer Placeholder 4"/>
          <p:cNvSpPr>
            <a:spLocks noGrp="1"/>
          </p:cNvSpPr>
          <p:nvPr>
            <p:ph type="ftr" sz="quarter" idx="11"/>
          </p:nvPr>
        </p:nvSpPr>
        <p:spPr>
          <a:xfrm>
            <a:off x="628650" y="4885441"/>
            <a:ext cx="4909025" cy="155666"/>
          </a:xfrm>
          <a:prstGeom prst="rect">
            <a:avLst/>
          </a:prstGeom>
        </p:spPr>
        <p:txBody>
          <a:bodyPr/>
          <a:lstStyle/>
          <a:p>
            <a:endParaRPr lang="en-US"/>
          </a:p>
        </p:txBody>
      </p:sp>
      <p:sp>
        <p:nvSpPr>
          <p:cNvPr id="6" name="Slide Number Placeholder 5"/>
          <p:cNvSpPr>
            <a:spLocks noGrp="1"/>
          </p:cNvSpPr>
          <p:nvPr>
            <p:ph type="sldNum" sz="quarter" idx="12"/>
          </p:nvPr>
        </p:nvSpPr>
        <p:spPr>
          <a:xfrm>
            <a:off x="0" y="5012500"/>
            <a:ext cx="628650" cy="210906"/>
          </a:xfrm>
          <a:prstGeom prst="rect">
            <a:avLst/>
          </a:prstGeom>
        </p:spPr>
        <p:txBody>
          <a:bodyPr/>
          <a:lstStyle/>
          <a:p>
            <a:fld id="{D0B5CDF8-54D5-6043-A52E-76818AC5EAB8}" type="slidenum">
              <a:rPr lang="en-US" smtClean="0"/>
              <a:t>‹#›</a:t>
            </a:fld>
            <a:endParaRPr lang="en-US"/>
          </a:p>
        </p:txBody>
      </p:sp>
    </p:spTree>
    <p:extLst>
      <p:ext uri="{BB962C8B-B14F-4D97-AF65-F5344CB8AC3E}">
        <p14:creationId xmlns:p14="http://schemas.microsoft.com/office/powerpoint/2010/main" val="423539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1"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4925989"/>
            <a:ext cx="1914368" cy="204692"/>
          </a:xfrm>
          <a:prstGeom prst="rect">
            <a:avLst/>
          </a:prstGeom>
        </p:spPr>
        <p:txBody>
          <a:bodyPr/>
          <a:lstStyle/>
          <a:p>
            <a:fld id="{05F0F182-A738-D344-AD4C-0014E2FCF0E4}" type="datetimeFigureOut">
              <a:rPr lang="en-US" smtClean="0"/>
              <a:t>4/8/2019</a:t>
            </a:fld>
            <a:endParaRPr lang="en-US"/>
          </a:p>
        </p:txBody>
      </p:sp>
      <p:sp>
        <p:nvSpPr>
          <p:cNvPr id="5" name="Footer Placeholder 4"/>
          <p:cNvSpPr>
            <a:spLocks noGrp="1"/>
          </p:cNvSpPr>
          <p:nvPr>
            <p:ph type="ftr" sz="quarter" idx="11"/>
          </p:nvPr>
        </p:nvSpPr>
        <p:spPr>
          <a:xfrm>
            <a:off x="628650" y="4885441"/>
            <a:ext cx="4909025" cy="155666"/>
          </a:xfrm>
          <a:prstGeom prst="rect">
            <a:avLst/>
          </a:prstGeom>
        </p:spPr>
        <p:txBody>
          <a:bodyPr/>
          <a:lstStyle/>
          <a:p>
            <a:endParaRPr lang="en-US"/>
          </a:p>
        </p:txBody>
      </p:sp>
      <p:sp>
        <p:nvSpPr>
          <p:cNvPr id="6" name="Slide Number Placeholder 5"/>
          <p:cNvSpPr>
            <a:spLocks noGrp="1"/>
          </p:cNvSpPr>
          <p:nvPr>
            <p:ph type="sldNum" sz="quarter" idx="12"/>
          </p:nvPr>
        </p:nvSpPr>
        <p:spPr>
          <a:xfrm>
            <a:off x="0" y="5012500"/>
            <a:ext cx="628650" cy="210906"/>
          </a:xfrm>
          <a:prstGeom prst="rect">
            <a:avLst/>
          </a:prstGeom>
        </p:spPr>
        <p:txBody>
          <a:bodyPr/>
          <a:lstStyle/>
          <a:p>
            <a:fld id="{D0B5CDF8-54D5-6043-A52E-76818AC5EAB8}" type="slidenum">
              <a:rPr lang="en-US" smtClean="0"/>
              <a:t>‹#›</a:t>
            </a:fld>
            <a:endParaRPr lang="en-US"/>
          </a:p>
        </p:txBody>
      </p:sp>
    </p:spTree>
    <p:extLst>
      <p:ext uri="{BB962C8B-B14F-4D97-AF65-F5344CB8AC3E}">
        <p14:creationId xmlns:p14="http://schemas.microsoft.com/office/powerpoint/2010/main" val="1660192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4925989"/>
            <a:ext cx="1914368" cy="204692"/>
          </a:xfrm>
          <a:prstGeom prst="rect">
            <a:avLst/>
          </a:prstGeom>
        </p:spPr>
        <p:txBody>
          <a:bodyPr/>
          <a:lstStyle/>
          <a:p>
            <a:fld id="{05F0F182-A738-D344-AD4C-0014E2FCF0E4}" type="datetimeFigureOut">
              <a:rPr lang="en-US" smtClean="0"/>
              <a:t>4/8/2019</a:t>
            </a:fld>
            <a:endParaRPr lang="en-US"/>
          </a:p>
        </p:txBody>
      </p:sp>
      <p:sp>
        <p:nvSpPr>
          <p:cNvPr id="5" name="Footer Placeholder 4"/>
          <p:cNvSpPr>
            <a:spLocks noGrp="1"/>
          </p:cNvSpPr>
          <p:nvPr>
            <p:ph type="ftr" sz="quarter" idx="11"/>
          </p:nvPr>
        </p:nvSpPr>
        <p:spPr>
          <a:xfrm>
            <a:off x="628650" y="4885441"/>
            <a:ext cx="4909025" cy="155666"/>
          </a:xfrm>
          <a:prstGeom prst="rect">
            <a:avLst/>
          </a:prstGeom>
        </p:spPr>
        <p:txBody>
          <a:bodyPr/>
          <a:lstStyle/>
          <a:p>
            <a:endParaRPr lang="en-US"/>
          </a:p>
        </p:txBody>
      </p:sp>
      <p:sp>
        <p:nvSpPr>
          <p:cNvPr id="6" name="Slide Number Placeholder 5"/>
          <p:cNvSpPr>
            <a:spLocks noGrp="1"/>
          </p:cNvSpPr>
          <p:nvPr>
            <p:ph type="sldNum" sz="quarter" idx="12"/>
          </p:nvPr>
        </p:nvSpPr>
        <p:spPr>
          <a:xfrm>
            <a:off x="76912" y="4925990"/>
            <a:ext cx="551738" cy="210906"/>
          </a:xfrm>
          <a:prstGeom prst="rect">
            <a:avLst/>
          </a:prstGeom>
        </p:spPr>
        <p:txBody>
          <a:bodyPr/>
          <a:lstStyle>
            <a:lvl1pPr algn="l">
              <a:defRPr/>
            </a:lvl1pPr>
          </a:lstStyle>
          <a:p>
            <a:fld id="{D0B5CDF8-54D5-6043-A52E-76818AC5EAB8}" type="slidenum">
              <a:rPr lang="en-US" smtClean="0"/>
              <a:pPr/>
              <a:t>‹#›</a:t>
            </a:fld>
            <a:endParaRPr lang="en-US" dirty="0"/>
          </a:p>
        </p:txBody>
      </p:sp>
    </p:spTree>
    <p:extLst>
      <p:ext uri="{BB962C8B-B14F-4D97-AF65-F5344CB8AC3E}">
        <p14:creationId xmlns:p14="http://schemas.microsoft.com/office/powerpoint/2010/main" val="1456492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5"/>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9"/>
            <a:ext cx="7886700" cy="1125140"/>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4925989"/>
            <a:ext cx="1914368" cy="204692"/>
          </a:xfrm>
          <a:prstGeom prst="rect">
            <a:avLst/>
          </a:prstGeom>
        </p:spPr>
        <p:txBody>
          <a:bodyPr/>
          <a:lstStyle/>
          <a:p>
            <a:fld id="{05F0F182-A738-D344-AD4C-0014E2FCF0E4}" type="datetimeFigureOut">
              <a:rPr lang="en-US" smtClean="0"/>
              <a:t>4/8/2019</a:t>
            </a:fld>
            <a:endParaRPr lang="en-US"/>
          </a:p>
        </p:txBody>
      </p:sp>
      <p:sp>
        <p:nvSpPr>
          <p:cNvPr id="5" name="Footer Placeholder 4"/>
          <p:cNvSpPr>
            <a:spLocks noGrp="1"/>
          </p:cNvSpPr>
          <p:nvPr>
            <p:ph type="ftr" sz="quarter" idx="11"/>
          </p:nvPr>
        </p:nvSpPr>
        <p:spPr>
          <a:xfrm>
            <a:off x="628650" y="4885441"/>
            <a:ext cx="4909025" cy="155666"/>
          </a:xfrm>
          <a:prstGeom prst="rect">
            <a:avLst/>
          </a:prstGeom>
        </p:spPr>
        <p:txBody>
          <a:bodyPr/>
          <a:lstStyle/>
          <a:p>
            <a:endParaRPr lang="en-US"/>
          </a:p>
        </p:txBody>
      </p:sp>
      <p:sp>
        <p:nvSpPr>
          <p:cNvPr id="6" name="Slide Number Placeholder 5"/>
          <p:cNvSpPr>
            <a:spLocks noGrp="1"/>
          </p:cNvSpPr>
          <p:nvPr>
            <p:ph type="sldNum" sz="quarter" idx="12"/>
          </p:nvPr>
        </p:nvSpPr>
        <p:spPr>
          <a:xfrm>
            <a:off x="0" y="5012500"/>
            <a:ext cx="628650" cy="210906"/>
          </a:xfrm>
          <a:prstGeom prst="rect">
            <a:avLst/>
          </a:prstGeom>
        </p:spPr>
        <p:txBody>
          <a:bodyPr/>
          <a:lstStyle/>
          <a:p>
            <a:fld id="{D0B5CDF8-54D5-6043-A52E-76818AC5EAB8}" type="slidenum">
              <a:rPr lang="en-US" smtClean="0"/>
              <a:t>‹#›</a:t>
            </a:fld>
            <a:endParaRPr lang="en-US"/>
          </a:p>
        </p:txBody>
      </p:sp>
    </p:spTree>
    <p:extLst>
      <p:ext uri="{BB962C8B-B14F-4D97-AF65-F5344CB8AC3E}">
        <p14:creationId xmlns:p14="http://schemas.microsoft.com/office/powerpoint/2010/main" val="96783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28650" y="4925989"/>
            <a:ext cx="1914368" cy="204692"/>
          </a:xfrm>
          <a:prstGeom prst="rect">
            <a:avLst/>
          </a:prstGeom>
        </p:spPr>
        <p:txBody>
          <a:bodyPr/>
          <a:lstStyle/>
          <a:p>
            <a:fld id="{05F0F182-A738-D344-AD4C-0014E2FCF0E4}" type="datetimeFigureOut">
              <a:rPr lang="en-US" smtClean="0"/>
              <a:t>4/8/2019</a:t>
            </a:fld>
            <a:endParaRPr lang="en-US"/>
          </a:p>
        </p:txBody>
      </p:sp>
      <p:sp>
        <p:nvSpPr>
          <p:cNvPr id="6" name="Footer Placeholder 5"/>
          <p:cNvSpPr>
            <a:spLocks noGrp="1"/>
          </p:cNvSpPr>
          <p:nvPr>
            <p:ph type="ftr" sz="quarter" idx="11"/>
          </p:nvPr>
        </p:nvSpPr>
        <p:spPr>
          <a:xfrm>
            <a:off x="628650" y="4885441"/>
            <a:ext cx="4909025" cy="155666"/>
          </a:xfrm>
          <a:prstGeom prst="rect">
            <a:avLst/>
          </a:prstGeom>
        </p:spPr>
        <p:txBody>
          <a:bodyPr/>
          <a:lstStyle/>
          <a:p>
            <a:endParaRPr lang="en-US"/>
          </a:p>
        </p:txBody>
      </p:sp>
      <p:sp>
        <p:nvSpPr>
          <p:cNvPr id="7" name="Slide Number Placeholder 6"/>
          <p:cNvSpPr>
            <a:spLocks noGrp="1"/>
          </p:cNvSpPr>
          <p:nvPr>
            <p:ph type="sldNum" sz="quarter" idx="12"/>
          </p:nvPr>
        </p:nvSpPr>
        <p:spPr>
          <a:xfrm>
            <a:off x="0" y="5012500"/>
            <a:ext cx="628650" cy="210906"/>
          </a:xfrm>
          <a:prstGeom prst="rect">
            <a:avLst/>
          </a:prstGeom>
        </p:spPr>
        <p:txBody>
          <a:bodyPr/>
          <a:lstStyle/>
          <a:p>
            <a:fld id="{D0B5CDF8-54D5-6043-A52E-76818AC5EAB8}" type="slidenum">
              <a:rPr lang="en-US" smtClean="0"/>
              <a:t>‹#›</a:t>
            </a:fld>
            <a:endParaRPr lang="en-US"/>
          </a:p>
        </p:txBody>
      </p:sp>
    </p:spTree>
    <p:extLst>
      <p:ext uri="{BB962C8B-B14F-4D97-AF65-F5344CB8AC3E}">
        <p14:creationId xmlns:p14="http://schemas.microsoft.com/office/powerpoint/2010/main" val="1000373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5"/>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1"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1"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28650" y="4925989"/>
            <a:ext cx="1914368" cy="204692"/>
          </a:xfrm>
          <a:prstGeom prst="rect">
            <a:avLst/>
          </a:prstGeom>
        </p:spPr>
        <p:txBody>
          <a:bodyPr/>
          <a:lstStyle/>
          <a:p>
            <a:fld id="{05F0F182-A738-D344-AD4C-0014E2FCF0E4}" type="datetimeFigureOut">
              <a:rPr lang="en-US" smtClean="0"/>
              <a:t>4/8/2019</a:t>
            </a:fld>
            <a:endParaRPr lang="en-US"/>
          </a:p>
        </p:txBody>
      </p:sp>
      <p:sp>
        <p:nvSpPr>
          <p:cNvPr id="8" name="Footer Placeholder 7"/>
          <p:cNvSpPr>
            <a:spLocks noGrp="1"/>
          </p:cNvSpPr>
          <p:nvPr>
            <p:ph type="ftr" sz="quarter" idx="11"/>
          </p:nvPr>
        </p:nvSpPr>
        <p:spPr>
          <a:xfrm>
            <a:off x="628650" y="4885441"/>
            <a:ext cx="4909025" cy="155666"/>
          </a:xfrm>
          <a:prstGeom prst="rect">
            <a:avLst/>
          </a:prstGeom>
        </p:spPr>
        <p:txBody>
          <a:bodyPr/>
          <a:lstStyle/>
          <a:p>
            <a:endParaRPr lang="en-US"/>
          </a:p>
        </p:txBody>
      </p:sp>
      <p:sp>
        <p:nvSpPr>
          <p:cNvPr id="9" name="Slide Number Placeholder 8"/>
          <p:cNvSpPr>
            <a:spLocks noGrp="1"/>
          </p:cNvSpPr>
          <p:nvPr>
            <p:ph type="sldNum" sz="quarter" idx="12"/>
          </p:nvPr>
        </p:nvSpPr>
        <p:spPr>
          <a:xfrm>
            <a:off x="0" y="5012500"/>
            <a:ext cx="628650" cy="210906"/>
          </a:xfrm>
          <a:prstGeom prst="rect">
            <a:avLst/>
          </a:prstGeom>
        </p:spPr>
        <p:txBody>
          <a:bodyPr/>
          <a:lstStyle/>
          <a:p>
            <a:fld id="{D0B5CDF8-54D5-6043-A52E-76818AC5EAB8}" type="slidenum">
              <a:rPr lang="en-US" smtClean="0"/>
              <a:t>‹#›</a:t>
            </a:fld>
            <a:endParaRPr lang="en-US"/>
          </a:p>
        </p:txBody>
      </p:sp>
    </p:spTree>
    <p:extLst>
      <p:ext uri="{BB962C8B-B14F-4D97-AF65-F5344CB8AC3E}">
        <p14:creationId xmlns:p14="http://schemas.microsoft.com/office/powerpoint/2010/main" val="634513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0" y="5012500"/>
            <a:ext cx="628650" cy="210906"/>
          </a:xfrm>
          <a:prstGeom prst="rect">
            <a:avLst/>
          </a:prstGeom>
        </p:spPr>
        <p:txBody>
          <a:bodyPr/>
          <a:lstStyle/>
          <a:p>
            <a:fld id="{D0B5CDF8-54D5-6043-A52E-76818AC5EAB8}" type="slidenum">
              <a:rPr lang="en-US" smtClean="0"/>
              <a:t>‹#›</a:t>
            </a:fld>
            <a:endParaRPr lang="en-US"/>
          </a:p>
        </p:txBody>
      </p:sp>
      <p:sp>
        <p:nvSpPr>
          <p:cNvPr id="6" name="Title 1"/>
          <p:cNvSpPr txBox="1">
            <a:spLocks/>
          </p:cNvSpPr>
          <p:nvPr userDrawn="1"/>
        </p:nvSpPr>
        <p:spPr>
          <a:xfrm>
            <a:off x="406581" y="273845"/>
            <a:ext cx="7096625" cy="1072118"/>
          </a:xfrm>
          <a:prstGeom prst="rect">
            <a:avLst/>
          </a:prstGeom>
        </p:spPr>
        <p:txBody>
          <a:bodyPr vert="horz" lIns="68580" tIns="34290" rIns="68580" bIns="34290" rtlCol="0" anchor="t">
            <a:normAutofit/>
          </a:bodyPr>
          <a:lstStyle>
            <a:lvl1pPr algn="l" defTabSz="914400" rtl="0" eaLnBrk="1" latinLnBrk="0" hangingPunct="1">
              <a:lnSpc>
                <a:spcPct val="90000"/>
              </a:lnSpc>
              <a:spcBef>
                <a:spcPct val="0"/>
              </a:spcBef>
              <a:buNone/>
              <a:defRPr sz="4400" b="0" i="0" kern="1200">
                <a:solidFill>
                  <a:schemeClr val="tx1"/>
                </a:solidFill>
                <a:latin typeface="Helvetica Neue Medium" charset="0"/>
                <a:ea typeface="Helvetica Neue Medium" charset="0"/>
                <a:cs typeface="Helvetica Neue Medium" charset="0"/>
              </a:defRPr>
            </a:lvl1pPr>
          </a:lstStyle>
          <a:p>
            <a:endParaRPr lang="en-US" sz="3300" dirty="0"/>
          </a:p>
        </p:txBody>
      </p:sp>
      <p:sp>
        <p:nvSpPr>
          <p:cNvPr id="8" name="Chart Placeholder 7"/>
          <p:cNvSpPr>
            <a:spLocks noGrp="1"/>
          </p:cNvSpPr>
          <p:nvPr>
            <p:ph type="chart" sz="quarter" idx="13"/>
          </p:nvPr>
        </p:nvSpPr>
        <p:spPr>
          <a:xfrm>
            <a:off x="406581" y="1454922"/>
            <a:ext cx="8472500" cy="3038030"/>
          </a:xfrm>
        </p:spPr>
        <p:txBody>
          <a:bodyPr/>
          <a:lstStyle/>
          <a:p>
            <a:r>
              <a:rPr lang="en-US"/>
              <a:t>Click icon to add chart</a:t>
            </a:r>
            <a:endParaRPr lang="en-US" dirty="0"/>
          </a:p>
        </p:txBody>
      </p:sp>
    </p:spTree>
    <p:extLst>
      <p:ext uri="{BB962C8B-B14F-4D97-AF65-F5344CB8AC3E}">
        <p14:creationId xmlns:p14="http://schemas.microsoft.com/office/powerpoint/2010/main" val="2015011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925989"/>
            <a:ext cx="1914368" cy="204692"/>
          </a:xfrm>
          <a:prstGeom prst="rect">
            <a:avLst/>
          </a:prstGeom>
        </p:spPr>
        <p:txBody>
          <a:bodyPr/>
          <a:lstStyle/>
          <a:p>
            <a:fld id="{05F0F182-A738-D344-AD4C-0014E2FCF0E4}" type="datetimeFigureOut">
              <a:rPr lang="en-US" smtClean="0"/>
              <a:t>4/8/2019</a:t>
            </a:fld>
            <a:endParaRPr lang="en-US"/>
          </a:p>
        </p:txBody>
      </p:sp>
      <p:sp>
        <p:nvSpPr>
          <p:cNvPr id="3" name="Footer Placeholder 2"/>
          <p:cNvSpPr>
            <a:spLocks noGrp="1"/>
          </p:cNvSpPr>
          <p:nvPr>
            <p:ph type="ftr" sz="quarter" idx="11"/>
          </p:nvPr>
        </p:nvSpPr>
        <p:spPr>
          <a:xfrm>
            <a:off x="628650" y="4885441"/>
            <a:ext cx="4909025" cy="155666"/>
          </a:xfrm>
          <a:prstGeom prst="rect">
            <a:avLst/>
          </a:prstGeom>
        </p:spPr>
        <p:txBody>
          <a:bodyPr/>
          <a:lstStyle/>
          <a:p>
            <a:endParaRPr lang="en-US"/>
          </a:p>
        </p:txBody>
      </p:sp>
      <p:sp>
        <p:nvSpPr>
          <p:cNvPr id="4" name="Slide Number Placeholder 3"/>
          <p:cNvSpPr>
            <a:spLocks noGrp="1"/>
          </p:cNvSpPr>
          <p:nvPr>
            <p:ph type="sldNum" sz="quarter" idx="12"/>
          </p:nvPr>
        </p:nvSpPr>
        <p:spPr>
          <a:xfrm>
            <a:off x="0" y="5012500"/>
            <a:ext cx="628650" cy="210906"/>
          </a:xfrm>
          <a:prstGeom prst="rect">
            <a:avLst/>
          </a:prstGeom>
        </p:spPr>
        <p:txBody>
          <a:bodyPr/>
          <a:lstStyle/>
          <a:p>
            <a:fld id="{D0B5CDF8-54D5-6043-A52E-76818AC5EAB8}" type="slidenum">
              <a:rPr lang="en-US" smtClean="0"/>
              <a:t>‹#›</a:t>
            </a:fld>
            <a:endParaRPr lang="en-US"/>
          </a:p>
        </p:txBody>
      </p:sp>
    </p:spTree>
    <p:extLst>
      <p:ext uri="{BB962C8B-B14F-4D97-AF65-F5344CB8AC3E}">
        <p14:creationId xmlns:p14="http://schemas.microsoft.com/office/powerpoint/2010/main" val="482226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70"/>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628650" y="4925989"/>
            <a:ext cx="1914368" cy="204692"/>
          </a:xfrm>
          <a:prstGeom prst="rect">
            <a:avLst/>
          </a:prstGeom>
        </p:spPr>
        <p:txBody>
          <a:bodyPr/>
          <a:lstStyle/>
          <a:p>
            <a:fld id="{05F0F182-A738-D344-AD4C-0014E2FCF0E4}" type="datetimeFigureOut">
              <a:rPr lang="en-US" smtClean="0"/>
              <a:t>4/8/2019</a:t>
            </a:fld>
            <a:endParaRPr lang="en-US"/>
          </a:p>
        </p:txBody>
      </p:sp>
      <p:sp>
        <p:nvSpPr>
          <p:cNvPr id="6" name="Footer Placeholder 5"/>
          <p:cNvSpPr>
            <a:spLocks noGrp="1"/>
          </p:cNvSpPr>
          <p:nvPr>
            <p:ph type="ftr" sz="quarter" idx="11"/>
          </p:nvPr>
        </p:nvSpPr>
        <p:spPr>
          <a:xfrm>
            <a:off x="628650" y="4885441"/>
            <a:ext cx="4909025" cy="155666"/>
          </a:xfrm>
          <a:prstGeom prst="rect">
            <a:avLst/>
          </a:prstGeom>
        </p:spPr>
        <p:txBody>
          <a:bodyPr/>
          <a:lstStyle/>
          <a:p>
            <a:endParaRPr lang="en-US"/>
          </a:p>
        </p:txBody>
      </p:sp>
      <p:sp>
        <p:nvSpPr>
          <p:cNvPr id="7" name="Slide Number Placeholder 6"/>
          <p:cNvSpPr>
            <a:spLocks noGrp="1"/>
          </p:cNvSpPr>
          <p:nvPr>
            <p:ph type="sldNum" sz="quarter" idx="12"/>
          </p:nvPr>
        </p:nvSpPr>
        <p:spPr>
          <a:xfrm>
            <a:off x="0" y="5012500"/>
            <a:ext cx="628650" cy="210906"/>
          </a:xfrm>
          <a:prstGeom prst="rect">
            <a:avLst/>
          </a:prstGeom>
        </p:spPr>
        <p:txBody>
          <a:bodyPr/>
          <a:lstStyle/>
          <a:p>
            <a:fld id="{D0B5CDF8-54D5-6043-A52E-76818AC5EAB8}" type="slidenum">
              <a:rPr lang="en-US" smtClean="0"/>
              <a:t>‹#›</a:t>
            </a:fld>
            <a:endParaRPr lang="en-US"/>
          </a:p>
        </p:txBody>
      </p:sp>
    </p:spTree>
    <p:extLst>
      <p:ext uri="{BB962C8B-B14F-4D97-AF65-F5344CB8AC3E}">
        <p14:creationId xmlns:p14="http://schemas.microsoft.com/office/powerpoint/2010/main" val="171636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70"/>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628650" y="4925989"/>
            <a:ext cx="1914368" cy="204692"/>
          </a:xfrm>
          <a:prstGeom prst="rect">
            <a:avLst/>
          </a:prstGeom>
        </p:spPr>
        <p:txBody>
          <a:bodyPr/>
          <a:lstStyle/>
          <a:p>
            <a:fld id="{05F0F182-A738-D344-AD4C-0014E2FCF0E4}" type="datetimeFigureOut">
              <a:rPr lang="en-US" smtClean="0"/>
              <a:t>4/8/2019</a:t>
            </a:fld>
            <a:endParaRPr lang="en-US"/>
          </a:p>
        </p:txBody>
      </p:sp>
      <p:sp>
        <p:nvSpPr>
          <p:cNvPr id="6" name="Footer Placeholder 5"/>
          <p:cNvSpPr>
            <a:spLocks noGrp="1"/>
          </p:cNvSpPr>
          <p:nvPr>
            <p:ph type="ftr" sz="quarter" idx="11"/>
          </p:nvPr>
        </p:nvSpPr>
        <p:spPr>
          <a:xfrm>
            <a:off x="628650" y="4885441"/>
            <a:ext cx="4909025" cy="155666"/>
          </a:xfrm>
          <a:prstGeom prst="rect">
            <a:avLst/>
          </a:prstGeom>
        </p:spPr>
        <p:txBody>
          <a:bodyPr/>
          <a:lstStyle/>
          <a:p>
            <a:endParaRPr lang="en-US"/>
          </a:p>
        </p:txBody>
      </p:sp>
      <p:sp>
        <p:nvSpPr>
          <p:cNvPr id="7" name="Slide Number Placeholder 6"/>
          <p:cNvSpPr>
            <a:spLocks noGrp="1"/>
          </p:cNvSpPr>
          <p:nvPr>
            <p:ph type="sldNum" sz="quarter" idx="12"/>
          </p:nvPr>
        </p:nvSpPr>
        <p:spPr>
          <a:xfrm>
            <a:off x="0" y="5012500"/>
            <a:ext cx="628650" cy="210906"/>
          </a:xfrm>
          <a:prstGeom prst="rect">
            <a:avLst/>
          </a:prstGeom>
        </p:spPr>
        <p:txBody>
          <a:bodyPr/>
          <a:lstStyle/>
          <a:p>
            <a:fld id="{D0B5CDF8-54D5-6043-A52E-76818AC5EAB8}" type="slidenum">
              <a:rPr lang="en-US" smtClean="0"/>
              <a:t>‹#›</a:t>
            </a:fld>
            <a:endParaRPr lang="en-US"/>
          </a:p>
        </p:txBody>
      </p:sp>
    </p:spTree>
    <p:extLst>
      <p:ext uri="{BB962C8B-B14F-4D97-AF65-F5344CB8AC3E}">
        <p14:creationId xmlns:p14="http://schemas.microsoft.com/office/powerpoint/2010/main" val="617041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5"/>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3708185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b="0" i="0" kern="1200">
          <a:solidFill>
            <a:schemeClr val="tx1"/>
          </a:solidFill>
          <a:latin typeface="Helvetica Neue Medium" charset="0"/>
          <a:ea typeface="Helvetica Neue Medium" charset="0"/>
          <a:cs typeface="Helvetica Neue Medium"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Helvetica Neue" charset="0"/>
          <a:ea typeface="Helvetica Neue" charset="0"/>
          <a:cs typeface="Helvetica Neue"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Helvetica Neue" charset="0"/>
          <a:ea typeface="Helvetica Neue" charset="0"/>
          <a:cs typeface="Helvetica Neue"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Helvetica Neue" charset="0"/>
          <a:ea typeface="Helvetica Neue" charset="0"/>
          <a:cs typeface="Helvetica Neue"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Helvetica Neue" charset="0"/>
          <a:ea typeface="Helvetica Neue" charset="0"/>
          <a:cs typeface="Helvetica Neue"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Helvetica Neue" charset="0"/>
          <a:ea typeface="Helvetica Neue" charset="0"/>
          <a:cs typeface="Helvetica Neue"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Fixed-radius_near_neighbors" TargetMode="External"/><Relationship Id="rId2" Type="http://schemas.openxmlformats.org/officeDocument/2006/relationships/hyperlink" Target="https://en.wikipedia.org/wiki/Top-down_and_bottom-up_design"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6" y="0"/>
            <a:ext cx="9138244" cy="5143500"/>
          </a:xfrm>
          <a:prstGeom prst="rect">
            <a:avLst/>
          </a:prstGeom>
          <a:effectLst>
            <a:outerShdw blurRad="50800" dist="50800" dir="5400000" algn="ctr" rotWithShape="0">
              <a:srgbClr val="000000"/>
            </a:outerShdw>
          </a:effectLst>
        </p:spPr>
      </p:pic>
      <p:sp>
        <p:nvSpPr>
          <p:cNvPr id="2" name="Title 1"/>
          <p:cNvSpPr>
            <a:spLocks noGrp="1"/>
          </p:cNvSpPr>
          <p:nvPr>
            <p:ph type="ctrTitle"/>
          </p:nvPr>
        </p:nvSpPr>
        <p:spPr>
          <a:xfrm>
            <a:off x="1002375" y="2559094"/>
            <a:ext cx="7133494" cy="905963"/>
          </a:xfrm>
        </p:spPr>
        <p:txBody>
          <a:bodyPr>
            <a:noAutofit/>
          </a:bodyPr>
          <a:lstStyle/>
          <a:p>
            <a:pPr>
              <a:lnSpc>
                <a:spcPts val="2700"/>
              </a:lnSpc>
            </a:pPr>
            <a:r>
              <a:rPr lang="en-US" sz="2700" b="1" dirty="0">
                <a:latin typeface="Helvetica" charset="0"/>
                <a:ea typeface="Helvetica" charset="0"/>
                <a:cs typeface="Helvetica" charset="0"/>
              </a:rPr>
              <a:t>EV2G (Electric Vehicle to Grid) Price Forecasting using Clustering</a:t>
            </a:r>
            <a:br>
              <a:rPr lang="en-US" sz="2700" b="1" dirty="0">
                <a:latin typeface="Helvetica" charset="0"/>
                <a:ea typeface="Helvetica" charset="0"/>
                <a:cs typeface="Helvetica" charset="0"/>
              </a:rPr>
            </a:br>
            <a:r>
              <a:rPr lang="en-US" sz="1350" b="1" dirty="0">
                <a:latin typeface="Helvetica" charset="0"/>
                <a:ea typeface="Helvetica" charset="0"/>
                <a:cs typeface="Helvetica" charset="0"/>
              </a:rPr>
              <a:t>Timothy Rampiaray</a:t>
            </a:r>
            <a:br>
              <a:rPr lang="en-US" sz="1350" b="1" dirty="0">
                <a:latin typeface="Helvetica" charset="0"/>
                <a:ea typeface="Helvetica" charset="0"/>
                <a:cs typeface="Helvetica" charset="0"/>
              </a:rPr>
            </a:br>
            <a:r>
              <a:rPr lang="en-US" sz="1350" b="1" dirty="0">
                <a:latin typeface="Helvetica" charset="0"/>
                <a:ea typeface="Helvetica" charset="0"/>
                <a:cs typeface="Helvetica" charset="0"/>
              </a:rPr>
              <a:t>Assignment 4</a:t>
            </a:r>
            <a:br>
              <a:rPr lang="en-US" sz="1350" b="1" dirty="0">
                <a:latin typeface="Helvetica" charset="0"/>
                <a:ea typeface="Helvetica" charset="0"/>
                <a:cs typeface="Helvetica" charset="0"/>
              </a:rPr>
            </a:br>
            <a:r>
              <a:rPr lang="en-US" sz="1350" b="1" dirty="0">
                <a:latin typeface="Helvetica" charset="0"/>
                <a:ea typeface="Helvetica" charset="0"/>
                <a:cs typeface="Helvetica" charset="0"/>
              </a:rPr>
              <a:t>EEL 6257</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4982" y="4431323"/>
            <a:ext cx="527774" cy="712177"/>
          </a:xfrm>
          <a:prstGeom prst="rect">
            <a:avLst/>
          </a:prstGeom>
        </p:spPr>
      </p:pic>
    </p:spTree>
    <p:extLst>
      <p:ext uri="{BB962C8B-B14F-4D97-AF65-F5344CB8AC3E}">
        <p14:creationId xmlns:p14="http://schemas.microsoft.com/office/powerpoint/2010/main" val="1844144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8081255-F6A3-48DE-9524-F59A891B3090}"/>
              </a:ext>
            </a:extLst>
          </p:cNvPr>
          <p:cNvPicPr>
            <a:picLocks noChangeAspect="1"/>
          </p:cNvPicPr>
          <p:nvPr/>
        </p:nvPicPr>
        <p:blipFill>
          <a:blip r:embed="rId2"/>
          <a:stretch>
            <a:fillRect/>
          </a:stretch>
        </p:blipFill>
        <p:spPr>
          <a:xfrm>
            <a:off x="213707" y="867526"/>
            <a:ext cx="6947257" cy="3899100"/>
          </a:xfrm>
          <a:prstGeom prst="rect">
            <a:avLst/>
          </a:prstGeom>
        </p:spPr>
      </p:pic>
      <p:pic>
        <p:nvPicPr>
          <p:cNvPr id="3" name="Picture 2">
            <a:extLst>
              <a:ext uri="{FF2B5EF4-FFF2-40B4-BE49-F238E27FC236}">
                <a16:creationId xmlns:a16="http://schemas.microsoft.com/office/drawing/2014/main" id="{42C1265D-84DD-4225-9DC0-B1C7FA0185AE}"/>
              </a:ext>
            </a:extLst>
          </p:cNvPr>
          <p:cNvPicPr>
            <a:picLocks noChangeAspect="1"/>
          </p:cNvPicPr>
          <p:nvPr/>
        </p:nvPicPr>
        <p:blipFill>
          <a:blip r:embed="rId3"/>
          <a:stretch>
            <a:fillRect/>
          </a:stretch>
        </p:blipFill>
        <p:spPr>
          <a:xfrm>
            <a:off x="7355849" y="1908979"/>
            <a:ext cx="1632034" cy="1816193"/>
          </a:xfrm>
          <a:prstGeom prst="rect">
            <a:avLst/>
          </a:prstGeom>
        </p:spPr>
      </p:pic>
      <p:sp>
        <p:nvSpPr>
          <p:cNvPr id="4" name="Title 1">
            <a:extLst>
              <a:ext uri="{FF2B5EF4-FFF2-40B4-BE49-F238E27FC236}">
                <a16:creationId xmlns:a16="http://schemas.microsoft.com/office/drawing/2014/main" id="{7CB6A456-B693-4883-B298-22DE21178DD8}"/>
              </a:ext>
            </a:extLst>
          </p:cNvPr>
          <p:cNvSpPr txBox="1">
            <a:spLocks/>
          </p:cNvSpPr>
          <p:nvPr/>
        </p:nvSpPr>
        <p:spPr>
          <a:xfrm>
            <a:off x="314325" y="273845"/>
            <a:ext cx="7886700" cy="994172"/>
          </a:xfrm>
          <a:prstGeom prst="rect">
            <a:avLst/>
          </a:prstGeom>
        </p:spPr>
        <p:txBody>
          <a:bodyPr>
            <a:normAutofit/>
          </a:bodyPr>
          <a:lstStyle>
            <a:lvl1pPr algn="l" defTabSz="685800" rtl="0" eaLnBrk="1" latinLnBrk="0" hangingPunct="1">
              <a:lnSpc>
                <a:spcPct val="90000"/>
              </a:lnSpc>
              <a:spcBef>
                <a:spcPct val="0"/>
              </a:spcBef>
              <a:buNone/>
              <a:defRPr sz="3300" b="0" i="0" kern="1200">
                <a:solidFill>
                  <a:schemeClr val="tx1"/>
                </a:solidFill>
                <a:latin typeface="Helvetica Neue Medium" charset="0"/>
                <a:ea typeface="Helvetica Neue Medium" charset="0"/>
                <a:cs typeface="Helvetica Neue Medium" charset="0"/>
              </a:defRPr>
            </a:lvl1pPr>
          </a:lstStyle>
          <a:p>
            <a:r>
              <a:rPr lang="en-US" sz="2700" b="1" u="sng" dirty="0">
                <a:latin typeface="Helvetica" charset="0"/>
                <a:cs typeface="Helvetica" charset="0"/>
              </a:rPr>
              <a:t>DBSCAN Clustering - </a:t>
            </a:r>
            <a:endParaRPr lang="en-US" sz="2700" u="sng" dirty="0"/>
          </a:p>
        </p:txBody>
      </p:sp>
    </p:spTree>
    <p:extLst>
      <p:ext uri="{BB962C8B-B14F-4D97-AF65-F5344CB8AC3E}">
        <p14:creationId xmlns:p14="http://schemas.microsoft.com/office/powerpoint/2010/main" val="4131159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1DDF1-F1D9-48F8-B489-5B0570D8999A}"/>
              </a:ext>
            </a:extLst>
          </p:cNvPr>
          <p:cNvSpPr txBox="1">
            <a:spLocks/>
          </p:cNvSpPr>
          <p:nvPr/>
        </p:nvSpPr>
        <p:spPr>
          <a:xfrm>
            <a:off x="314325" y="273845"/>
            <a:ext cx="7886700" cy="994172"/>
          </a:xfrm>
          <a:prstGeom prst="rect">
            <a:avLst/>
          </a:prstGeom>
        </p:spPr>
        <p:txBody>
          <a:bodyPr>
            <a:normAutofit/>
          </a:bodyPr>
          <a:lstStyle>
            <a:lvl1pPr algn="l" defTabSz="685800" rtl="0" eaLnBrk="1" latinLnBrk="0" hangingPunct="1">
              <a:lnSpc>
                <a:spcPct val="90000"/>
              </a:lnSpc>
              <a:spcBef>
                <a:spcPct val="0"/>
              </a:spcBef>
              <a:buNone/>
              <a:defRPr sz="3300" b="0" i="0" kern="1200">
                <a:solidFill>
                  <a:schemeClr val="tx1"/>
                </a:solidFill>
                <a:latin typeface="Helvetica Neue Medium" charset="0"/>
                <a:ea typeface="Helvetica Neue Medium" charset="0"/>
                <a:cs typeface="Helvetica Neue Medium" charset="0"/>
              </a:defRPr>
            </a:lvl1pPr>
          </a:lstStyle>
          <a:p>
            <a:r>
              <a:rPr lang="en-US" sz="2700" b="1" u="sng" dirty="0">
                <a:latin typeface="Helvetica" charset="0"/>
                <a:cs typeface="Helvetica" charset="0"/>
              </a:rPr>
              <a:t>Notes- </a:t>
            </a:r>
            <a:endParaRPr lang="en-US" sz="2700" u="sng" dirty="0"/>
          </a:p>
        </p:txBody>
      </p:sp>
      <p:sp>
        <p:nvSpPr>
          <p:cNvPr id="3" name="TextBox 2">
            <a:extLst>
              <a:ext uri="{FF2B5EF4-FFF2-40B4-BE49-F238E27FC236}">
                <a16:creationId xmlns:a16="http://schemas.microsoft.com/office/drawing/2014/main" id="{66094561-EB62-4C3E-8FDE-C90461F541BE}"/>
              </a:ext>
            </a:extLst>
          </p:cNvPr>
          <p:cNvSpPr txBox="1"/>
          <p:nvPr/>
        </p:nvSpPr>
        <p:spPr>
          <a:xfrm>
            <a:off x="964406" y="1143000"/>
            <a:ext cx="6100763" cy="646331"/>
          </a:xfrm>
          <a:prstGeom prst="rect">
            <a:avLst/>
          </a:prstGeom>
          <a:noFill/>
        </p:spPr>
        <p:txBody>
          <a:bodyPr wrap="square" rtlCol="0">
            <a:spAutoFit/>
          </a:bodyPr>
          <a:lstStyle/>
          <a:p>
            <a:pPr marL="285750" indent="-285750">
              <a:buFont typeface="Arial" panose="020B0604020202020204" pitchFamily="34" charset="0"/>
              <a:buChar char="•"/>
            </a:pPr>
            <a:r>
              <a:rPr lang="en-US" dirty="0"/>
              <a:t>Dataset may not be ideal for clustering</a:t>
            </a:r>
          </a:p>
          <a:p>
            <a:pPr marL="285750" indent="-285750">
              <a:buFont typeface="Arial" panose="020B0604020202020204" pitchFamily="34" charset="0"/>
              <a:buChar char="•"/>
            </a:pPr>
            <a:r>
              <a:rPr lang="en-US" dirty="0"/>
              <a:t>It is possible the further data cleaning may need to be done</a:t>
            </a:r>
          </a:p>
        </p:txBody>
      </p:sp>
    </p:spTree>
    <p:extLst>
      <p:ext uri="{BB962C8B-B14F-4D97-AF65-F5344CB8AC3E}">
        <p14:creationId xmlns:p14="http://schemas.microsoft.com/office/powerpoint/2010/main" val="3256422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38244" cy="5143500"/>
          </a:xfrm>
          <a:prstGeom prst="rect">
            <a:avLst/>
          </a:prstGeom>
        </p:spPr>
      </p:pic>
      <p:sp>
        <p:nvSpPr>
          <p:cNvPr id="2" name="Title 1"/>
          <p:cNvSpPr>
            <a:spLocks noGrp="1"/>
          </p:cNvSpPr>
          <p:nvPr>
            <p:ph type="ctrTitle"/>
          </p:nvPr>
        </p:nvSpPr>
        <p:spPr>
          <a:xfrm>
            <a:off x="2117107" y="1116889"/>
            <a:ext cx="4904030" cy="509048"/>
          </a:xfrm>
        </p:spPr>
        <p:txBody>
          <a:bodyPr>
            <a:noAutofit/>
          </a:bodyPr>
          <a:lstStyle/>
          <a:p>
            <a:r>
              <a:rPr lang="en-US" sz="2700" b="1" u="sng" dirty="0">
                <a:latin typeface="Helvetica" charset="0"/>
                <a:ea typeface="Helvetica" charset="0"/>
                <a:cs typeface="Helvetica" charset="0"/>
              </a:rPr>
              <a:t>Comments/Questions</a:t>
            </a:r>
            <a:br>
              <a:rPr lang="en-US" sz="2700" b="1" u="sng" dirty="0">
                <a:latin typeface="Helvetica" charset="0"/>
                <a:ea typeface="Helvetica" charset="0"/>
                <a:cs typeface="Helvetica" charset="0"/>
              </a:rPr>
            </a:br>
            <a:br>
              <a:rPr lang="en-US" sz="2700" b="1" dirty="0">
                <a:latin typeface="Helvetica" charset="0"/>
                <a:ea typeface="Helvetica" charset="0"/>
                <a:cs typeface="Helvetica" charset="0"/>
              </a:rPr>
            </a:br>
            <a:r>
              <a:rPr lang="en-US" sz="2000" dirty="0">
                <a:latin typeface="Helvetica" charset="0"/>
                <a:ea typeface="Helvetica" charset="0"/>
                <a:cs typeface="Helvetica" charset="0"/>
              </a:rPr>
              <a:t>tarampia@knights.ucf.edu</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4982" y="4431323"/>
            <a:ext cx="527774" cy="712177"/>
          </a:xfrm>
          <a:prstGeom prst="rect">
            <a:avLst/>
          </a:prstGeom>
        </p:spPr>
      </p:pic>
      <p:sp>
        <p:nvSpPr>
          <p:cNvPr id="5" name="Rectangle 4">
            <a:extLst>
              <a:ext uri="{FF2B5EF4-FFF2-40B4-BE49-F238E27FC236}">
                <a16:creationId xmlns:a16="http://schemas.microsoft.com/office/drawing/2014/main" id="{172D6779-A121-4BBB-8BD8-49D4E0A81017}"/>
              </a:ext>
            </a:extLst>
          </p:cNvPr>
          <p:cNvSpPr/>
          <p:nvPr/>
        </p:nvSpPr>
        <p:spPr>
          <a:xfrm>
            <a:off x="2283122" y="1995389"/>
            <a:ext cx="4572000" cy="1605568"/>
          </a:xfrm>
          <a:prstGeom prst="rect">
            <a:avLst/>
          </a:prstGeom>
        </p:spPr>
        <p:txBody>
          <a:bodyPr>
            <a:spAutoFit/>
          </a:bodyPr>
          <a:lstStyle/>
          <a:p>
            <a:pPr algn="ctr">
              <a:spcBef>
                <a:spcPts val="800"/>
              </a:spcBef>
              <a:spcAft>
                <a:spcPts val="400"/>
              </a:spcAft>
              <a:tabLst>
                <a:tab pos="228600" algn="l"/>
              </a:tabLst>
            </a:pPr>
            <a:r>
              <a:rPr lang="en-US" sz="1000" b="1" cap="small" dirty="0">
                <a:latin typeface="Times New Roman" panose="02020603050405020304" pitchFamily="18" charset="0"/>
              </a:rPr>
              <a:t>References</a:t>
            </a:r>
          </a:p>
          <a:p>
            <a:pPr algn="ctr"/>
            <a:r>
              <a:rPr lang="en-US" sz="1000" dirty="0">
                <a:latin typeface="Times New Roman" panose="02020603050405020304" pitchFamily="18" charset="0"/>
                <a:ea typeface="SimSun" panose="02010600030101010101" pitchFamily="2" charset="-122"/>
              </a:rPr>
              <a:t> </a:t>
            </a:r>
          </a:p>
          <a:p>
            <a:pPr marL="342900" marR="0" lvl="0" indent="-342900" algn="just">
              <a:lnSpc>
                <a:spcPts val="900"/>
              </a:lnSpc>
              <a:spcBef>
                <a:spcPts val="0"/>
              </a:spcBef>
              <a:spcAft>
                <a:spcPts val="250"/>
              </a:spcAft>
              <a:buSzPts val="800"/>
              <a:buFont typeface="Times New Roman" panose="02020603050405020304" pitchFamily="18" charset="0"/>
              <a:buAutoNum type="arabicPeriod"/>
              <a:tabLst>
                <a:tab pos="228600" algn="l"/>
              </a:tabLst>
            </a:pPr>
            <a:r>
              <a:rPr lang="en-US" sz="800" dirty="0">
                <a:latin typeface="Times New Roman" panose="02020603050405020304" pitchFamily="18" charset="0"/>
                <a:ea typeface="MS Mincho" panose="02020609040205080304" pitchFamily="49" charset="-128"/>
              </a:rPr>
              <a:t>Soares, J., Sousa, T., </a:t>
            </a:r>
            <a:r>
              <a:rPr lang="en-US" sz="800" dirty="0" err="1">
                <a:latin typeface="Times New Roman" panose="02020603050405020304" pitchFamily="18" charset="0"/>
                <a:ea typeface="MS Mincho" panose="02020609040205080304" pitchFamily="49" charset="-128"/>
              </a:rPr>
              <a:t>Morais</a:t>
            </a:r>
            <a:r>
              <a:rPr lang="en-US" sz="800" dirty="0">
                <a:latin typeface="Times New Roman" panose="02020603050405020304" pitchFamily="18" charset="0"/>
                <a:ea typeface="MS Mincho" panose="02020609040205080304" pitchFamily="49" charset="-128"/>
              </a:rPr>
              <a:t>, H., Vale, Z., &amp; </a:t>
            </a:r>
            <a:r>
              <a:rPr lang="en-US" sz="800" dirty="0" err="1">
                <a:latin typeface="Times New Roman" panose="02020603050405020304" pitchFamily="18" charset="0"/>
                <a:ea typeface="MS Mincho" panose="02020609040205080304" pitchFamily="49" charset="-128"/>
              </a:rPr>
              <a:t>Faria</a:t>
            </a:r>
            <a:r>
              <a:rPr lang="en-US" sz="800" dirty="0">
                <a:latin typeface="Times New Roman" panose="02020603050405020304" pitchFamily="18" charset="0"/>
                <a:ea typeface="MS Mincho" panose="02020609040205080304" pitchFamily="49" charset="-128"/>
              </a:rPr>
              <a:t>, P. (2011). An optimal scheduling problem in distribution networks considering V2G. </a:t>
            </a:r>
            <a:r>
              <a:rPr lang="en-US" sz="800" i="1" dirty="0">
                <a:latin typeface="Times New Roman" panose="02020603050405020304" pitchFamily="18" charset="0"/>
                <a:ea typeface="MS Mincho" panose="02020609040205080304" pitchFamily="49" charset="-128"/>
              </a:rPr>
              <a:t>2011 IEEE Symposium on Computational Intelligence Applications In Smart Grid (CIASG)</a:t>
            </a:r>
            <a:r>
              <a:rPr lang="en-US" sz="800" dirty="0">
                <a:latin typeface="Times New Roman" panose="02020603050405020304" pitchFamily="18" charset="0"/>
                <a:ea typeface="MS Mincho" panose="02020609040205080304" pitchFamily="49" charset="-128"/>
              </a:rPr>
              <a:t>. doi:10.1109/ciasg.2011.5953342</a:t>
            </a:r>
          </a:p>
          <a:p>
            <a:pPr marL="342900" marR="0" lvl="0" indent="-342900" algn="just">
              <a:lnSpc>
                <a:spcPts val="900"/>
              </a:lnSpc>
              <a:spcBef>
                <a:spcPts val="0"/>
              </a:spcBef>
              <a:spcAft>
                <a:spcPts val="250"/>
              </a:spcAft>
              <a:buSzPts val="800"/>
              <a:buFont typeface="Times New Roman" panose="02020603050405020304" pitchFamily="18" charset="0"/>
              <a:buAutoNum type="arabicPeriod"/>
              <a:tabLst>
                <a:tab pos="228600" algn="l"/>
              </a:tabLst>
            </a:pPr>
            <a:r>
              <a:rPr lang="en-US" sz="800" dirty="0" err="1">
                <a:latin typeface="Times New Roman" panose="02020603050405020304" pitchFamily="18" charset="0"/>
                <a:ea typeface="MS Mincho" panose="02020609040205080304" pitchFamily="49" charset="-128"/>
              </a:rPr>
              <a:t>Faria</a:t>
            </a:r>
            <a:r>
              <a:rPr lang="en-US" sz="800" dirty="0">
                <a:latin typeface="Times New Roman" panose="02020603050405020304" pitchFamily="18" charset="0"/>
                <a:ea typeface="MS Mincho" panose="02020609040205080304" pitchFamily="49" charset="-128"/>
              </a:rPr>
              <a:t>, P., Vale, Z. and Baptista, J. (2015). Demand Response Programs Design and Use Considering Intensive Penetration of Distributed Generation. </a:t>
            </a:r>
            <a:r>
              <a:rPr lang="en-US" sz="800" i="1" dirty="0">
                <a:latin typeface="Times New Roman" panose="02020603050405020304" pitchFamily="18" charset="0"/>
                <a:ea typeface="MS Mincho" panose="02020609040205080304" pitchFamily="49" charset="-128"/>
              </a:rPr>
              <a:t>Energies</a:t>
            </a:r>
            <a:r>
              <a:rPr lang="en-US" sz="800" dirty="0">
                <a:latin typeface="Times New Roman" panose="02020603050405020304" pitchFamily="18" charset="0"/>
                <a:ea typeface="MS Mincho" panose="02020609040205080304" pitchFamily="49" charset="-128"/>
              </a:rPr>
              <a:t>, 8(6), pp.6230-6246.</a:t>
            </a:r>
          </a:p>
          <a:p>
            <a:pPr marL="342900" marR="0" lvl="0" indent="-342900" algn="just">
              <a:lnSpc>
                <a:spcPts val="900"/>
              </a:lnSpc>
              <a:spcBef>
                <a:spcPts val="0"/>
              </a:spcBef>
              <a:spcAft>
                <a:spcPts val="250"/>
              </a:spcAft>
              <a:buSzPts val="800"/>
              <a:buFont typeface="Times New Roman" panose="02020603050405020304" pitchFamily="18" charset="0"/>
              <a:buAutoNum type="arabicPeriod"/>
              <a:tabLst>
                <a:tab pos="228600" algn="l"/>
              </a:tabLst>
            </a:pPr>
            <a:r>
              <a:rPr lang="en-US" sz="800" dirty="0">
                <a:latin typeface="Times New Roman" panose="02020603050405020304" pitchFamily="18" charset="0"/>
                <a:ea typeface="MS Mincho" panose="02020609040205080304" pitchFamily="49" charset="-128"/>
              </a:rPr>
              <a:t>Soares, J., </a:t>
            </a:r>
            <a:r>
              <a:rPr lang="en-US" sz="800" dirty="0" err="1">
                <a:latin typeface="Times New Roman" panose="02020603050405020304" pitchFamily="18" charset="0"/>
                <a:ea typeface="MS Mincho" panose="02020609040205080304" pitchFamily="49" charset="-128"/>
              </a:rPr>
              <a:t>Canizes</a:t>
            </a:r>
            <a:r>
              <a:rPr lang="en-US" sz="800" dirty="0">
                <a:latin typeface="Times New Roman" panose="02020603050405020304" pitchFamily="18" charset="0"/>
                <a:ea typeface="MS Mincho" panose="02020609040205080304" pitchFamily="49" charset="-128"/>
              </a:rPr>
              <a:t>, B., Lobo, C., Vale, Z., &amp; </a:t>
            </a:r>
            <a:r>
              <a:rPr lang="en-US" sz="800" dirty="0" err="1">
                <a:latin typeface="Times New Roman" panose="02020603050405020304" pitchFamily="18" charset="0"/>
                <a:ea typeface="MS Mincho" panose="02020609040205080304" pitchFamily="49" charset="-128"/>
              </a:rPr>
              <a:t>Morais</a:t>
            </a:r>
            <a:r>
              <a:rPr lang="en-US" sz="800" dirty="0">
                <a:latin typeface="Times New Roman" panose="02020603050405020304" pitchFamily="18" charset="0"/>
                <a:ea typeface="MS Mincho" panose="02020609040205080304" pitchFamily="49" charset="-128"/>
              </a:rPr>
              <a:t>, H. (2012). Electric Vehicle Scenario Simulator Tool for Smart Grid Operators. </a:t>
            </a:r>
            <a:r>
              <a:rPr lang="en-US" sz="800" i="1" dirty="0">
                <a:latin typeface="Times New Roman" panose="02020603050405020304" pitchFamily="18" charset="0"/>
                <a:ea typeface="MS Mincho" panose="02020609040205080304" pitchFamily="49" charset="-128"/>
              </a:rPr>
              <a:t>Energies,5</a:t>
            </a:r>
            <a:r>
              <a:rPr lang="en-US" sz="800" dirty="0">
                <a:latin typeface="Times New Roman" panose="02020603050405020304" pitchFamily="18" charset="0"/>
                <a:ea typeface="MS Mincho" panose="02020609040205080304" pitchFamily="49" charset="-128"/>
              </a:rPr>
              <a:t>(6), 1881-1899. doi:10.3390/en5061881</a:t>
            </a:r>
          </a:p>
          <a:p>
            <a:pPr marL="342900" marR="0" lvl="0" indent="-342900" algn="just">
              <a:lnSpc>
                <a:spcPts val="900"/>
              </a:lnSpc>
              <a:spcBef>
                <a:spcPts val="0"/>
              </a:spcBef>
              <a:spcAft>
                <a:spcPts val="250"/>
              </a:spcAft>
              <a:buSzPts val="800"/>
              <a:buFont typeface="Times New Roman" panose="02020603050405020304" pitchFamily="18" charset="0"/>
              <a:buAutoNum type="arabicPeriod"/>
              <a:tabLst>
                <a:tab pos="228600" algn="l"/>
              </a:tabLst>
            </a:pPr>
            <a:r>
              <a:rPr lang="en-US" sz="800" dirty="0">
                <a:solidFill>
                  <a:srgbClr val="000000"/>
                </a:solidFill>
                <a:latin typeface="Times New Roman" panose="02020603050405020304" pitchFamily="18" charset="0"/>
                <a:ea typeface="MS Mincho" panose="02020609040205080304" pitchFamily="49" charset="-128"/>
              </a:rPr>
              <a:t>Data.gov.au. (2019). </a:t>
            </a:r>
            <a:r>
              <a:rPr lang="en-US" sz="800" i="1" dirty="0">
                <a:latin typeface="Times New Roman" panose="02020603050405020304" pitchFamily="18" charset="0"/>
                <a:ea typeface="MS Mincho" panose="02020609040205080304" pitchFamily="49" charset="-128"/>
              </a:rPr>
              <a:t>Search</a:t>
            </a:r>
            <a:r>
              <a:rPr lang="en-US" sz="800" dirty="0">
                <a:latin typeface="Times New Roman" panose="02020603050405020304" pitchFamily="18" charset="0"/>
                <a:ea typeface="MS Mincho" panose="02020609040205080304" pitchFamily="49" charset="-128"/>
              </a:rPr>
              <a:t>. [online] Available at: https://data.gov.au/dataset/ds-dga-87f276c3-5fba-4f31-9032-199793d6f4a7/details [Accessed 18 Feb. 2019].</a:t>
            </a:r>
          </a:p>
        </p:txBody>
      </p:sp>
    </p:spTree>
    <p:extLst>
      <p:ext uri="{BB962C8B-B14F-4D97-AF65-F5344CB8AC3E}">
        <p14:creationId xmlns:p14="http://schemas.microsoft.com/office/powerpoint/2010/main" val="1308640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FD7C4-D882-4CD9-B93A-0C5D078C4F40}"/>
              </a:ext>
            </a:extLst>
          </p:cNvPr>
          <p:cNvSpPr txBox="1">
            <a:spLocks/>
          </p:cNvSpPr>
          <p:nvPr/>
        </p:nvSpPr>
        <p:spPr>
          <a:xfrm>
            <a:off x="314325" y="273845"/>
            <a:ext cx="7886700" cy="994172"/>
          </a:xfrm>
          <a:prstGeom prst="rect">
            <a:avLst/>
          </a:prstGeom>
        </p:spPr>
        <p:txBody>
          <a:bodyPr>
            <a:normAutofit/>
          </a:bodyPr>
          <a:lstStyle>
            <a:lvl1pPr algn="l" defTabSz="685800" rtl="0" eaLnBrk="1" latinLnBrk="0" hangingPunct="1">
              <a:lnSpc>
                <a:spcPct val="90000"/>
              </a:lnSpc>
              <a:spcBef>
                <a:spcPct val="0"/>
              </a:spcBef>
              <a:buNone/>
              <a:defRPr sz="3300" b="0" i="0" kern="1200">
                <a:solidFill>
                  <a:schemeClr val="tx1"/>
                </a:solidFill>
                <a:latin typeface="Helvetica Neue Medium" charset="0"/>
                <a:ea typeface="Helvetica Neue Medium" charset="0"/>
                <a:cs typeface="Helvetica Neue Medium" charset="0"/>
              </a:defRPr>
            </a:lvl1pPr>
          </a:lstStyle>
          <a:p>
            <a:r>
              <a:rPr lang="en-US" sz="2700" b="1" u="sng" dirty="0">
                <a:latin typeface="Helvetica" charset="0"/>
                <a:cs typeface="Helvetica" charset="0"/>
              </a:rPr>
              <a:t>Clustering Methods- </a:t>
            </a:r>
            <a:endParaRPr lang="en-US" sz="2700" u="sng" dirty="0"/>
          </a:p>
        </p:txBody>
      </p:sp>
      <p:sp>
        <p:nvSpPr>
          <p:cNvPr id="3" name="TextBox 2">
            <a:extLst>
              <a:ext uri="{FF2B5EF4-FFF2-40B4-BE49-F238E27FC236}">
                <a16:creationId xmlns:a16="http://schemas.microsoft.com/office/drawing/2014/main" id="{4E0CA63E-5919-46E9-B34A-CCAE602C1C55}"/>
              </a:ext>
            </a:extLst>
          </p:cNvPr>
          <p:cNvSpPr txBox="1"/>
          <p:nvPr/>
        </p:nvSpPr>
        <p:spPr>
          <a:xfrm>
            <a:off x="1021556" y="978694"/>
            <a:ext cx="6986588" cy="3970318"/>
          </a:xfrm>
          <a:prstGeom prst="rect">
            <a:avLst/>
          </a:prstGeom>
          <a:noFill/>
        </p:spPr>
        <p:txBody>
          <a:bodyPr wrap="square" rtlCol="0">
            <a:spAutoFit/>
          </a:bodyPr>
          <a:lstStyle/>
          <a:p>
            <a:pPr marL="285750" indent="-285750">
              <a:buFont typeface="Arial" panose="020B0604020202020204" pitchFamily="34" charset="0"/>
              <a:buChar char="•"/>
            </a:pPr>
            <a:r>
              <a:rPr lang="en-US" dirty="0"/>
              <a:t>K-means Clustering</a:t>
            </a:r>
          </a:p>
          <a:p>
            <a:pPr marL="742950" lvl="1" indent="-285750">
              <a:buFont typeface="Arial" panose="020B0604020202020204" pitchFamily="34" charset="0"/>
              <a:buChar char="•"/>
            </a:pPr>
            <a:r>
              <a:rPr lang="en-US" dirty="0"/>
              <a:t>unsupervised learning, which is used when you have unlabeled data (i.e., data without defined categories or groups). The goal of this algorithm is to find groups in the data, with the number of groups represented by the variable </a:t>
            </a:r>
            <a:r>
              <a:rPr lang="en-US" i="1" dirty="0"/>
              <a:t>K</a:t>
            </a:r>
            <a:r>
              <a:rPr lang="en-US" dirty="0"/>
              <a:t>.</a:t>
            </a:r>
          </a:p>
          <a:p>
            <a:pPr marL="285750" indent="-285750">
              <a:buFont typeface="Arial" panose="020B0604020202020204" pitchFamily="34" charset="0"/>
              <a:buChar char="•"/>
            </a:pPr>
            <a:r>
              <a:rPr lang="en-US" dirty="0"/>
              <a:t>Hierarchical Clustering</a:t>
            </a:r>
          </a:p>
          <a:p>
            <a:pPr marL="742950" lvl="1" indent="-285750">
              <a:buFont typeface="Arial" panose="020B0604020202020204" pitchFamily="34" charset="0"/>
              <a:buChar char="•"/>
            </a:pPr>
            <a:r>
              <a:rPr lang="en-US" b="1" dirty="0"/>
              <a:t>Agglomerative</a:t>
            </a:r>
            <a:r>
              <a:rPr lang="en-US" dirty="0"/>
              <a:t>: This is a "</a:t>
            </a:r>
            <a:r>
              <a:rPr lang="en-US" dirty="0">
                <a:hlinkClick r:id="rId2" tooltip="Top-down and bottom-up design"/>
              </a:rPr>
              <a:t>bottom-up</a:t>
            </a:r>
            <a:r>
              <a:rPr lang="en-US" dirty="0"/>
              <a:t>" approach: each observation starts in its own cluster, and pairs of clusters are merged as one moves up the hierarchy.</a:t>
            </a:r>
          </a:p>
          <a:p>
            <a:pPr marL="285750" indent="-285750">
              <a:buFont typeface="Arial" panose="020B0604020202020204" pitchFamily="34" charset="0"/>
              <a:buChar char="•"/>
            </a:pPr>
            <a:r>
              <a:rPr lang="en-US" dirty="0"/>
              <a:t>DBSCAN (Density-based spatial clustering of applications with noise)</a:t>
            </a:r>
          </a:p>
          <a:p>
            <a:pPr marL="742950" lvl="1" indent="-285750">
              <a:buFont typeface="Arial" panose="020B0604020202020204" pitchFamily="34" charset="0"/>
              <a:buChar char="•"/>
            </a:pPr>
            <a:r>
              <a:rPr lang="en-US" dirty="0"/>
              <a:t> It groups together points that are closely packed together (points with many </a:t>
            </a:r>
            <a:r>
              <a:rPr lang="en-US" dirty="0">
                <a:hlinkClick r:id="rId3" tooltip="Fixed-radius near neighbors"/>
              </a:rPr>
              <a:t>nearby neighbors</a:t>
            </a:r>
            <a:r>
              <a:rPr lang="en-US" dirty="0"/>
              <a:t>), marking as outliers points that lie alone in low-density regions (whose nearest neighbors are too far away).</a:t>
            </a:r>
          </a:p>
        </p:txBody>
      </p:sp>
    </p:spTree>
    <p:extLst>
      <p:ext uri="{BB962C8B-B14F-4D97-AF65-F5344CB8AC3E}">
        <p14:creationId xmlns:p14="http://schemas.microsoft.com/office/powerpoint/2010/main" val="1704188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BB36A-F8C4-4483-9A18-6F6A66322FBD}"/>
              </a:ext>
            </a:extLst>
          </p:cNvPr>
          <p:cNvSpPr txBox="1">
            <a:spLocks/>
          </p:cNvSpPr>
          <p:nvPr/>
        </p:nvSpPr>
        <p:spPr>
          <a:xfrm>
            <a:off x="314325" y="273845"/>
            <a:ext cx="7886700" cy="994172"/>
          </a:xfrm>
          <a:prstGeom prst="rect">
            <a:avLst/>
          </a:prstGeom>
        </p:spPr>
        <p:txBody>
          <a:bodyPr>
            <a:normAutofit/>
          </a:bodyPr>
          <a:lstStyle>
            <a:lvl1pPr algn="l" defTabSz="685800" rtl="0" eaLnBrk="1" latinLnBrk="0" hangingPunct="1">
              <a:lnSpc>
                <a:spcPct val="90000"/>
              </a:lnSpc>
              <a:spcBef>
                <a:spcPct val="0"/>
              </a:spcBef>
              <a:buNone/>
              <a:defRPr sz="3300" b="0" i="0" kern="1200">
                <a:solidFill>
                  <a:schemeClr val="tx1"/>
                </a:solidFill>
                <a:latin typeface="Helvetica Neue Medium" charset="0"/>
                <a:ea typeface="Helvetica Neue Medium" charset="0"/>
                <a:cs typeface="Helvetica Neue Medium" charset="0"/>
              </a:defRPr>
            </a:lvl1pPr>
          </a:lstStyle>
          <a:p>
            <a:r>
              <a:rPr lang="en-US" sz="2700" b="1" u="sng" dirty="0">
                <a:latin typeface="Helvetica" charset="0"/>
                <a:cs typeface="Helvetica" charset="0"/>
              </a:rPr>
              <a:t>Performance Evaluation </a:t>
            </a:r>
            <a:r>
              <a:rPr lang="en-US" sz="2700" b="1" u="sng" dirty="0" err="1">
                <a:latin typeface="Helvetica" charset="0"/>
                <a:cs typeface="Helvetica" charset="0"/>
              </a:rPr>
              <a:t>Coeffs</a:t>
            </a:r>
            <a:r>
              <a:rPr lang="en-US" sz="2700" b="1" u="sng" dirty="0">
                <a:latin typeface="Helvetica" charset="0"/>
                <a:cs typeface="Helvetica" charset="0"/>
              </a:rPr>
              <a:t>- </a:t>
            </a:r>
            <a:endParaRPr lang="en-US" sz="2700" u="sng" dirty="0"/>
          </a:p>
        </p:txBody>
      </p:sp>
      <p:sp>
        <p:nvSpPr>
          <p:cNvPr id="3" name="TextBox 2">
            <a:extLst>
              <a:ext uri="{FF2B5EF4-FFF2-40B4-BE49-F238E27FC236}">
                <a16:creationId xmlns:a16="http://schemas.microsoft.com/office/drawing/2014/main" id="{993E86DA-5825-4FF8-B737-363E062C7749}"/>
              </a:ext>
            </a:extLst>
          </p:cNvPr>
          <p:cNvSpPr txBox="1"/>
          <p:nvPr/>
        </p:nvSpPr>
        <p:spPr>
          <a:xfrm>
            <a:off x="1021556" y="863590"/>
            <a:ext cx="7358063" cy="3693319"/>
          </a:xfrm>
          <a:prstGeom prst="rect">
            <a:avLst/>
          </a:prstGeom>
          <a:noFill/>
        </p:spPr>
        <p:txBody>
          <a:bodyPr wrap="square" rtlCol="0">
            <a:spAutoFit/>
          </a:bodyPr>
          <a:lstStyle/>
          <a:p>
            <a:pPr marL="285750" indent="-285750">
              <a:buFont typeface="Arial" panose="020B0604020202020204" pitchFamily="34" charset="0"/>
              <a:buChar char="•"/>
            </a:pPr>
            <a:r>
              <a:rPr lang="en-US" dirty="0"/>
              <a:t>Silhouette Score</a:t>
            </a:r>
          </a:p>
          <a:p>
            <a:pPr marL="742950" lvl="1" indent="-285750">
              <a:buFont typeface="Arial" panose="020B0604020202020204" pitchFamily="34" charset="0"/>
              <a:buChar char="•"/>
            </a:pPr>
            <a:r>
              <a:rPr lang="en-US" dirty="0"/>
              <a:t>The silhouette value is a measure of how similar an object is to its own cluster (cohesion) compared to other clusters (separation). </a:t>
            </a:r>
          </a:p>
          <a:p>
            <a:pPr marL="742950" lvl="1" indent="-285750">
              <a:buFont typeface="Arial" panose="020B0604020202020204" pitchFamily="34" charset="0"/>
              <a:buChar char="•"/>
            </a:pPr>
            <a:r>
              <a:rPr lang="en-US" dirty="0"/>
              <a:t>The silhouette ranges from −1 to +1, where a high value indicates that the object is well matched to its own cluster and poorly matched to neighboring clusters.</a:t>
            </a:r>
          </a:p>
          <a:p>
            <a:pPr marL="285750" indent="-285750">
              <a:buFont typeface="Arial" panose="020B0604020202020204" pitchFamily="34" charset="0"/>
              <a:buChar char="•"/>
            </a:pPr>
            <a:r>
              <a:rPr lang="en-US" dirty="0" err="1"/>
              <a:t>Calinski-Harabaz</a:t>
            </a:r>
            <a:r>
              <a:rPr lang="en-US" dirty="0"/>
              <a:t> Score</a:t>
            </a:r>
          </a:p>
          <a:p>
            <a:pPr marL="742950" lvl="1" indent="-285750">
              <a:buFont typeface="Arial" panose="020B0604020202020204" pitchFamily="34" charset="0"/>
              <a:buChar char="•"/>
            </a:pPr>
            <a:r>
              <a:rPr lang="en-US" dirty="0"/>
              <a:t>It is also known as the Variance Ratio Criterion.</a:t>
            </a:r>
          </a:p>
          <a:p>
            <a:pPr marL="742950" lvl="1" indent="-285750">
              <a:buFont typeface="Arial" panose="020B0604020202020204" pitchFamily="34" charset="0"/>
              <a:buChar char="•"/>
            </a:pPr>
            <a:r>
              <a:rPr lang="en-US" dirty="0"/>
              <a:t>The score is defined as ratio between the within-cluster dispersion and the between-cluster dispersion.</a:t>
            </a:r>
          </a:p>
          <a:p>
            <a:pPr marL="742950" lvl="1" indent="-285750">
              <a:buFont typeface="Arial" panose="020B0604020202020204" pitchFamily="34" charset="0"/>
              <a:buChar char="•"/>
            </a:pPr>
            <a:r>
              <a:rPr lang="en-US" dirty="0"/>
              <a:t>Higher the better</a:t>
            </a:r>
          </a:p>
          <a:p>
            <a:pPr marL="285750" indent="-285750">
              <a:buFont typeface="Arial" panose="020B0604020202020204" pitchFamily="34" charset="0"/>
              <a:buChar char="•"/>
            </a:pPr>
            <a:r>
              <a:rPr lang="en-US" dirty="0"/>
              <a:t>Davies-Bouldin Score</a:t>
            </a:r>
          </a:p>
          <a:p>
            <a:pPr marL="742950" lvl="1" indent="-285750">
              <a:buFont typeface="Arial" panose="020B0604020202020204" pitchFamily="34" charset="0"/>
              <a:buChar char="•"/>
            </a:pPr>
            <a:r>
              <a:rPr lang="en-US" dirty="0"/>
              <a:t>Evaluates the optimal number of clusters</a:t>
            </a:r>
          </a:p>
        </p:txBody>
      </p:sp>
    </p:spTree>
    <p:extLst>
      <p:ext uri="{BB962C8B-B14F-4D97-AF65-F5344CB8AC3E}">
        <p14:creationId xmlns:p14="http://schemas.microsoft.com/office/powerpoint/2010/main" val="4109339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8D5A861-7953-49F3-8255-5598334D0506}"/>
              </a:ext>
            </a:extLst>
          </p:cNvPr>
          <p:cNvSpPr txBox="1">
            <a:spLocks/>
          </p:cNvSpPr>
          <p:nvPr/>
        </p:nvSpPr>
        <p:spPr>
          <a:xfrm>
            <a:off x="314325" y="273845"/>
            <a:ext cx="7886700" cy="994172"/>
          </a:xfrm>
          <a:prstGeom prst="rect">
            <a:avLst/>
          </a:prstGeom>
        </p:spPr>
        <p:txBody>
          <a:bodyPr>
            <a:normAutofit/>
          </a:bodyPr>
          <a:lstStyle>
            <a:lvl1pPr algn="l" defTabSz="685800" rtl="0" eaLnBrk="1" latinLnBrk="0" hangingPunct="1">
              <a:lnSpc>
                <a:spcPct val="90000"/>
              </a:lnSpc>
              <a:spcBef>
                <a:spcPct val="0"/>
              </a:spcBef>
              <a:buNone/>
              <a:defRPr sz="3300" b="0" i="0" kern="1200">
                <a:solidFill>
                  <a:schemeClr val="tx1"/>
                </a:solidFill>
                <a:latin typeface="Helvetica Neue Medium" charset="0"/>
                <a:ea typeface="Helvetica Neue Medium" charset="0"/>
                <a:cs typeface="Helvetica Neue Medium" charset="0"/>
              </a:defRPr>
            </a:lvl1pPr>
          </a:lstStyle>
          <a:p>
            <a:r>
              <a:rPr lang="en-US" sz="2700" b="1" u="sng" dirty="0" err="1">
                <a:latin typeface="Helvetica" charset="0"/>
                <a:cs typeface="Helvetica" charset="0"/>
              </a:rPr>
              <a:t>KMeans</a:t>
            </a:r>
            <a:r>
              <a:rPr lang="en-US" sz="2700" b="1" u="sng" dirty="0">
                <a:latin typeface="Helvetica" charset="0"/>
                <a:cs typeface="Helvetica" charset="0"/>
              </a:rPr>
              <a:t> Clustering - </a:t>
            </a:r>
            <a:endParaRPr lang="en-US" sz="2700" u="sng" dirty="0"/>
          </a:p>
        </p:txBody>
      </p:sp>
      <p:pic>
        <p:nvPicPr>
          <p:cNvPr id="6" name="Picture 5">
            <a:extLst>
              <a:ext uri="{FF2B5EF4-FFF2-40B4-BE49-F238E27FC236}">
                <a16:creationId xmlns:a16="http://schemas.microsoft.com/office/drawing/2014/main" id="{A4B452DA-44FA-4B4E-8BCD-11731D2296D9}"/>
              </a:ext>
            </a:extLst>
          </p:cNvPr>
          <p:cNvPicPr>
            <a:picLocks noChangeAspect="1"/>
          </p:cNvPicPr>
          <p:nvPr/>
        </p:nvPicPr>
        <p:blipFill>
          <a:blip r:embed="rId2"/>
          <a:stretch>
            <a:fillRect/>
          </a:stretch>
        </p:blipFill>
        <p:spPr>
          <a:xfrm>
            <a:off x="6280163" y="564295"/>
            <a:ext cx="1852215" cy="1228786"/>
          </a:xfrm>
          <a:prstGeom prst="rect">
            <a:avLst/>
          </a:prstGeom>
        </p:spPr>
      </p:pic>
      <p:pic>
        <p:nvPicPr>
          <p:cNvPr id="7" name="Picture 6">
            <a:extLst>
              <a:ext uri="{FF2B5EF4-FFF2-40B4-BE49-F238E27FC236}">
                <a16:creationId xmlns:a16="http://schemas.microsoft.com/office/drawing/2014/main" id="{AB6F6B40-4C29-4706-B3CD-447B7DE007E9}"/>
              </a:ext>
            </a:extLst>
          </p:cNvPr>
          <p:cNvPicPr>
            <a:picLocks noChangeAspect="1"/>
          </p:cNvPicPr>
          <p:nvPr/>
        </p:nvPicPr>
        <p:blipFill>
          <a:blip r:embed="rId3"/>
          <a:stretch>
            <a:fillRect/>
          </a:stretch>
        </p:blipFill>
        <p:spPr>
          <a:xfrm>
            <a:off x="314325" y="937311"/>
            <a:ext cx="4623038" cy="3664138"/>
          </a:xfrm>
          <a:prstGeom prst="rect">
            <a:avLst/>
          </a:prstGeom>
        </p:spPr>
      </p:pic>
      <p:sp>
        <p:nvSpPr>
          <p:cNvPr id="8" name="TextBox 7">
            <a:extLst>
              <a:ext uri="{FF2B5EF4-FFF2-40B4-BE49-F238E27FC236}">
                <a16:creationId xmlns:a16="http://schemas.microsoft.com/office/drawing/2014/main" id="{5AB122D7-9A06-4D9A-9BB0-6C005D1D96D5}"/>
              </a:ext>
            </a:extLst>
          </p:cNvPr>
          <p:cNvSpPr txBox="1"/>
          <p:nvPr/>
        </p:nvSpPr>
        <p:spPr>
          <a:xfrm>
            <a:off x="1999772" y="4684989"/>
            <a:ext cx="2323689" cy="369332"/>
          </a:xfrm>
          <a:prstGeom prst="rect">
            <a:avLst/>
          </a:prstGeom>
          <a:noFill/>
        </p:spPr>
        <p:txBody>
          <a:bodyPr wrap="square" rtlCol="0">
            <a:spAutoFit/>
          </a:bodyPr>
          <a:lstStyle/>
          <a:p>
            <a:r>
              <a:rPr lang="en-US" dirty="0"/>
              <a:t>12 clusters</a:t>
            </a:r>
          </a:p>
        </p:txBody>
      </p:sp>
      <p:pic>
        <p:nvPicPr>
          <p:cNvPr id="9" name="Picture 8">
            <a:extLst>
              <a:ext uri="{FF2B5EF4-FFF2-40B4-BE49-F238E27FC236}">
                <a16:creationId xmlns:a16="http://schemas.microsoft.com/office/drawing/2014/main" id="{47A32020-0D7C-4038-B10C-F314CB56273E}"/>
              </a:ext>
            </a:extLst>
          </p:cNvPr>
          <p:cNvPicPr>
            <a:picLocks noChangeAspect="1"/>
          </p:cNvPicPr>
          <p:nvPr/>
        </p:nvPicPr>
        <p:blipFill>
          <a:blip r:embed="rId4"/>
          <a:stretch>
            <a:fillRect/>
          </a:stretch>
        </p:blipFill>
        <p:spPr>
          <a:xfrm>
            <a:off x="5141212" y="2120014"/>
            <a:ext cx="1882980" cy="1651887"/>
          </a:xfrm>
          <a:prstGeom prst="rect">
            <a:avLst/>
          </a:prstGeom>
        </p:spPr>
      </p:pic>
      <p:pic>
        <p:nvPicPr>
          <p:cNvPr id="10" name="Picture 9">
            <a:extLst>
              <a:ext uri="{FF2B5EF4-FFF2-40B4-BE49-F238E27FC236}">
                <a16:creationId xmlns:a16="http://schemas.microsoft.com/office/drawing/2014/main" id="{963B39F1-C575-4DFB-89D5-75FC1C1F5652}"/>
              </a:ext>
            </a:extLst>
          </p:cNvPr>
          <p:cNvPicPr>
            <a:picLocks noChangeAspect="1"/>
          </p:cNvPicPr>
          <p:nvPr/>
        </p:nvPicPr>
        <p:blipFill>
          <a:blip r:embed="rId5"/>
          <a:stretch>
            <a:fillRect/>
          </a:stretch>
        </p:blipFill>
        <p:spPr>
          <a:xfrm>
            <a:off x="7178050" y="2120014"/>
            <a:ext cx="1908657" cy="1651887"/>
          </a:xfrm>
          <a:prstGeom prst="rect">
            <a:avLst/>
          </a:prstGeom>
        </p:spPr>
      </p:pic>
    </p:spTree>
    <p:extLst>
      <p:ext uri="{BB962C8B-B14F-4D97-AF65-F5344CB8AC3E}">
        <p14:creationId xmlns:p14="http://schemas.microsoft.com/office/powerpoint/2010/main" val="1801097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70DC48A-DD93-4A25-BC99-D271482AFD5E}"/>
              </a:ext>
            </a:extLst>
          </p:cNvPr>
          <p:cNvSpPr txBox="1">
            <a:spLocks/>
          </p:cNvSpPr>
          <p:nvPr/>
        </p:nvSpPr>
        <p:spPr>
          <a:xfrm>
            <a:off x="314325" y="273845"/>
            <a:ext cx="7886700" cy="994172"/>
          </a:xfrm>
          <a:prstGeom prst="rect">
            <a:avLst/>
          </a:prstGeom>
        </p:spPr>
        <p:txBody>
          <a:bodyPr>
            <a:normAutofit/>
          </a:bodyPr>
          <a:lstStyle>
            <a:lvl1pPr algn="l" defTabSz="685800" rtl="0" eaLnBrk="1" latinLnBrk="0" hangingPunct="1">
              <a:lnSpc>
                <a:spcPct val="90000"/>
              </a:lnSpc>
              <a:spcBef>
                <a:spcPct val="0"/>
              </a:spcBef>
              <a:buNone/>
              <a:defRPr sz="3300" b="0" i="0" kern="1200">
                <a:solidFill>
                  <a:schemeClr val="tx1"/>
                </a:solidFill>
                <a:latin typeface="Helvetica Neue Medium" charset="0"/>
                <a:ea typeface="Helvetica Neue Medium" charset="0"/>
                <a:cs typeface="Helvetica Neue Medium" charset="0"/>
              </a:defRPr>
            </a:lvl1pPr>
          </a:lstStyle>
          <a:p>
            <a:r>
              <a:rPr lang="en-US" sz="2700" b="1" u="sng" dirty="0">
                <a:latin typeface="Helvetica" charset="0"/>
                <a:cs typeface="Helvetica" charset="0"/>
              </a:rPr>
              <a:t>Hierarchy Clustering - </a:t>
            </a:r>
            <a:endParaRPr lang="en-US" sz="2700" u="sng" dirty="0"/>
          </a:p>
        </p:txBody>
      </p:sp>
      <p:pic>
        <p:nvPicPr>
          <p:cNvPr id="5" name="Picture 4">
            <a:extLst>
              <a:ext uri="{FF2B5EF4-FFF2-40B4-BE49-F238E27FC236}">
                <a16:creationId xmlns:a16="http://schemas.microsoft.com/office/drawing/2014/main" id="{ED03477F-5E22-4F79-8A15-ED2CA7217C70}"/>
              </a:ext>
            </a:extLst>
          </p:cNvPr>
          <p:cNvPicPr>
            <a:picLocks noChangeAspect="1"/>
          </p:cNvPicPr>
          <p:nvPr/>
        </p:nvPicPr>
        <p:blipFill>
          <a:blip r:embed="rId2"/>
          <a:stretch>
            <a:fillRect/>
          </a:stretch>
        </p:blipFill>
        <p:spPr>
          <a:xfrm>
            <a:off x="6281839" y="1048870"/>
            <a:ext cx="1919186" cy="1055137"/>
          </a:xfrm>
          <a:prstGeom prst="rect">
            <a:avLst/>
          </a:prstGeom>
        </p:spPr>
      </p:pic>
      <p:pic>
        <p:nvPicPr>
          <p:cNvPr id="6" name="Picture 5">
            <a:extLst>
              <a:ext uri="{FF2B5EF4-FFF2-40B4-BE49-F238E27FC236}">
                <a16:creationId xmlns:a16="http://schemas.microsoft.com/office/drawing/2014/main" id="{B8E42FE5-8540-48AF-8A1B-C56370086260}"/>
              </a:ext>
            </a:extLst>
          </p:cNvPr>
          <p:cNvPicPr>
            <a:picLocks noChangeAspect="1"/>
          </p:cNvPicPr>
          <p:nvPr/>
        </p:nvPicPr>
        <p:blipFill>
          <a:blip r:embed="rId3"/>
          <a:stretch>
            <a:fillRect/>
          </a:stretch>
        </p:blipFill>
        <p:spPr>
          <a:xfrm>
            <a:off x="6061615" y="2571750"/>
            <a:ext cx="2323689" cy="1960613"/>
          </a:xfrm>
          <a:prstGeom prst="rect">
            <a:avLst/>
          </a:prstGeom>
        </p:spPr>
      </p:pic>
      <p:pic>
        <p:nvPicPr>
          <p:cNvPr id="8" name="Picture 7">
            <a:extLst>
              <a:ext uri="{FF2B5EF4-FFF2-40B4-BE49-F238E27FC236}">
                <a16:creationId xmlns:a16="http://schemas.microsoft.com/office/drawing/2014/main" id="{622F6158-50CB-4648-8A6D-854AA4F0BCE2}"/>
              </a:ext>
            </a:extLst>
          </p:cNvPr>
          <p:cNvPicPr>
            <a:picLocks noChangeAspect="1"/>
          </p:cNvPicPr>
          <p:nvPr/>
        </p:nvPicPr>
        <p:blipFill>
          <a:blip r:embed="rId4"/>
          <a:stretch>
            <a:fillRect/>
          </a:stretch>
        </p:blipFill>
        <p:spPr>
          <a:xfrm>
            <a:off x="314325" y="770931"/>
            <a:ext cx="4787744" cy="3867828"/>
          </a:xfrm>
          <a:prstGeom prst="rect">
            <a:avLst/>
          </a:prstGeom>
        </p:spPr>
      </p:pic>
      <p:sp>
        <p:nvSpPr>
          <p:cNvPr id="9" name="TextBox 8">
            <a:extLst>
              <a:ext uri="{FF2B5EF4-FFF2-40B4-BE49-F238E27FC236}">
                <a16:creationId xmlns:a16="http://schemas.microsoft.com/office/drawing/2014/main" id="{64248D5F-A5F7-4B70-8938-6574CEE39C46}"/>
              </a:ext>
            </a:extLst>
          </p:cNvPr>
          <p:cNvSpPr txBox="1"/>
          <p:nvPr/>
        </p:nvSpPr>
        <p:spPr>
          <a:xfrm>
            <a:off x="1933986" y="4684989"/>
            <a:ext cx="2323689" cy="369332"/>
          </a:xfrm>
          <a:prstGeom prst="rect">
            <a:avLst/>
          </a:prstGeom>
          <a:noFill/>
        </p:spPr>
        <p:txBody>
          <a:bodyPr wrap="square" rtlCol="0">
            <a:spAutoFit/>
          </a:bodyPr>
          <a:lstStyle/>
          <a:p>
            <a:r>
              <a:rPr lang="en-US" dirty="0"/>
              <a:t>12 clusters</a:t>
            </a:r>
          </a:p>
        </p:txBody>
      </p:sp>
    </p:spTree>
    <p:extLst>
      <p:ext uri="{BB962C8B-B14F-4D97-AF65-F5344CB8AC3E}">
        <p14:creationId xmlns:p14="http://schemas.microsoft.com/office/powerpoint/2010/main" val="2062409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BF86667-958A-4BE1-911D-A7E86543D892}"/>
              </a:ext>
            </a:extLst>
          </p:cNvPr>
          <p:cNvSpPr txBox="1">
            <a:spLocks/>
          </p:cNvSpPr>
          <p:nvPr/>
        </p:nvSpPr>
        <p:spPr>
          <a:xfrm>
            <a:off x="314325" y="273845"/>
            <a:ext cx="7886700" cy="994172"/>
          </a:xfrm>
          <a:prstGeom prst="rect">
            <a:avLst/>
          </a:prstGeom>
        </p:spPr>
        <p:txBody>
          <a:bodyPr>
            <a:normAutofit/>
          </a:bodyPr>
          <a:lstStyle>
            <a:lvl1pPr algn="l" defTabSz="685800" rtl="0" eaLnBrk="1" latinLnBrk="0" hangingPunct="1">
              <a:lnSpc>
                <a:spcPct val="90000"/>
              </a:lnSpc>
              <a:spcBef>
                <a:spcPct val="0"/>
              </a:spcBef>
              <a:buNone/>
              <a:defRPr sz="3300" b="0" i="0" kern="1200">
                <a:solidFill>
                  <a:schemeClr val="tx1"/>
                </a:solidFill>
                <a:latin typeface="Helvetica Neue Medium" charset="0"/>
                <a:ea typeface="Helvetica Neue Medium" charset="0"/>
                <a:cs typeface="Helvetica Neue Medium" charset="0"/>
              </a:defRPr>
            </a:lvl1pPr>
          </a:lstStyle>
          <a:p>
            <a:r>
              <a:rPr lang="en-US" sz="2700" b="1" u="sng" dirty="0">
                <a:latin typeface="Helvetica" charset="0"/>
                <a:cs typeface="Helvetica" charset="0"/>
              </a:rPr>
              <a:t>DBSCAN Clustering - </a:t>
            </a:r>
            <a:endParaRPr lang="en-US" sz="2700" u="sng" dirty="0"/>
          </a:p>
        </p:txBody>
      </p:sp>
      <p:sp>
        <p:nvSpPr>
          <p:cNvPr id="6" name="Rectangle 5">
            <a:extLst>
              <a:ext uri="{FF2B5EF4-FFF2-40B4-BE49-F238E27FC236}">
                <a16:creationId xmlns:a16="http://schemas.microsoft.com/office/drawing/2014/main" id="{7B0A66B9-17A7-4E42-B301-65E4D60B5CDF}"/>
              </a:ext>
            </a:extLst>
          </p:cNvPr>
          <p:cNvSpPr/>
          <p:nvPr/>
        </p:nvSpPr>
        <p:spPr>
          <a:xfrm>
            <a:off x="539977" y="4352189"/>
            <a:ext cx="4696094" cy="1200329"/>
          </a:xfrm>
          <a:prstGeom prst="rect">
            <a:avLst/>
          </a:prstGeom>
        </p:spPr>
        <p:txBody>
          <a:bodyPr wrap="none">
            <a:spAutoFit/>
          </a:bodyPr>
          <a:lstStyle/>
          <a:p>
            <a:pPr marL="285750" indent="-285750">
              <a:buFont typeface="Arial" panose="020B0604020202020204" pitchFamily="34" charset="0"/>
              <a:buChar char="•"/>
            </a:pPr>
            <a:r>
              <a:rPr lang="en-US" dirty="0" err="1"/>
              <a:t>dbscan</a:t>
            </a:r>
            <a:r>
              <a:rPr lang="en-US" dirty="0"/>
              <a:t> = DBSCAN(eps=.14, </a:t>
            </a:r>
            <a:r>
              <a:rPr lang="en-US" dirty="0" err="1"/>
              <a:t>min_samples</a:t>
            </a:r>
            <a:r>
              <a:rPr lang="en-US" dirty="0"/>
              <a:t> = 6)</a:t>
            </a:r>
          </a:p>
          <a:p>
            <a:pPr marL="285750" indent="-285750">
              <a:buFont typeface="Arial" panose="020B0604020202020204" pitchFamily="34" charset="0"/>
              <a:buChar char="•"/>
            </a:pPr>
            <a:r>
              <a:rPr lang="en-US" dirty="0"/>
              <a:t>3 Clusters</a:t>
            </a:r>
          </a:p>
          <a:p>
            <a:endParaRPr lang="en-US" dirty="0"/>
          </a:p>
          <a:p>
            <a:endParaRPr lang="en-US" dirty="0"/>
          </a:p>
        </p:txBody>
      </p:sp>
      <p:pic>
        <p:nvPicPr>
          <p:cNvPr id="9" name="Picture 8">
            <a:extLst>
              <a:ext uri="{FF2B5EF4-FFF2-40B4-BE49-F238E27FC236}">
                <a16:creationId xmlns:a16="http://schemas.microsoft.com/office/drawing/2014/main" id="{4EEBCD4D-BA23-4A8D-A38B-B569F4584756}"/>
              </a:ext>
            </a:extLst>
          </p:cNvPr>
          <p:cNvPicPr>
            <a:picLocks noChangeAspect="1"/>
          </p:cNvPicPr>
          <p:nvPr/>
        </p:nvPicPr>
        <p:blipFill>
          <a:blip r:embed="rId2"/>
          <a:stretch>
            <a:fillRect/>
          </a:stretch>
        </p:blipFill>
        <p:spPr>
          <a:xfrm>
            <a:off x="539977" y="918632"/>
            <a:ext cx="4524573" cy="3306235"/>
          </a:xfrm>
          <a:prstGeom prst="rect">
            <a:avLst/>
          </a:prstGeom>
        </p:spPr>
      </p:pic>
      <p:pic>
        <p:nvPicPr>
          <p:cNvPr id="10" name="Picture 9">
            <a:extLst>
              <a:ext uri="{FF2B5EF4-FFF2-40B4-BE49-F238E27FC236}">
                <a16:creationId xmlns:a16="http://schemas.microsoft.com/office/drawing/2014/main" id="{002A27D2-AA83-4496-9029-41FF170B1394}"/>
              </a:ext>
            </a:extLst>
          </p:cNvPr>
          <p:cNvPicPr>
            <a:picLocks noChangeAspect="1"/>
          </p:cNvPicPr>
          <p:nvPr/>
        </p:nvPicPr>
        <p:blipFill>
          <a:blip r:embed="rId3"/>
          <a:stretch>
            <a:fillRect/>
          </a:stretch>
        </p:blipFill>
        <p:spPr>
          <a:xfrm>
            <a:off x="6392556" y="835111"/>
            <a:ext cx="2034121" cy="1231670"/>
          </a:xfrm>
          <a:prstGeom prst="rect">
            <a:avLst/>
          </a:prstGeom>
        </p:spPr>
      </p:pic>
      <p:pic>
        <p:nvPicPr>
          <p:cNvPr id="11" name="Picture 10">
            <a:extLst>
              <a:ext uri="{FF2B5EF4-FFF2-40B4-BE49-F238E27FC236}">
                <a16:creationId xmlns:a16="http://schemas.microsoft.com/office/drawing/2014/main" id="{2B187617-AC64-4927-B787-31DCF241FF3D}"/>
              </a:ext>
            </a:extLst>
          </p:cNvPr>
          <p:cNvPicPr>
            <a:picLocks noChangeAspect="1"/>
          </p:cNvPicPr>
          <p:nvPr/>
        </p:nvPicPr>
        <p:blipFill>
          <a:blip r:embed="rId4"/>
          <a:stretch>
            <a:fillRect/>
          </a:stretch>
        </p:blipFill>
        <p:spPr>
          <a:xfrm>
            <a:off x="5637681" y="2936081"/>
            <a:ext cx="1509749" cy="1305730"/>
          </a:xfrm>
          <a:prstGeom prst="rect">
            <a:avLst/>
          </a:prstGeom>
        </p:spPr>
      </p:pic>
      <p:pic>
        <p:nvPicPr>
          <p:cNvPr id="12" name="Picture 11">
            <a:extLst>
              <a:ext uri="{FF2B5EF4-FFF2-40B4-BE49-F238E27FC236}">
                <a16:creationId xmlns:a16="http://schemas.microsoft.com/office/drawing/2014/main" id="{ADB742D9-79FF-44DA-9930-0247274EA12C}"/>
              </a:ext>
            </a:extLst>
          </p:cNvPr>
          <p:cNvPicPr>
            <a:picLocks noChangeAspect="1"/>
          </p:cNvPicPr>
          <p:nvPr/>
        </p:nvPicPr>
        <p:blipFill>
          <a:blip r:embed="rId5"/>
          <a:stretch>
            <a:fillRect/>
          </a:stretch>
        </p:blipFill>
        <p:spPr>
          <a:xfrm>
            <a:off x="7492963" y="2936081"/>
            <a:ext cx="1599879" cy="1305730"/>
          </a:xfrm>
          <a:prstGeom prst="rect">
            <a:avLst/>
          </a:prstGeom>
        </p:spPr>
      </p:pic>
    </p:spTree>
    <p:extLst>
      <p:ext uri="{BB962C8B-B14F-4D97-AF65-F5344CB8AC3E}">
        <p14:creationId xmlns:p14="http://schemas.microsoft.com/office/powerpoint/2010/main" val="2273335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57C7987-B38E-4CD8-83EC-6F7B05B44667}"/>
              </a:ext>
            </a:extLst>
          </p:cNvPr>
          <p:cNvPicPr>
            <a:picLocks noChangeAspect="1"/>
          </p:cNvPicPr>
          <p:nvPr/>
        </p:nvPicPr>
        <p:blipFill>
          <a:blip r:embed="rId2"/>
          <a:stretch>
            <a:fillRect/>
          </a:stretch>
        </p:blipFill>
        <p:spPr>
          <a:xfrm>
            <a:off x="238957" y="781007"/>
            <a:ext cx="6807550" cy="3905451"/>
          </a:xfrm>
          <a:prstGeom prst="rect">
            <a:avLst/>
          </a:prstGeom>
        </p:spPr>
      </p:pic>
      <p:pic>
        <p:nvPicPr>
          <p:cNvPr id="4" name="Picture 3">
            <a:extLst>
              <a:ext uri="{FF2B5EF4-FFF2-40B4-BE49-F238E27FC236}">
                <a16:creationId xmlns:a16="http://schemas.microsoft.com/office/drawing/2014/main" id="{DE3677EE-BFA4-4DDB-ABF2-14E8F204237F}"/>
              </a:ext>
            </a:extLst>
          </p:cNvPr>
          <p:cNvPicPr>
            <a:picLocks noChangeAspect="1"/>
          </p:cNvPicPr>
          <p:nvPr/>
        </p:nvPicPr>
        <p:blipFill>
          <a:blip r:embed="rId3"/>
          <a:stretch>
            <a:fillRect/>
          </a:stretch>
        </p:blipFill>
        <p:spPr>
          <a:xfrm>
            <a:off x="7458035" y="1809759"/>
            <a:ext cx="1543129" cy="1847945"/>
          </a:xfrm>
          <a:prstGeom prst="rect">
            <a:avLst/>
          </a:prstGeom>
        </p:spPr>
      </p:pic>
      <p:sp>
        <p:nvSpPr>
          <p:cNvPr id="6" name="Title 1">
            <a:extLst>
              <a:ext uri="{FF2B5EF4-FFF2-40B4-BE49-F238E27FC236}">
                <a16:creationId xmlns:a16="http://schemas.microsoft.com/office/drawing/2014/main" id="{8F656776-4C84-4234-9E52-FF57601734E5}"/>
              </a:ext>
            </a:extLst>
          </p:cNvPr>
          <p:cNvSpPr txBox="1">
            <a:spLocks/>
          </p:cNvSpPr>
          <p:nvPr/>
        </p:nvSpPr>
        <p:spPr>
          <a:xfrm>
            <a:off x="238957" y="180976"/>
            <a:ext cx="7886700" cy="994172"/>
          </a:xfrm>
          <a:prstGeom prst="rect">
            <a:avLst/>
          </a:prstGeom>
        </p:spPr>
        <p:txBody>
          <a:bodyPr>
            <a:normAutofit/>
          </a:bodyPr>
          <a:lstStyle>
            <a:lvl1pPr algn="l" defTabSz="685800" rtl="0" eaLnBrk="1" latinLnBrk="0" hangingPunct="1">
              <a:lnSpc>
                <a:spcPct val="90000"/>
              </a:lnSpc>
              <a:spcBef>
                <a:spcPct val="0"/>
              </a:spcBef>
              <a:buNone/>
              <a:defRPr sz="3300" b="0" i="0" kern="1200">
                <a:solidFill>
                  <a:schemeClr val="tx1"/>
                </a:solidFill>
                <a:latin typeface="Helvetica Neue Medium" charset="0"/>
                <a:ea typeface="Helvetica Neue Medium" charset="0"/>
                <a:cs typeface="Helvetica Neue Medium" charset="0"/>
              </a:defRPr>
            </a:lvl1pPr>
          </a:lstStyle>
          <a:p>
            <a:r>
              <a:rPr lang="en-US" sz="2700" b="1" u="sng" dirty="0">
                <a:latin typeface="Helvetica" charset="0"/>
                <a:cs typeface="Helvetica" charset="0"/>
              </a:rPr>
              <a:t>Original without clustering</a:t>
            </a:r>
            <a:endParaRPr lang="en-US" sz="2700" u="sng" dirty="0"/>
          </a:p>
        </p:txBody>
      </p:sp>
    </p:spTree>
    <p:extLst>
      <p:ext uri="{BB962C8B-B14F-4D97-AF65-F5344CB8AC3E}">
        <p14:creationId xmlns:p14="http://schemas.microsoft.com/office/powerpoint/2010/main" val="3910093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3637E3E-133E-4647-BA1A-5B08D35C20B1}"/>
              </a:ext>
            </a:extLst>
          </p:cNvPr>
          <p:cNvPicPr>
            <a:picLocks noChangeAspect="1"/>
          </p:cNvPicPr>
          <p:nvPr/>
        </p:nvPicPr>
        <p:blipFill>
          <a:blip r:embed="rId2"/>
          <a:stretch>
            <a:fillRect/>
          </a:stretch>
        </p:blipFill>
        <p:spPr>
          <a:xfrm>
            <a:off x="211388" y="880380"/>
            <a:ext cx="6832951" cy="3962604"/>
          </a:xfrm>
          <a:prstGeom prst="rect">
            <a:avLst/>
          </a:prstGeom>
        </p:spPr>
      </p:pic>
      <p:pic>
        <p:nvPicPr>
          <p:cNvPr id="3" name="Picture 2">
            <a:extLst>
              <a:ext uri="{FF2B5EF4-FFF2-40B4-BE49-F238E27FC236}">
                <a16:creationId xmlns:a16="http://schemas.microsoft.com/office/drawing/2014/main" id="{C5042714-459D-43BD-A743-0B03F2DCB352}"/>
              </a:ext>
            </a:extLst>
          </p:cNvPr>
          <p:cNvPicPr>
            <a:picLocks noChangeAspect="1"/>
          </p:cNvPicPr>
          <p:nvPr/>
        </p:nvPicPr>
        <p:blipFill>
          <a:blip r:embed="rId3"/>
          <a:stretch>
            <a:fillRect/>
          </a:stretch>
        </p:blipFill>
        <p:spPr>
          <a:xfrm>
            <a:off x="7283798" y="1915483"/>
            <a:ext cx="1505027" cy="1892397"/>
          </a:xfrm>
          <a:prstGeom prst="rect">
            <a:avLst/>
          </a:prstGeom>
        </p:spPr>
      </p:pic>
      <p:sp>
        <p:nvSpPr>
          <p:cNvPr id="5" name="Title 1">
            <a:extLst>
              <a:ext uri="{FF2B5EF4-FFF2-40B4-BE49-F238E27FC236}">
                <a16:creationId xmlns:a16="http://schemas.microsoft.com/office/drawing/2014/main" id="{1C609646-C430-4CC7-9376-27DD2EA1358A}"/>
              </a:ext>
            </a:extLst>
          </p:cNvPr>
          <p:cNvSpPr txBox="1">
            <a:spLocks/>
          </p:cNvSpPr>
          <p:nvPr/>
        </p:nvSpPr>
        <p:spPr>
          <a:xfrm>
            <a:off x="314325" y="273845"/>
            <a:ext cx="7886700" cy="994172"/>
          </a:xfrm>
          <a:prstGeom prst="rect">
            <a:avLst/>
          </a:prstGeom>
        </p:spPr>
        <p:txBody>
          <a:bodyPr>
            <a:normAutofit/>
          </a:bodyPr>
          <a:lstStyle>
            <a:lvl1pPr algn="l" defTabSz="685800" rtl="0" eaLnBrk="1" latinLnBrk="0" hangingPunct="1">
              <a:lnSpc>
                <a:spcPct val="90000"/>
              </a:lnSpc>
              <a:spcBef>
                <a:spcPct val="0"/>
              </a:spcBef>
              <a:buNone/>
              <a:defRPr sz="3300" b="0" i="0" kern="1200">
                <a:solidFill>
                  <a:schemeClr val="tx1"/>
                </a:solidFill>
                <a:latin typeface="Helvetica Neue Medium" charset="0"/>
                <a:ea typeface="Helvetica Neue Medium" charset="0"/>
                <a:cs typeface="Helvetica Neue Medium" charset="0"/>
              </a:defRPr>
            </a:lvl1pPr>
          </a:lstStyle>
          <a:p>
            <a:r>
              <a:rPr lang="en-US" sz="2700" b="1" u="sng" dirty="0" err="1">
                <a:latin typeface="Helvetica" charset="0"/>
                <a:cs typeface="Helvetica" charset="0"/>
              </a:rPr>
              <a:t>KMeans</a:t>
            </a:r>
            <a:r>
              <a:rPr lang="en-US" sz="2700" b="1" u="sng" dirty="0">
                <a:latin typeface="Helvetica" charset="0"/>
                <a:cs typeface="Helvetica" charset="0"/>
              </a:rPr>
              <a:t> Clustering - </a:t>
            </a:r>
            <a:endParaRPr lang="en-US" sz="2700" u="sng" dirty="0"/>
          </a:p>
        </p:txBody>
      </p:sp>
    </p:spTree>
    <p:extLst>
      <p:ext uri="{BB962C8B-B14F-4D97-AF65-F5344CB8AC3E}">
        <p14:creationId xmlns:p14="http://schemas.microsoft.com/office/powerpoint/2010/main" val="46849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437A6CA-BD5E-4144-B1D3-1E0B894C4B68}"/>
              </a:ext>
            </a:extLst>
          </p:cNvPr>
          <p:cNvPicPr>
            <a:picLocks noChangeAspect="1"/>
          </p:cNvPicPr>
          <p:nvPr/>
        </p:nvPicPr>
        <p:blipFill>
          <a:blip r:embed="rId2"/>
          <a:stretch>
            <a:fillRect/>
          </a:stretch>
        </p:blipFill>
        <p:spPr>
          <a:xfrm>
            <a:off x="460202" y="738880"/>
            <a:ext cx="6737696" cy="3937202"/>
          </a:xfrm>
          <a:prstGeom prst="rect">
            <a:avLst/>
          </a:prstGeom>
        </p:spPr>
      </p:pic>
      <p:pic>
        <p:nvPicPr>
          <p:cNvPr id="3" name="Picture 2">
            <a:extLst>
              <a:ext uri="{FF2B5EF4-FFF2-40B4-BE49-F238E27FC236}">
                <a16:creationId xmlns:a16="http://schemas.microsoft.com/office/drawing/2014/main" id="{8A2C05A9-EBBB-4099-AD2E-2287CC82EE1F}"/>
              </a:ext>
            </a:extLst>
          </p:cNvPr>
          <p:cNvPicPr>
            <a:picLocks noChangeAspect="1"/>
          </p:cNvPicPr>
          <p:nvPr/>
        </p:nvPicPr>
        <p:blipFill>
          <a:blip r:embed="rId3"/>
          <a:stretch>
            <a:fillRect/>
          </a:stretch>
        </p:blipFill>
        <p:spPr>
          <a:xfrm>
            <a:off x="7355641" y="1923208"/>
            <a:ext cx="1562180" cy="1854295"/>
          </a:xfrm>
          <a:prstGeom prst="rect">
            <a:avLst/>
          </a:prstGeom>
        </p:spPr>
      </p:pic>
      <p:sp>
        <p:nvSpPr>
          <p:cNvPr id="4" name="Title 1">
            <a:extLst>
              <a:ext uri="{FF2B5EF4-FFF2-40B4-BE49-F238E27FC236}">
                <a16:creationId xmlns:a16="http://schemas.microsoft.com/office/drawing/2014/main" id="{39116335-C4B4-491F-A65C-A02BC9B306D5}"/>
              </a:ext>
            </a:extLst>
          </p:cNvPr>
          <p:cNvSpPr txBox="1">
            <a:spLocks/>
          </p:cNvSpPr>
          <p:nvPr/>
        </p:nvSpPr>
        <p:spPr>
          <a:xfrm>
            <a:off x="314325" y="273845"/>
            <a:ext cx="7886700" cy="994172"/>
          </a:xfrm>
          <a:prstGeom prst="rect">
            <a:avLst/>
          </a:prstGeom>
        </p:spPr>
        <p:txBody>
          <a:bodyPr>
            <a:normAutofit/>
          </a:bodyPr>
          <a:lstStyle>
            <a:lvl1pPr algn="l" defTabSz="685800" rtl="0" eaLnBrk="1" latinLnBrk="0" hangingPunct="1">
              <a:lnSpc>
                <a:spcPct val="90000"/>
              </a:lnSpc>
              <a:spcBef>
                <a:spcPct val="0"/>
              </a:spcBef>
              <a:buNone/>
              <a:defRPr sz="3300" b="0" i="0" kern="1200">
                <a:solidFill>
                  <a:schemeClr val="tx1"/>
                </a:solidFill>
                <a:latin typeface="Helvetica Neue Medium" charset="0"/>
                <a:ea typeface="Helvetica Neue Medium" charset="0"/>
                <a:cs typeface="Helvetica Neue Medium" charset="0"/>
              </a:defRPr>
            </a:lvl1pPr>
          </a:lstStyle>
          <a:p>
            <a:r>
              <a:rPr lang="en-US" sz="2700" b="1" u="sng" dirty="0">
                <a:latin typeface="Helvetica" charset="0"/>
                <a:cs typeface="Helvetica" charset="0"/>
              </a:rPr>
              <a:t>Hierarchy Clustering - </a:t>
            </a:r>
            <a:endParaRPr lang="en-US" sz="2700" u="sng" dirty="0"/>
          </a:p>
        </p:txBody>
      </p:sp>
    </p:spTree>
    <p:extLst>
      <p:ext uri="{BB962C8B-B14F-4D97-AF65-F5344CB8AC3E}">
        <p14:creationId xmlns:p14="http://schemas.microsoft.com/office/powerpoint/2010/main" val="90430435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2D7B9216-7398-604A-B9FD-D1480978F082}" vid="{A9DCC503-974D-6543-8D56-03BC16D15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UCF Brand-Wide Format Powerpoint</Template>
  <TotalTime>9345</TotalTime>
  <Words>156</Words>
  <Application>Microsoft Office PowerPoint</Application>
  <PresentationFormat>On-screen Show (16:9)</PresentationFormat>
  <Paragraphs>39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Helvetica</vt:lpstr>
      <vt:lpstr>Helvetica Neue</vt:lpstr>
      <vt:lpstr>Helvetica Neue Medium</vt:lpstr>
      <vt:lpstr>Times New Roman</vt:lpstr>
      <vt:lpstr>Office Theme</vt:lpstr>
      <vt:lpstr>EV2G (Electric Vehicle to Grid) Price Forecasting using Clustering Timothy Rampiaray Assignment 4 EEL 6257</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Comments/Questions  tarampia@knights.ucf.edu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Opening Title VERSION A</dc:title>
  <dc:creator>Microsoft Office User</dc:creator>
  <cp:lastModifiedBy>Timothy Rampiaray</cp:lastModifiedBy>
  <cp:revision>37</cp:revision>
  <cp:lastPrinted>2017-11-07T21:20:52Z</cp:lastPrinted>
  <dcterms:created xsi:type="dcterms:W3CDTF">2016-09-13T13:48:42Z</dcterms:created>
  <dcterms:modified xsi:type="dcterms:W3CDTF">2019-04-08T20:53:41Z</dcterms:modified>
</cp:coreProperties>
</file>