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7" r:id="rId2"/>
    <p:sldId id="258" r:id="rId3"/>
    <p:sldId id="275" r:id="rId4"/>
    <p:sldId id="270" r:id="rId5"/>
    <p:sldId id="276" r:id="rId6"/>
    <p:sldId id="278" r:id="rId7"/>
    <p:sldId id="263" r:id="rId8"/>
    <p:sldId id="267" r:id="rId9"/>
    <p:sldId id="277" r:id="rId10"/>
    <p:sldId id="274"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5F4B"/>
    <a:srgbClr val="FFFFFF"/>
    <a:srgbClr val="FF40FF"/>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4"/>
    <p:restoredTop sz="81167"/>
  </p:normalViewPr>
  <p:slideViewPr>
    <p:cSldViewPr snapToGrid="0" snapToObjects="1">
      <p:cViewPr>
        <p:scale>
          <a:sx n="100" d="100"/>
          <a:sy n="100" d="100"/>
        </p:scale>
        <p:origin x="2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Sheet1!$A$2:$A$8</c:f>
              <c:strCache>
                <c:ptCount val="7"/>
                <c:pt idx="0">
                  <c:v>Number of Children Ever Born</c:v>
                </c:pt>
                <c:pt idx="1">
                  <c:v>Wife's Age</c:v>
                </c:pt>
                <c:pt idx="2">
                  <c:v>Wife's Education</c:v>
                </c:pt>
                <c:pt idx="3">
                  <c:v>Husband's Education</c:v>
                </c:pt>
                <c:pt idx="4">
                  <c:v>Husband's Occupation</c:v>
                </c:pt>
                <c:pt idx="5">
                  <c:v>Standard of Living</c:v>
                </c:pt>
                <c:pt idx="6">
                  <c:v>Media Exposure</c:v>
                </c:pt>
              </c:strCache>
            </c:strRef>
          </c:cat>
          <c:val>
            <c:numRef>
              <c:f>Sheet1!$B$2:$B$8</c:f>
              <c:numCache>
                <c:formatCode>General</c:formatCode>
                <c:ptCount val="7"/>
                <c:pt idx="0">
                  <c:v>0.28</c:v>
                </c:pt>
                <c:pt idx="1">
                  <c:v>0.21</c:v>
                </c:pt>
                <c:pt idx="2">
                  <c:v>0.1</c:v>
                </c:pt>
                <c:pt idx="3">
                  <c:v>0.05</c:v>
                </c:pt>
                <c:pt idx="4">
                  <c:v>0.05</c:v>
                </c:pt>
                <c:pt idx="5">
                  <c:v>0.03</c:v>
                </c:pt>
                <c:pt idx="6">
                  <c:v>0.02</c:v>
                </c:pt>
              </c:numCache>
            </c:numRef>
          </c:val>
        </c:ser>
        <c:dLbls>
          <c:showLegendKey val="0"/>
          <c:showVal val="0"/>
          <c:showCatName val="0"/>
          <c:showSerName val="0"/>
          <c:showPercent val="0"/>
          <c:showBubbleSize val="0"/>
        </c:dLbls>
        <c:gapWidth val="100"/>
        <c:overlap val="-24"/>
        <c:axId val="1305833712"/>
        <c:axId val="1305836032"/>
      </c:barChart>
      <c:catAx>
        <c:axId val="13058337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0" spcFirstLastPara="1" vertOverflow="ellipsis" wrap="square" anchor="ctr" anchorCtr="1"/>
          <a:lstStyle/>
          <a:p>
            <a:pPr>
              <a:defRPr sz="1197" b="1" i="0" u="none" strike="noStrike" kern="1200" baseline="0">
                <a:solidFill>
                  <a:schemeClr val="tx1"/>
                </a:solidFill>
                <a:latin typeface="Arial" charset="0"/>
                <a:ea typeface="Arial" charset="0"/>
                <a:cs typeface="Arial" charset="0"/>
              </a:defRPr>
            </a:pPr>
            <a:endParaRPr lang="en-US"/>
          </a:p>
        </c:txPr>
        <c:crossAx val="1305836032"/>
        <c:crosses val="autoZero"/>
        <c:auto val="1"/>
        <c:lblAlgn val="ctr"/>
        <c:lblOffset val="100"/>
        <c:noMultiLvlLbl val="0"/>
      </c:catAx>
      <c:valAx>
        <c:axId val="1305836032"/>
        <c:scaling>
          <c:orientation val="minMax"/>
        </c:scaling>
        <c:delete val="1"/>
        <c:axPos val="l"/>
        <c:majorGridlines>
          <c:spPr>
            <a:ln w="9525" cap="flat" cmpd="sng" algn="ctr">
              <a:solidFill>
                <a:schemeClr val="tx2">
                  <a:lumMod val="15000"/>
                  <a:lumOff val="85000"/>
                </a:schemeClr>
              </a:solidFill>
              <a:round/>
            </a:ln>
            <a:effectLst/>
          </c:spPr>
        </c:majorGridlines>
        <c:majorTickMark val="none"/>
        <c:minorTickMark val="none"/>
        <c:tickLblPos val="nextTo"/>
        <c:crossAx val="1305833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62FCC-1F1C-5946-9C04-A983D53AF0CD}" type="datetimeFigureOut">
              <a:rPr lang="en-US" smtClean="0"/>
              <a:t>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4D443-A394-AD47-A9FD-BD57C941875D}" type="slidenum">
              <a:rPr lang="en-US" smtClean="0"/>
              <a:t>‹#›</a:t>
            </a:fld>
            <a:endParaRPr lang="en-US"/>
          </a:p>
        </p:txBody>
      </p:sp>
    </p:spTree>
    <p:extLst>
      <p:ext uri="{BB962C8B-B14F-4D97-AF65-F5344CB8AC3E}">
        <p14:creationId xmlns:p14="http://schemas.microsoft.com/office/powerpoint/2010/main" val="44506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I</a:t>
            </a:r>
            <a:r>
              <a:rPr lang="mr-IN" baseline="0" dirty="0" smtClean="0"/>
              <a:t>’</a:t>
            </a:r>
            <a:r>
              <a:rPr lang="en-US" baseline="0" dirty="0" smtClean="0"/>
              <a:t>m Tara Mullin, a part time data science student. Today I’ll be presenting a project </a:t>
            </a:r>
            <a:r>
              <a:rPr lang="en-US" baseline="0" dirty="0" smtClean="0"/>
              <a:t>on machine learning classification models</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1</a:t>
            </a:fld>
            <a:endParaRPr lang="en-US"/>
          </a:p>
        </p:txBody>
      </p:sp>
    </p:spTree>
    <p:extLst>
      <p:ext uri="{BB962C8B-B14F-4D97-AF65-F5344CB8AC3E}">
        <p14:creationId xmlns:p14="http://schemas.microsoft.com/office/powerpoint/2010/main" val="499189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Media</a:t>
            </a:r>
            <a:r>
              <a:rPr lang="en-US" baseline="0" dirty="0" smtClean="0"/>
              <a:t> exposure does have some influence when it comes to predicting contraceptive method choice, which implies that messaging and access to information may impact people’s decisions. I recommend increasing public health media campaigns around reproductive health </a:t>
            </a:r>
            <a:r>
              <a:rPr lang="mr-IN" baseline="0" dirty="0" smtClean="0"/>
              <a:t>–</a:t>
            </a:r>
            <a:r>
              <a:rPr lang="en-US" baseline="0" dirty="0" smtClean="0"/>
              <a:t> particularly in public locations in case people don’t have access to media personally</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10</a:t>
            </a:fld>
            <a:endParaRPr lang="en-US"/>
          </a:p>
        </p:txBody>
      </p:sp>
    </p:spTree>
    <p:extLst>
      <p:ext uri="{BB962C8B-B14F-4D97-AF65-F5344CB8AC3E}">
        <p14:creationId xmlns:p14="http://schemas.microsoft.com/office/powerpoint/2010/main" val="203935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acknowledge that </a:t>
            </a:r>
            <a:r>
              <a:rPr lang="en-US" dirty="0" smtClean="0"/>
              <a:t>the data I used is fairly old, it is</a:t>
            </a:r>
            <a:r>
              <a:rPr lang="en-US" baseline="0" dirty="0" smtClean="0"/>
              <a:t> from 1987 and it comes from a national survey conducted in Indonesia. This means that it may not longer be as relevant today, and the findings can only be applied to the Indonesian population. </a:t>
            </a:r>
          </a:p>
          <a:p>
            <a:endParaRPr lang="en-US" baseline="0" dirty="0" smtClean="0"/>
          </a:p>
          <a:p>
            <a:r>
              <a:rPr lang="en-US" baseline="0" dirty="0" smtClean="0"/>
              <a:t>Also, I am unaware of the sampling techniques used to obtain the data. If women were allowed to voluntarily participate in the survey, then there is likely a risk of self-selection bias in the data.</a:t>
            </a:r>
          </a:p>
          <a:p>
            <a:endParaRPr lang="en-US" baseline="0" dirty="0" smtClean="0"/>
          </a:p>
          <a:p>
            <a:r>
              <a:rPr lang="en-US" baseline="0" dirty="0" smtClean="0"/>
              <a:t>In the future I hope to learn more about how to tune the parameters of the machine learning algorithms I used so that the accuracy of predictions can be increased. I’d also like to find more recent data and perhaps compare these findings to similar data collected in other countries</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11</a:t>
            </a:fld>
            <a:endParaRPr lang="en-US"/>
          </a:p>
        </p:txBody>
      </p:sp>
    </p:spTree>
    <p:extLst>
      <p:ext uri="{BB962C8B-B14F-4D97-AF65-F5344CB8AC3E}">
        <p14:creationId xmlns:p14="http://schemas.microsoft.com/office/powerpoint/2010/main" val="687491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you! What questions can I answer?</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12</a:t>
            </a:fld>
            <a:endParaRPr lang="en-US"/>
          </a:p>
        </p:txBody>
      </p:sp>
    </p:spTree>
    <p:extLst>
      <p:ext uri="{BB962C8B-B14F-4D97-AF65-F5344CB8AC3E}">
        <p14:creationId xmlns:p14="http://schemas.microsoft.com/office/powerpoint/2010/main" val="204627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question this project sought to answer was: </a:t>
            </a:r>
            <a:r>
              <a:rPr lang="en-US" dirty="0" smtClean="0">
                <a:latin typeface="Arial" charset="0"/>
                <a:ea typeface="Arial" charset="0"/>
                <a:cs typeface="Arial" charset="0"/>
              </a:rPr>
              <a:t>Can a woman’s </a:t>
            </a:r>
            <a:r>
              <a:rPr lang="en-US" b="1" dirty="0" smtClean="0">
                <a:latin typeface="Arial" charset="0"/>
                <a:ea typeface="Arial" charset="0"/>
                <a:cs typeface="Arial" charset="0"/>
              </a:rPr>
              <a:t>demographic</a:t>
            </a:r>
            <a:r>
              <a:rPr lang="en-US" dirty="0" smtClean="0">
                <a:latin typeface="Arial" charset="0"/>
                <a:ea typeface="Arial" charset="0"/>
                <a:cs typeface="Arial" charset="0"/>
              </a:rPr>
              <a:t> and </a:t>
            </a:r>
            <a:r>
              <a:rPr lang="en-US" b="1" dirty="0" smtClean="0">
                <a:latin typeface="Arial" charset="0"/>
                <a:ea typeface="Arial" charset="0"/>
                <a:cs typeface="Arial" charset="0"/>
              </a:rPr>
              <a:t>socio-economic</a:t>
            </a:r>
            <a:r>
              <a:rPr lang="en-US" dirty="0" smtClean="0">
                <a:latin typeface="Arial" charset="0"/>
                <a:ea typeface="Arial" charset="0"/>
                <a:cs typeface="Arial" charset="0"/>
              </a:rPr>
              <a:t> characteristics predict current </a:t>
            </a:r>
            <a:r>
              <a:rPr lang="en-US" b="1" dirty="0" smtClean="0">
                <a:latin typeface="Arial" charset="0"/>
                <a:ea typeface="Arial" charset="0"/>
                <a:cs typeface="Arial" charset="0"/>
              </a:rPr>
              <a:t>contraceptive method choice</a:t>
            </a:r>
            <a:r>
              <a:rPr lang="en-US" dirty="0" smtClean="0">
                <a:latin typeface="Arial" charset="0"/>
                <a:ea typeface="Arial" charset="0"/>
                <a:cs typeface="Arial" charset="0"/>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were three possible types</a:t>
            </a:r>
            <a:r>
              <a:rPr lang="en-US" sz="1200" b="0" i="0" kern="1200" baseline="0" dirty="0" smtClean="0">
                <a:solidFill>
                  <a:schemeClr val="tx1"/>
                </a:solidFill>
                <a:effectLst/>
                <a:latin typeface="+mn-lt"/>
                <a:ea typeface="+mn-ea"/>
                <a:cs typeface="+mn-cs"/>
              </a:rPr>
              <a:t> of contraceptive methods: no use, long-term methods, and short-term methods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For this project I took on the point of view of an institution or organization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such as the Indonesian government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that is seeking to increase the prevalence of contraceptive use in Indonesia</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54D443-A394-AD47-A9FD-BD57C941875D}" type="slidenum">
              <a:rPr lang="en-US" smtClean="0"/>
              <a:t>2</a:t>
            </a:fld>
            <a:endParaRPr lang="en-US"/>
          </a:p>
        </p:txBody>
      </p:sp>
    </p:spTree>
    <p:extLst>
      <p:ext uri="{BB962C8B-B14F-4D97-AF65-F5344CB8AC3E}">
        <p14:creationId xmlns:p14="http://schemas.microsoft.com/office/powerpoint/2010/main" val="93457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answer this question I used open source data</a:t>
            </a:r>
            <a:r>
              <a:rPr lang="en-US" sz="1200" b="0" i="0" kern="1200" baseline="0" dirty="0" smtClean="0">
                <a:solidFill>
                  <a:schemeClr val="tx1"/>
                </a:solidFill>
                <a:effectLst/>
                <a:latin typeface="+mn-lt"/>
                <a:ea typeface="+mn-ea"/>
                <a:cs typeface="+mn-cs"/>
              </a:rPr>
              <a:t> available from the center for machine learning and intelligent systems. It was collected in 1987 from a national Indonesian contraceptive prevalence survey. There are nearly 1,500 survey responses included in the data set.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54D443-A394-AD47-A9FD-BD57C941875D}" type="slidenum">
              <a:rPr lang="en-US" smtClean="0"/>
              <a:t>3</a:t>
            </a:fld>
            <a:endParaRPr lang="en-US"/>
          </a:p>
        </p:txBody>
      </p:sp>
    </p:spTree>
    <p:extLst>
      <p:ext uri="{BB962C8B-B14F-4D97-AF65-F5344CB8AC3E}">
        <p14:creationId xmlns:p14="http://schemas.microsoft.com/office/powerpoint/2010/main" val="781723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factors I used to </a:t>
            </a:r>
            <a:r>
              <a:rPr lang="en-US" sz="1200" b="0" i="0" kern="1200" dirty="0" smtClean="0">
                <a:solidFill>
                  <a:schemeClr val="tx1"/>
                </a:solidFill>
                <a:effectLst/>
                <a:latin typeface="+mn-lt"/>
                <a:ea typeface="+mn-ea"/>
                <a:cs typeface="+mn-cs"/>
              </a:rPr>
              <a:t>predict contraceptive method </a:t>
            </a:r>
            <a:r>
              <a:rPr lang="en-US" sz="1200" b="0" i="0" kern="1200" baseline="0" dirty="0" smtClean="0">
                <a:solidFill>
                  <a:schemeClr val="tx1"/>
                </a:solidFill>
                <a:effectLst/>
                <a:latin typeface="+mn-lt"/>
                <a:ea typeface="+mn-ea"/>
                <a:cs typeface="+mn-cs"/>
              </a:rPr>
              <a:t>were</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4</a:t>
            </a:fld>
            <a:endParaRPr lang="en-US"/>
          </a:p>
        </p:txBody>
      </p:sp>
    </p:spTree>
    <p:extLst>
      <p:ext uri="{BB962C8B-B14F-4D97-AF65-F5344CB8AC3E}">
        <p14:creationId xmlns:p14="http://schemas.microsoft.com/office/powerpoint/2010/main" val="1784966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My initial hypotheses before beginning the models were that education of the wife and the husband,</a:t>
            </a:r>
            <a:r>
              <a:rPr lang="en-US" sz="1200" b="0" i="0" kern="1200" baseline="0" dirty="0" smtClean="0">
                <a:solidFill>
                  <a:schemeClr val="tx1"/>
                </a:solidFill>
                <a:effectLst/>
                <a:latin typeface="+mn-lt"/>
                <a:ea typeface="+mn-ea"/>
                <a:cs typeface="+mn-cs"/>
              </a:rPr>
              <a:t> media exposure, and whether or not the wife was currently working would be the strongest predictors of contraceptive method choice</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5</a:t>
            </a:fld>
            <a:endParaRPr lang="en-US"/>
          </a:p>
        </p:txBody>
      </p:sp>
    </p:spTree>
    <p:extLst>
      <p:ext uri="{BB962C8B-B14F-4D97-AF65-F5344CB8AC3E}">
        <p14:creationId xmlns:p14="http://schemas.microsoft.com/office/powerpoint/2010/main" val="203572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After experimenting with several</a:t>
            </a:r>
            <a:r>
              <a:rPr lang="en-US" sz="1200" b="0" i="0" kern="1200" baseline="0" dirty="0" smtClean="0">
                <a:solidFill>
                  <a:schemeClr val="tx1"/>
                </a:solidFill>
                <a:effectLst/>
                <a:latin typeface="+mn-lt"/>
                <a:ea typeface="+mn-ea"/>
                <a:cs typeface="+mn-cs"/>
              </a:rPr>
              <a:t> different machine learning algorithms, I found that the demographic and socio-</a:t>
            </a:r>
            <a:r>
              <a:rPr lang="en-US" sz="1200" b="0" i="0" kern="1200" baseline="0" dirty="0" err="1" smtClean="0">
                <a:solidFill>
                  <a:schemeClr val="tx1"/>
                </a:solidFill>
                <a:effectLst/>
                <a:latin typeface="+mn-lt"/>
                <a:ea typeface="+mn-ea"/>
                <a:cs typeface="+mn-cs"/>
              </a:rPr>
              <a:t>econmic</a:t>
            </a:r>
            <a:r>
              <a:rPr lang="en-US" sz="1200" b="0" i="0" kern="1200" baseline="0" dirty="0" smtClean="0">
                <a:solidFill>
                  <a:schemeClr val="tx1"/>
                </a:solidFill>
                <a:effectLst/>
                <a:latin typeface="+mn-lt"/>
                <a:ea typeface="+mn-ea"/>
                <a:cs typeface="+mn-cs"/>
              </a:rPr>
              <a:t> factors in this data base can *somewhat* predict contraceptive method choice. The highest level of accuracy was 55% which is significantly better than randomly choosing one of the three contraceptive method categories</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6</a:t>
            </a:fld>
            <a:endParaRPr lang="en-US"/>
          </a:p>
        </p:txBody>
      </p:sp>
    </p:spTree>
    <p:extLst>
      <p:ext uri="{BB962C8B-B14F-4D97-AF65-F5344CB8AC3E}">
        <p14:creationId xmlns:p14="http://schemas.microsoft.com/office/powerpoint/2010/main" val="1734442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predictors</a:t>
            </a:r>
            <a:r>
              <a:rPr lang="en-US" baseline="0" dirty="0" smtClean="0"/>
              <a:t> starting with the factor with the most predictive power were: # of children ever born, wife’s age, wife’s education, husband’s education and husband’s occupation. Standard of living and media exposure also had some effect. Contrary to my original hypothesis, wife currently working now had little to no predictive power. Wife’s religion also had little effect. </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7</a:t>
            </a:fld>
            <a:endParaRPr lang="en-US"/>
          </a:p>
        </p:txBody>
      </p:sp>
    </p:spTree>
    <p:extLst>
      <p:ext uri="{BB962C8B-B14F-4D97-AF65-F5344CB8AC3E}">
        <p14:creationId xmlns:p14="http://schemas.microsoft.com/office/powerpoint/2010/main" val="172874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a:t>
            </a:r>
            <a:r>
              <a:rPr lang="en-US" baseline="0" dirty="0" smtClean="0"/>
              <a:t> of children ever born and the age of the woman were the two most important factors in predicting contraceptive method choice. While this is important information in terms of understanding the overall population demographics, to some extent when it comes to changing behavior now, these two variables really can’t be adjusted much. So my number one recommendation is to focus on the third most important predicting factor, the education of women and girls.</a:t>
            </a:r>
          </a:p>
          <a:p>
            <a:endParaRPr lang="en-US" baseline="0" dirty="0" smtClean="0"/>
          </a:p>
          <a:p>
            <a:r>
              <a:rPr lang="en-US" baseline="0" dirty="0" smtClean="0"/>
              <a:t>I say higher here because, High education or low education levels had the most predictive power, if wife’s education level was somewhere </a:t>
            </a:r>
            <a:r>
              <a:rPr lang="en-US" baseline="0" dirty="0" err="1" smtClean="0"/>
              <a:t>inbetween</a:t>
            </a:r>
            <a:r>
              <a:rPr lang="en-US" baseline="0" dirty="0" smtClean="0"/>
              <a:t> low and high then it had little effect</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8</a:t>
            </a:fld>
            <a:endParaRPr lang="en-US"/>
          </a:p>
        </p:txBody>
      </p:sp>
    </p:spTree>
    <p:extLst>
      <p:ext uri="{BB962C8B-B14F-4D97-AF65-F5344CB8AC3E}">
        <p14:creationId xmlns:p14="http://schemas.microsoft.com/office/powerpoint/2010/main" val="1038040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a:t>
            </a:r>
            <a:r>
              <a:rPr lang="en-US" baseline="0" dirty="0" smtClean="0"/>
              <a:t> to education women and girls is educating men and boys. The next two most important features were husband’s occupation and standard of living, which are both highly correlated with education. (high or low had most impact less impact if education level was in the middle)</a:t>
            </a:r>
            <a:endParaRPr lang="en-US" dirty="0"/>
          </a:p>
        </p:txBody>
      </p:sp>
      <p:sp>
        <p:nvSpPr>
          <p:cNvPr id="4" name="Slide Number Placeholder 3"/>
          <p:cNvSpPr>
            <a:spLocks noGrp="1"/>
          </p:cNvSpPr>
          <p:nvPr>
            <p:ph type="sldNum" sz="quarter" idx="10"/>
          </p:nvPr>
        </p:nvSpPr>
        <p:spPr/>
        <p:txBody>
          <a:bodyPr/>
          <a:lstStyle/>
          <a:p>
            <a:fld id="{7854D443-A394-AD47-A9FD-BD57C941875D}" type="slidenum">
              <a:rPr lang="en-US" smtClean="0"/>
              <a:t>9</a:t>
            </a:fld>
            <a:endParaRPr lang="en-US"/>
          </a:p>
        </p:txBody>
      </p:sp>
    </p:spTree>
    <p:extLst>
      <p:ext uri="{BB962C8B-B14F-4D97-AF65-F5344CB8AC3E}">
        <p14:creationId xmlns:p14="http://schemas.microsoft.com/office/powerpoint/2010/main" val="76805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10E12A-5F6F-CD40-9563-DDA01BF8C705}"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0E12A-5F6F-CD40-9563-DDA01BF8C705}"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0E12A-5F6F-CD40-9563-DDA01BF8C705}"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0E12A-5F6F-CD40-9563-DDA01BF8C705}"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0E12A-5F6F-CD40-9563-DDA01BF8C705}" type="datetimeFigureOut">
              <a:rPr lang="en-US" smtClean="0"/>
              <a:t>1/23/20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0E12A-5F6F-CD40-9563-DDA01BF8C705}" type="datetimeFigureOut">
              <a:rPr lang="en-US" smtClean="0"/>
              <a:t>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10E12A-5F6F-CD40-9563-DDA01BF8C705}" type="datetimeFigureOut">
              <a:rPr lang="en-US" smtClean="0"/>
              <a:t>1/23/20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10E12A-5F6F-CD40-9563-DDA01BF8C705}" type="datetimeFigureOut">
              <a:rPr lang="en-US" smtClean="0"/>
              <a:t>1/23/20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0E12A-5F6F-CD40-9563-DDA01BF8C705}" type="datetimeFigureOut">
              <a:rPr lang="en-US" smtClean="0"/>
              <a:t>1/23/20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0E12A-5F6F-CD40-9563-DDA01BF8C705}" type="datetimeFigureOut">
              <a:rPr lang="en-US" smtClean="0"/>
              <a:t>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0E12A-5F6F-CD40-9563-DDA01BF8C705}" type="datetimeFigureOut">
              <a:rPr lang="en-US" smtClean="0"/>
              <a:t>1/23/20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181C9-F96D-0649-89FF-8A7C8F22E1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0E12A-5F6F-CD40-9563-DDA01BF8C705}" type="datetimeFigureOut">
              <a:rPr lang="en-US" smtClean="0"/>
              <a:t>1/23/20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181C9-F96D-0649-89FF-8A7C8F22E141}" type="slidenum">
              <a:rPr lang="en-US" smtClean="0"/>
              <a:t>‹#›</a:t>
            </a:fld>
            <a:endParaRPr lang="en-US"/>
          </a:p>
        </p:txBody>
      </p:sp>
    </p:spTree>
    <p:extLst>
      <p:ext uri="{BB962C8B-B14F-4D97-AF65-F5344CB8AC3E}">
        <p14:creationId xmlns:p14="http://schemas.microsoft.com/office/powerpoint/2010/main" val="2112967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21635"/>
          <a:stretch/>
        </p:blipFill>
        <p:spPr>
          <a:xfrm>
            <a:off x="6606419" y="38100"/>
            <a:ext cx="5419449" cy="68580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900"/>
          <a:stretch/>
        </p:blipFill>
        <p:spPr>
          <a:xfrm>
            <a:off x="-139700" y="0"/>
            <a:ext cx="6784219" cy="6858000"/>
          </a:xfrm>
          <a:prstGeom prst="rect">
            <a:avLst/>
          </a:prstGeom>
        </p:spPr>
      </p:pic>
      <p:sp>
        <p:nvSpPr>
          <p:cNvPr id="2" name="Title 1"/>
          <p:cNvSpPr>
            <a:spLocks noGrp="1"/>
          </p:cNvSpPr>
          <p:nvPr>
            <p:ph type="title"/>
          </p:nvPr>
        </p:nvSpPr>
        <p:spPr>
          <a:xfrm>
            <a:off x="166815" y="1943100"/>
            <a:ext cx="11590638" cy="1253276"/>
          </a:xfrm>
          <a:solidFill>
            <a:schemeClr val="bg1"/>
          </a:solidFill>
          <a:ln>
            <a:solidFill>
              <a:schemeClr val="tx1">
                <a:lumMod val="50000"/>
                <a:lumOff val="50000"/>
              </a:schemeClr>
            </a:solidFill>
          </a:ln>
        </p:spPr>
        <p:txBody>
          <a:bodyPr>
            <a:normAutofit fontScale="90000"/>
          </a:bodyPr>
          <a:lstStyle/>
          <a:p>
            <a:pPr algn="ctr"/>
            <a:r>
              <a:rPr lang="en-US" sz="4800" b="1" dirty="0" smtClean="0">
                <a:latin typeface="Arial" charset="0"/>
                <a:ea typeface="Arial" charset="0"/>
                <a:cs typeface="Arial" charset="0"/>
              </a:rPr>
              <a:t>Machine Learning Classification Models</a:t>
            </a:r>
            <a:r>
              <a:rPr lang="en-US" sz="4800" b="1" dirty="0" smtClean="0">
                <a:latin typeface="Arial" charset="0"/>
                <a:ea typeface="Arial" charset="0"/>
                <a:cs typeface="Arial" charset="0"/>
              </a:rPr>
              <a:t/>
            </a:r>
            <a:br>
              <a:rPr lang="en-US" sz="4800" b="1" dirty="0" smtClean="0">
                <a:latin typeface="Arial" charset="0"/>
                <a:ea typeface="Arial" charset="0"/>
                <a:cs typeface="Arial" charset="0"/>
              </a:rPr>
            </a:br>
            <a:r>
              <a:rPr lang="en-US" sz="2800" b="1" dirty="0" smtClean="0">
                <a:latin typeface="Arial" charset="0"/>
                <a:ea typeface="Arial" charset="0"/>
                <a:cs typeface="Arial" charset="0"/>
              </a:rPr>
              <a:t>Predicting Contraceptive Method Choice</a:t>
            </a:r>
            <a:endParaRPr lang="en-US" sz="2800" b="1" dirty="0">
              <a:latin typeface="Arial" charset="0"/>
              <a:ea typeface="Arial" charset="0"/>
              <a:cs typeface="Arial" charset="0"/>
            </a:endParaRPr>
          </a:p>
        </p:txBody>
      </p:sp>
      <p:sp>
        <p:nvSpPr>
          <p:cNvPr id="3" name="Content Placeholder 2"/>
          <p:cNvSpPr>
            <a:spLocks noGrp="1"/>
          </p:cNvSpPr>
          <p:nvPr>
            <p:ph idx="1"/>
          </p:nvPr>
        </p:nvSpPr>
        <p:spPr>
          <a:xfrm>
            <a:off x="729048" y="5996598"/>
            <a:ext cx="10466172" cy="653584"/>
          </a:xfrm>
          <a:solidFill>
            <a:schemeClr val="bg1"/>
          </a:solidFill>
          <a:ln>
            <a:solidFill>
              <a:schemeClr val="tx1">
                <a:lumMod val="50000"/>
                <a:lumOff val="50000"/>
              </a:schemeClr>
            </a:solidFill>
          </a:ln>
        </p:spPr>
        <p:txBody>
          <a:bodyPr>
            <a:noAutofit/>
          </a:bodyPr>
          <a:lstStyle/>
          <a:p>
            <a:pPr marL="0" marR="0" lvl="1" indent="0" algn="ctr" defTabSz="914400" eaLnBrk="1" fontAlgn="auto" latinLnBrk="0" hangingPunct="1">
              <a:lnSpc>
                <a:spcPct val="100000"/>
              </a:lnSpc>
              <a:spcBef>
                <a:spcPts val="0"/>
              </a:spcBef>
              <a:spcAft>
                <a:spcPts val="0"/>
              </a:spcAft>
              <a:buClrTx/>
              <a:buSzTx/>
              <a:buFontTx/>
              <a:buNone/>
              <a:tabLst/>
              <a:defRPr/>
            </a:pPr>
            <a:r>
              <a:rPr lang="en-US" sz="3200" i="1" dirty="0" smtClean="0">
                <a:latin typeface="Arial" charset="0"/>
                <a:ea typeface="Arial" charset="0"/>
                <a:cs typeface="Arial" charset="0"/>
              </a:rPr>
              <a:t>Tara Mullin,  Flatiron Part-Time Data Science Bootcamp</a:t>
            </a:r>
            <a:endParaRPr lang="en-US" sz="3200" i="1" dirty="0">
              <a:latin typeface="Arial" charset="0"/>
              <a:ea typeface="Arial" charset="0"/>
              <a:cs typeface="Arial" charset="0"/>
            </a:endParaRPr>
          </a:p>
        </p:txBody>
      </p:sp>
    </p:spTree>
    <p:extLst>
      <p:ext uri="{BB962C8B-B14F-4D97-AF65-F5344CB8AC3E}">
        <p14:creationId xmlns:p14="http://schemas.microsoft.com/office/powerpoint/2010/main" val="535300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0"/>
            <a:ext cx="10515600" cy="1325563"/>
          </a:xfrm>
        </p:spPr>
        <p:txBody>
          <a:bodyPr/>
          <a:lstStyle/>
          <a:p>
            <a:pPr algn="ctr"/>
            <a:r>
              <a:rPr lang="en-US" b="1" dirty="0" smtClean="0">
                <a:solidFill>
                  <a:srgbClr val="F35F4B"/>
                </a:solidFill>
                <a:latin typeface="Arial" charset="0"/>
                <a:ea typeface="Arial" charset="0"/>
                <a:cs typeface="Arial" charset="0"/>
              </a:rPr>
              <a:t>Recommendations</a:t>
            </a:r>
            <a:endParaRPr lang="en-US"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a:xfrm>
            <a:off x="436418" y="1325562"/>
            <a:ext cx="10515600" cy="4825855"/>
          </a:xfrm>
        </p:spPr>
        <p:txBody>
          <a:bodyPr>
            <a:normAutofit/>
          </a:bodyPr>
          <a:lstStyle/>
          <a:p>
            <a:pPr marL="742950" indent="-742950">
              <a:lnSpc>
                <a:spcPct val="150000"/>
              </a:lnSpc>
              <a:buFont typeface="+mj-lt"/>
              <a:buAutoNum type="arabicPeriod" startAt="3"/>
            </a:pPr>
            <a:r>
              <a:rPr lang="en-US" sz="4000" dirty="0" smtClean="0">
                <a:latin typeface="Arial" charset="0"/>
                <a:ea typeface="Arial" charset="0"/>
                <a:cs typeface="Arial" charset="0"/>
              </a:rPr>
              <a:t>Public health </a:t>
            </a:r>
            <a:r>
              <a:rPr lang="en-US" sz="4000" dirty="0">
                <a:latin typeface="Arial" charset="0"/>
                <a:ea typeface="Arial" charset="0"/>
                <a:cs typeface="Arial" charset="0"/>
              </a:rPr>
              <a:t>m</a:t>
            </a:r>
            <a:r>
              <a:rPr lang="en-US" sz="4000" dirty="0" smtClean="0">
                <a:latin typeface="Arial" charset="0"/>
                <a:ea typeface="Arial" charset="0"/>
                <a:cs typeface="Arial" charset="0"/>
              </a:rPr>
              <a:t>edia </a:t>
            </a:r>
            <a:r>
              <a:rPr lang="en-US" sz="4000" dirty="0">
                <a:latin typeface="Arial" charset="0"/>
                <a:ea typeface="Arial" charset="0"/>
                <a:cs typeface="Arial" charset="0"/>
              </a:rPr>
              <a:t>c</a:t>
            </a:r>
            <a:r>
              <a:rPr lang="en-US" sz="4000" dirty="0" smtClean="0">
                <a:latin typeface="Arial" charset="0"/>
                <a:ea typeface="Arial" charset="0"/>
                <a:cs typeface="Arial" charset="0"/>
              </a:rPr>
              <a:t>ampaigns</a:t>
            </a:r>
            <a:r>
              <a:rPr lang="en-US" sz="4000" dirty="0" smtClean="0">
                <a:latin typeface="Arial" charset="0"/>
                <a:ea typeface="Arial" charset="0"/>
                <a:cs typeface="Arial" charset="0"/>
              </a:rPr>
              <a:t> </a:t>
            </a:r>
            <a:endParaRPr lang="en-US" sz="4000" dirty="0" smtClean="0">
              <a:latin typeface="Arial" charset="0"/>
              <a:ea typeface="Arial" charset="0"/>
              <a:cs typeface="Arial" charset="0"/>
            </a:endParaRPr>
          </a:p>
        </p:txBody>
      </p:sp>
    </p:spTree>
    <p:extLst>
      <p:ext uri="{BB962C8B-B14F-4D97-AF65-F5344CB8AC3E}">
        <p14:creationId xmlns:p14="http://schemas.microsoft.com/office/powerpoint/2010/main" val="500864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35F4B"/>
                </a:solidFill>
                <a:latin typeface="Arial" charset="0"/>
                <a:ea typeface="Arial" charset="0"/>
                <a:cs typeface="Arial" charset="0"/>
              </a:rPr>
              <a:t>Limitations &amp; Future Work</a:t>
            </a:r>
            <a:endParaRPr lang="en-US"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p:txBody>
          <a:bodyPr>
            <a:normAutofit lnSpcReduction="10000"/>
          </a:bodyPr>
          <a:lstStyle/>
          <a:p>
            <a:pPr marL="0" indent="0">
              <a:buNone/>
            </a:pPr>
            <a:r>
              <a:rPr lang="en-US" u="sng" dirty="0" smtClean="0">
                <a:latin typeface="Arial" charset="0"/>
                <a:ea typeface="Arial" charset="0"/>
                <a:cs typeface="Arial" charset="0"/>
              </a:rPr>
              <a:t>Limitations:</a:t>
            </a:r>
          </a:p>
          <a:p>
            <a:r>
              <a:rPr lang="en-US" dirty="0" smtClean="0">
                <a:latin typeface="Arial" charset="0"/>
                <a:ea typeface="Arial" charset="0"/>
                <a:cs typeface="Arial" charset="0"/>
              </a:rPr>
              <a:t>Old data - 1987</a:t>
            </a:r>
            <a:endParaRPr lang="en-US" dirty="0" smtClean="0">
              <a:latin typeface="Arial" charset="0"/>
              <a:ea typeface="Arial" charset="0"/>
              <a:cs typeface="Arial" charset="0"/>
            </a:endParaRPr>
          </a:p>
          <a:p>
            <a:r>
              <a:rPr lang="en-US" dirty="0" smtClean="0">
                <a:latin typeface="Arial" charset="0"/>
                <a:ea typeface="Arial" charset="0"/>
                <a:cs typeface="Arial" charset="0"/>
              </a:rPr>
              <a:t>Findings only relevant to Indonesia</a:t>
            </a:r>
          </a:p>
          <a:p>
            <a:r>
              <a:rPr lang="en-US" dirty="0" smtClean="0">
                <a:latin typeface="Arial" charset="0"/>
                <a:ea typeface="Arial" charset="0"/>
                <a:cs typeface="Arial" charset="0"/>
              </a:rPr>
              <a:t>Self-selection bias?</a:t>
            </a:r>
            <a:endParaRPr lang="en-US" dirty="0">
              <a:latin typeface="Arial" charset="0"/>
              <a:ea typeface="Arial" charset="0"/>
              <a:cs typeface="Arial" charset="0"/>
            </a:endParaRPr>
          </a:p>
          <a:p>
            <a:pPr marL="0" indent="0">
              <a:buNone/>
            </a:pPr>
            <a:endParaRPr lang="en-US" u="sng" dirty="0" smtClean="0">
              <a:latin typeface="Arial" charset="0"/>
              <a:ea typeface="Arial" charset="0"/>
              <a:cs typeface="Arial" charset="0"/>
            </a:endParaRPr>
          </a:p>
          <a:p>
            <a:pPr marL="0" indent="0">
              <a:buNone/>
            </a:pPr>
            <a:r>
              <a:rPr lang="en-US" u="sng" dirty="0" smtClean="0">
                <a:latin typeface="Arial" charset="0"/>
                <a:ea typeface="Arial" charset="0"/>
                <a:cs typeface="Arial" charset="0"/>
              </a:rPr>
              <a:t>Future work:</a:t>
            </a:r>
            <a:endParaRPr lang="en-US" dirty="0" smtClean="0">
              <a:latin typeface="Arial" charset="0"/>
              <a:ea typeface="Arial" charset="0"/>
              <a:cs typeface="Arial" charset="0"/>
            </a:endParaRPr>
          </a:p>
          <a:p>
            <a:r>
              <a:rPr lang="en-US" dirty="0" smtClean="0">
                <a:latin typeface="Arial" charset="0"/>
                <a:ea typeface="Arial" charset="0"/>
                <a:cs typeface="Arial" charset="0"/>
              </a:rPr>
              <a:t>Tune parameters in machine learning algorithms </a:t>
            </a:r>
            <a:endParaRPr lang="en-US" dirty="0" smtClean="0">
              <a:latin typeface="Arial" charset="0"/>
              <a:ea typeface="Arial" charset="0"/>
              <a:cs typeface="Arial" charset="0"/>
            </a:endParaRPr>
          </a:p>
          <a:p>
            <a:r>
              <a:rPr lang="en-US" dirty="0" smtClean="0">
                <a:latin typeface="Arial" charset="0"/>
                <a:ea typeface="Arial" charset="0"/>
                <a:cs typeface="Arial" charset="0"/>
              </a:rPr>
              <a:t>More recent data</a:t>
            </a:r>
          </a:p>
          <a:p>
            <a:r>
              <a:rPr lang="en-US" dirty="0" smtClean="0">
                <a:latin typeface="Arial" charset="0"/>
                <a:ea typeface="Arial" charset="0"/>
                <a:cs typeface="Arial" charset="0"/>
              </a:rPr>
              <a:t>Data from other countries</a:t>
            </a: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707338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792" y="0"/>
            <a:ext cx="6916416" cy="6858000"/>
          </a:xfrm>
          <a:prstGeom prst="rect">
            <a:avLst/>
          </a:prstGeom>
        </p:spPr>
      </p:pic>
      <p:sp>
        <p:nvSpPr>
          <p:cNvPr id="2" name="Title 1"/>
          <p:cNvSpPr>
            <a:spLocks noGrp="1"/>
          </p:cNvSpPr>
          <p:nvPr>
            <p:ph type="title"/>
          </p:nvPr>
        </p:nvSpPr>
        <p:spPr>
          <a:xfrm>
            <a:off x="2768600" y="532209"/>
            <a:ext cx="6616700" cy="1261269"/>
          </a:xfrm>
          <a:solidFill>
            <a:srgbClr val="FFFFFF"/>
          </a:solidFill>
        </p:spPr>
        <p:txBody>
          <a:bodyPr>
            <a:normAutofit/>
          </a:bodyPr>
          <a:lstStyle/>
          <a:p>
            <a:pPr algn="ctr"/>
            <a:r>
              <a:rPr lang="en-US" sz="6000" b="1" dirty="0" smtClean="0">
                <a:solidFill>
                  <a:srgbClr val="F35F4B"/>
                </a:solidFill>
                <a:latin typeface="Arial Rounded MT Bold" charset="0"/>
                <a:ea typeface="Arial Rounded MT Bold" charset="0"/>
                <a:cs typeface="Arial Rounded MT Bold" charset="0"/>
              </a:rPr>
              <a:t>Thank you!</a:t>
            </a:r>
            <a:endParaRPr lang="en-US" sz="6000" b="1" dirty="0">
              <a:solidFill>
                <a:srgbClr val="F35F4B"/>
              </a:solidFill>
              <a:latin typeface="Arial Rounded MT Bold" charset="0"/>
              <a:ea typeface="Arial Rounded MT Bold" charset="0"/>
              <a:cs typeface="Arial Rounded MT Bold" charset="0"/>
            </a:endParaRPr>
          </a:p>
        </p:txBody>
      </p:sp>
      <p:sp>
        <p:nvSpPr>
          <p:cNvPr id="3" name="Content Placeholder 2"/>
          <p:cNvSpPr>
            <a:spLocks noGrp="1"/>
          </p:cNvSpPr>
          <p:nvPr>
            <p:ph idx="1"/>
          </p:nvPr>
        </p:nvSpPr>
        <p:spPr>
          <a:xfrm>
            <a:off x="2806700" y="4848225"/>
            <a:ext cx="6578600" cy="777875"/>
          </a:xfrm>
          <a:solidFill>
            <a:srgbClr val="FFFFFF"/>
          </a:solidFill>
        </p:spPr>
        <p:txBody>
          <a:bodyPr>
            <a:normAutofit/>
          </a:bodyPr>
          <a:lstStyle/>
          <a:p>
            <a:pPr marL="0" indent="0" algn="ctr">
              <a:buNone/>
            </a:pPr>
            <a:r>
              <a:rPr lang="en-US" sz="4400" b="1" dirty="0" smtClean="0">
                <a:solidFill>
                  <a:srgbClr val="F35F4B"/>
                </a:solidFill>
                <a:latin typeface="Arial Rounded MT Bold" charset="0"/>
                <a:ea typeface="Arial Rounded MT Bold" charset="0"/>
                <a:cs typeface="Arial Rounded MT Bold" charset="0"/>
              </a:rPr>
              <a:t>Questions?</a:t>
            </a:r>
            <a:endParaRPr lang="en-US" sz="4400" b="1" dirty="0">
              <a:solidFill>
                <a:srgbClr val="F35F4B"/>
              </a:solidFill>
              <a:latin typeface="Arial Rounded MT Bold" charset="0"/>
              <a:ea typeface="Arial Rounded MT Bold" charset="0"/>
              <a:cs typeface="Arial Rounded MT Bold"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624" y="0"/>
            <a:ext cx="6916416"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208" y="0"/>
            <a:ext cx="6916416" cy="6858000"/>
          </a:xfrm>
          <a:prstGeom prst="rect">
            <a:avLst/>
          </a:prstGeom>
        </p:spPr>
      </p:pic>
    </p:spTree>
    <p:extLst>
      <p:ext uri="{BB962C8B-B14F-4D97-AF65-F5344CB8AC3E}">
        <p14:creationId xmlns:p14="http://schemas.microsoft.com/office/powerpoint/2010/main" val="2110238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b="1" dirty="0" smtClean="0">
                <a:solidFill>
                  <a:srgbClr val="F35F4B"/>
                </a:solidFill>
                <a:latin typeface="Arial" charset="0"/>
                <a:ea typeface="Arial" charset="0"/>
                <a:cs typeface="Arial" charset="0"/>
              </a:rPr>
              <a:t>Question</a:t>
            </a:r>
            <a:endParaRPr lang="en-US"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a:xfrm>
            <a:off x="660400" y="1325563"/>
            <a:ext cx="11201400" cy="5026678"/>
          </a:xfrm>
        </p:spPr>
        <p:txBody>
          <a:bodyPr>
            <a:normAutofit/>
          </a:bodyPr>
          <a:lstStyle/>
          <a:p>
            <a:pPr marL="0" indent="0">
              <a:lnSpc>
                <a:spcPct val="170000"/>
              </a:lnSpc>
              <a:buNone/>
            </a:pPr>
            <a:r>
              <a:rPr lang="en-US" dirty="0" smtClean="0">
                <a:latin typeface="Arial" charset="0"/>
                <a:ea typeface="Arial" charset="0"/>
                <a:cs typeface="Arial" charset="0"/>
              </a:rPr>
              <a:t>Can a woman’s </a:t>
            </a:r>
            <a:r>
              <a:rPr lang="en-US" b="1" dirty="0" smtClean="0">
                <a:latin typeface="Arial" charset="0"/>
                <a:ea typeface="Arial" charset="0"/>
                <a:cs typeface="Arial" charset="0"/>
              </a:rPr>
              <a:t>demographic</a:t>
            </a:r>
            <a:r>
              <a:rPr lang="en-US" dirty="0" smtClean="0">
                <a:latin typeface="Arial" charset="0"/>
                <a:ea typeface="Arial" charset="0"/>
                <a:cs typeface="Arial" charset="0"/>
              </a:rPr>
              <a:t> and </a:t>
            </a:r>
            <a:r>
              <a:rPr lang="en-US" b="1" dirty="0" smtClean="0">
                <a:latin typeface="Arial" charset="0"/>
                <a:ea typeface="Arial" charset="0"/>
                <a:cs typeface="Arial" charset="0"/>
              </a:rPr>
              <a:t>socio-economic</a:t>
            </a:r>
            <a:r>
              <a:rPr lang="en-US" dirty="0" smtClean="0">
                <a:latin typeface="Arial" charset="0"/>
                <a:ea typeface="Arial" charset="0"/>
                <a:cs typeface="Arial" charset="0"/>
              </a:rPr>
              <a:t> characteristics predict current </a:t>
            </a:r>
            <a:r>
              <a:rPr lang="en-US" b="1" dirty="0" smtClean="0">
                <a:latin typeface="Arial" charset="0"/>
                <a:ea typeface="Arial" charset="0"/>
                <a:cs typeface="Arial" charset="0"/>
              </a:rPr>
              <a:t>contraceptive method choice</a:t>
            </a:r>
            <a:r>
              <a:rPr lang="en-US" dirty="0">
                <a:latin typeface="Arial" charset="0"/>
                <a:ea typeface="Arial" charset="0"/>
                <a:cs typeface="Arial" charset="0"/>
              </a:rPr>
              <a:t>? </a:t>
            </a:r>
            <a:endParaRPr lang="en-US" dirty="0" smtClean="0">
              <a:latin typeface="Arial" charset="0"/>
              <a:ea typeface="Arial" charset="0"/>
              <a:cs typeface="Arial" charset="0"/>
            </a:endParaRPr>
          </a:p>
          <a:p>
            <a:pPr marL="971550" lvl="1" indent="-514350">
              <a:lnSpc>
                <a:spcPct val="170000"/>
              </a:lnSpc>
              <a:buFont typeface="+mj-lt"/>
              <a:buAutoNum type="arabicPeriod"/>
            </a:pPr>
            <a:r>
              <a:rPr lang="en-US" dirty="0">
                <a:latin typeface="Arial" charset="0"/>
                <a:ea typeface="Arial" charset="0"/>
                <a:cs typeface="Arial" charset="0"/>
              </a:rPr>
              <a:t>N</a:t>
            </a:r>
            <a:r>
              <a:rPr lang="en-US" dirty="0" smtClean="0">
                <a:latin typeface="Arial" charset="0"/>
                <a:ea typeface="Arial" charset="0"/>
                <a:cs typeface="Arial" charset="0"/>
              </a:rPr>
              <a:t>o use</a:t>
            </a:r>
          </a:p>
          <a:p>
            <a:pPr marL="971550" lvl="1" indent="-514350">
              <a:lnSpc>
                <a:spcPct val="170000"/>
              </a:lnSpc>
              <a:buFont typeface="+mj-lt"/>
              <a:buAutoNum type="arabicPeriod"/>
            </a:pPr>
            <a:r>
              <a:rPr lang="en-US" dirty="0">
                <a:latin typeface="Arial" charset="0"/>
                <a:ea typeface="Arial" charset="0"/>
                <a:cs typeface="Arial" charset="0"/>
              </a:rPr>
              <a:t>L</a:t>
            </a:r>
            <a:r>
              <a:rPr lang="en-US" dirty="0" smtClean="0">
                <a:latin typeface="Arial" charset="0"/>
                <a:ea typeface="Arial" charset="0"/>
                <a:cs typeface="Arial" charset="0"/>
              </a:rPr>
              <a:t>ong-term methods</a:t>
            </a:r>
          </a:p>
          <a:p>
            <a:pPr marL="971550" lvl="1" indent="-514350">
              <a:lnSpc>
                <a:spcPct val="170000"/>
              </a:lnSpc>
              <a:buFont typeface="+mj-lt"/>
              <a:buAutoNum type="arabicPeriod"/>
            </a:pPr>
            <a:r>
              <a:rPr lang="en-US" dirty="0">
                <a:latin typeface="Arial" charset="0"/>
                <a:ea typeface="Arial" charset="0"/>
                <a:cs typeface="Arial" charset="0"/>
              </a:rPr>
              <a:t>S</a:t>
            </a:r>
            <a:r>
              <a:rPr lang="en-US" dirty="0" smtClean="0">
                <a:latin typeface="Arial" charset="0"/>
                <a:ea typeface="Arial" charset="0"/>
                <a:cs typeface="Arial" charset="0"/>
              </a:rPr>
              <a:t>hort-term methods</a:t>
            </a:r>
            <a:endParaRPr lang="en-US" sz="1600" dirty="0" smtClean="0">
              <a:latin typeface="Arial" charset="0"/>
              <a:ea typeface="Arial" charset="0"/>
              <a:cs typeface="Arial" charset="0"/>
            </a:endParaRPr>
          </a:p>
          <a:p>
            <a:pPr marL="457200" lvl="1" indent="0">
              <a:lnSpc>
                <a:spcPct val="170000"/>
              </a:lnSpc>
              <a:buNone/>
            </a:pP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1496270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60195" cy="1325563"/>
          </a:xfrm>
        </p:spPr>
        <p:txBody>
          <a:bodyPr/>
          <a:lstStyle/>
          <a:p>
            <a:pPr algn="ctr"/>
            <a:r>
              <a:rPr lang="en-US" b="1" dirty="0" smtClean="0">
                <a:solidFill>
                  <a:srgbClr val="F35F4B"/>
                </a:solidFill>
                <a:latin typeface="Arial" charset="0"/>
                <a:ea typeface="Arial" charset="0"/>
                <a:cs typeface="Arial" charset="0"/>
              </a:rPr>
              <a:t>Dataset </a:t>
            </a:r>
            <a:endParaRPr lang="en-US"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a:xfrm>
            <a:off x="123564" y="1536699"/>
            <a:ext cx="11636636" cy="4815541"/>
          </a:xfrm>
        </p:spPr>
        <p:txBody>
          <a:bodyPr>
            <a:normAutofit/>
          </a:bodyPr>
          <a:lstStyle/>
          <a:p>
            <a:pPr>
              <a:lnSpc>
                <a:spcPct val="170000"/>
              </a:lnSpc>
            </a:pPr>
            <a:r>
              <a:rPr lang="en-US" sz="2400" dirty="0" smtClean="0">
                <a:latin typeface="Arial" charset="0"/>
                <a:ea typeface="Arial" charset="0"/>
                <a:cs typeface="Arial" charset="0"/>
              </a:rPr>
              <a:t>1987 National Indonesia Contraceptive Prevalence Survey</a:t>
            </a:r>
            <a:endParaRPr lang="en-US" sz="2400" dirty="0" smtClean="0">
              <a:latin typeface="Arial" charset="0"/>
              <a:ea typeface="Arial" charset="0"/>
              <a:cs typeface="Arial" charset="0"/>
            </a:endParaRPr>
          </a:p>
          <a:p>
            <a:pPr>
              <a:lnSpc>
                <a:spcPct val="170000"/>
              </a:lnSpc>
            </a:pPr>
            <a:r>
              <a:rPr lang="en-US" sz="2400" dirty="0" smtClean="0">
                <a:latin typeface="Arial" charset="0"/>
                <a:ea typeface="Arial" charset="0"/>
                <a:cs typeface="Arial" charset="0"/>
              </a:rPr>
              <a:t>1,473 participants</a:t>
            </a:r>
            <a:endParaRPr lang="en-US" sz="2400" dirty="0">
              <a:latin typeface="Arial" charset="0"/>
              <a:ea typeface="Arial" charset="0"/>
              <a:cs typeface="Arial" charset="0"/>
            </a:endParaRPr>
          </a:p>
          <a:p>
            <a:pPr>
              <a:lnSpc>
                <a:spcPct val="170000"/>
              </a:lnSpc>
            </a:pPr>
            <a:r>
              <a:rPr lang="en-US" sz="2400" dirty="0" smtClean="0">
                <a:latin typeface="Arial" charset="0"/>
                <a:ea typeface="Arial" charset="0"/>
                <a:cs typeface="Arial" charset="0"/>
              </a:rPr>
              <a:t>Available from Center for Machine Learning and Intelligent Systems</a:t>
            </a:r>
            <a:endParaRPr lang="en-US" sz="2400" dirty="0" smtClean="0">
              <a:latin typeface="Arial" charset="0"/>
              <a:ea typeface="Arial" charset="0"/>
              <a:cs typeface="Arial" charset="0"/>
            </a:endParaRPr>
          </a:p>
          <a:p>
            <a:pPr lvl="1">
              <a:lnSpc>
                <a:spcPct val="170000"/>
              </a:lnSpc>
            </a:pPr>
            <a:endParaRPr lang="en-US" dirty="0" smtClean="0">
              <a:latin typeface="Arial" charset="0"/>
              <a:ea typeface="Arial" charset="0"/>
              <a:cs typeface="Arial" charset="0"/>
            </a:endParaRPr>
          </a:p>
        </p:txBody>
      </p:sp>
    </p:spTree>
    <p:extLst>
      <p:ext uri="{BB962C8B-B14F-4D97-AF65-F5344CB8AC3E}">
        <p14:creationId xmlns:p14="http://schemas.microsoft.com/office/powerpoint/2010/main" val="52877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2" y="123568"/>
            <a:ext cx="11689492" cy="1325563"/>
          </a:xfrm>
        </p:spPr>
        <p:txBody>
          <a:bodyPr>
            <a:normAutofit/>
          </a:bodyPr>
          <a:lstStyle/>
          <a:p>
            <a:r>
              <a:rPr lang="en-US" sz="4000" b="1" dirty="0" smtClean="0">
                <a:solidFill>
                  <a:srgbClr val="F35F4B"/>
                </a:solidFill>
                <a:latin typeface="Arial" charset="0"/>
                <a:ea typeface="Arial" charset="0"/>
                <a:cs typeface="Arial" charset="0"/>
              </a:rPr>
              <a:t>Factors Used to </a:t>
            </a:r>
            <a:r>
              <a:rPr lang="en-US" sz="4000" b="1" dirty="0" smtClean="0">
                <a:solidFill>
                  <a:srgbClr val="F35F4B"/>
                </a:solidFill>
                <a:latin typeface="Arial" charset="0"/>
                <a:ea typeface="Arial" charset="0"/>
                <a:cs typeface="Arial" charset="0"/>
              </a:rPr>
              <a:t>Predict Contraceptive Method</a:t>
            </a:r>
            <a:endParaRPr lang="en-US" sz="4000"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a:xfrm>
            <a:off x="457200" y="1828799"/>
            <a:ext cx="11454714" cy="4523441"/>
          </a:xfrm>
        </p:spPr>
        <p:txBody>
          <a:bodyPr>
            <a:normAutofit fontScale="92500" lnSpcReduction="10000"/>
          </a:bodyPr>
          <a:lstStyle/>
          <a:p>
            <a:pPr marL="457200" indent="-457200">
              <a:lnSpc>
                <a:spcPct val="120000"/>
              </a:lnSpc>
              <a:buFont typeface="+mj-lt"/>
              <a:buAutoNum type="arabicPeriod"/>
            </a:pPr>
            <a:r>
              <a:rPr lang="en-US" sz="2400" dirty="0" smtClean="0">
                <a:latin typeface="Arial" charset="0"/>
                <a:ea typeface="Arial" charset="0"/>
                <a:cs typeface="Arial" charset="0"/>
              </a:rPr>
              <a:t>Wife's </a:t>
            </a:r>
            <a:r>
              <a:rPr lang="en-US" sz="2400" dirty="0">
                <a:latin typeface="Arial" charset="0"/>
                <a:ea typeface="Arial" charset="0"/>
                <a:cs typeface="Arial" charset="0"/>
              </a:rPr>
              <a:t>age (</a:t>
            </a:r>
            <a:r>
              <a:rPr lang="en-US" sz="2400" dirty="0" smtClean="0">
                <a:latin typeface="Arial" charset="0"/>
                <a:ea typeface="Arial" charset="0"/>
                <a:cs typeface="Arial" charset="0"/>
              </a:rPr>
              <a:t>numerical)</a:t>
            </a:r>
          </a:p>
          <a:p>
            <a:pPr marL="457200" indent="-457200">
              <a:lnSpc>
                <a:spcPct val="120000"/>
              </a:lnSpc>
              <a:buFont typeface="+mj-lt"/>
              <a:buAutoNum type="arabicPeriod"/>
            </a:pPr>
            <a:r>
              <a:rPr lang="en-US" sz="2400" dirty="0" smtClean="0">
                <a:latin typeface="Arial" charset="0"/>
                <a:ea typeface="Arial" charset="0"/>
                <a:cs typeface="Arial" charset="0"/>
              </a:rPr>
              <a:t>Wife's </a:t>
            </a:r>
            <a:r>
              <a:rPr lang="en-US" sz="2400" dirty="0">
                <a:latin typeface="Arial" charset="0"/>
                <a:ea typeface="Arial" charset="0"/>
                <a:cs typeface="Arial" charset="0"/>
              </a:rPr>
              <a:t>education (</a:t>
            </a:r>
            <a:r>
              <a:rPr lang="en-US" sz="2400" dirty="0" smtClean="0">
                <a:latin typeface="Arial" charset="0"/>
                <a:ea typeface="Arial" charset="0"/>
                <a:cs typeface="Arial" charset="0"/>
              </a:rPr>
              <a:t>categorical): </a:t>
            </a:r>
            <a:r>
              <a:rPr lang="en-US" sz="2400" dirty="0">
                <a:latin typeface="Arial" charset="0"/>
                <a:ea typeface="Arial" charset="0"/>
                <a:cs typeface="Arial" charset="0"/>
              </a:rPr>
              <a:t>1=low, 2, 3, 4=high </a:t>
            </a:r>
          </a:p>
          <a:p>
            <a:pPr marL="457200" indent="-457200">
              <a:lnSpc>
                <a:spcPct val="120000"/>
              </a:lnSpc>
              <a:buFont typeface="+mj-lt"/>
              <a:buAutoNum type="arabicPeriod"/>
            </a:pPr>
            <a:r>
              <a:rPr lang="en-US" sz="2400" dirty="0" smtClean="0">
                <a:latin typeface="Arial" charset="0"/>
                <a:ea typeface="Arial" charset="0"/>
                <a:cs typeface="Arial" charset="0"/>
              </a:rPr>
              <a:t>Husband's </a:t>
            </a:r>
            <a:r>
              <a:rPr lang="en-US" sz="2400" dirty="0">
                <a:latin typeface="Arial" charset="0"/>
                <a:ea typeface="Arial" charset="0"/>
                <a:cs typeface="Arial" charset="0"/>
              </a:rPr>
              <a:t>education (categorical) 1=low, 2, 3, </a:t>
            </a:r>
            <a:r>
              <a:rPr lang="en-US" sz="2400" dirty="0" smtClean="0">
                <a:latin typeface="Arial" charset="0"/>
                <a:ea typeface="Arial" charset="0"/>
                <a:cs typeface="Arial" charset="0"/>
              </a:rPr>
              <a:t>4=high</a:t>
            </a:r>
          </a:p>
          <a:p>
            <a:pPr marL="457200" indent="-457200">
              <a:lnSpc>
                <a:spcPct val="120000"/>
              </a:lnSpc>
              <a:buFont typeface="+mj-lt"/>
              <a:buAutoNum type="arabicPeriod"/>
            </a:pPr>
            <a:r>
              <a:rPr lang="en-US" sz="2400" dirty="0" smtClean="0">
                <a:latin typeface="Arial" charset="0"/>
                <a:ea typeface="Arial" charset="0"/>
                <a:cs typeface="Arial" charset="0"/>
              </a:rPr>
              <a:t>Number </a:t>
            </a:r>
            <a:r>
              <a:rPr lang="en-US" sz="2400" dirty="0">
                <a:latin typeface="Arial" charset="0"/>
                <a:ea typeface="Arial" charset="0"/>
                <a:cs typeface="Arial" charset="0"/>
              </a:rPr>
              <a:t>of children ever born (</a:t>
            </a:r>
            <a:r>
              <a:rPr lang="en-US" sz="2400" dirty="0" smtClean="0">
                <a:latin typeface="Arial" charset="0"/>
                <a:ea typeface="Arial" charset="0"/>
                <a:cs typeface="Arial" charset="0"/>
              </a:rPr>
              <a:t>numerical)</a:t>
            </a:r>
          </a:p>
          <a:p>
            <a:pPr marL="457200" indent="-457200">
              <a:lnSpc>
                <a:spcPct val="120000"/>
              </a:lnSpc>
              <a:buFont typeface="+mj-lt"/>
              <a:buAutoNum type="arabicPeriod"/>
            </a:pPr>
            <a:r>
              <a:rPr lang="en-US" sz="2400" dirty="0" smtClean="0">
                <a:latin typeface="Arial" charset="0"/>
                <a:ea typeface="Arial" charset="0"/>
                <a:cs typeface="Arial" charset="0"/>
              </a:rPr>
              <a:t>Wife's </a:t>
            </a:r>
            <a:r>
              <a:rPr lang="en-US" sz="2400" dirty="0">
                <a:latin typeface="Arial" charset="0"/>
                <a:ea typeface="Arial" charset="0"/>
                <a:cs typeface="Arial" charset="0"/>
              </a:rPr>
              <a:t>religion (binary) 0=Non-Islam, </a:t>
            </a:r>
            <a:r>
              <a:rPr lang="en-US" sz="2400" dirty="0" smtClean="0">
                <a:latin typeface="Arial" charset="0"/>
                <a:ea typeface="Arial" charset="0"/>
                <a:cs typeface="Arial" charset="0"/>
              </a:rPr>
              <a:t>1=Islam</a:t>
            </a:r>
          </a:p>
          <a:p>
            <a:pPr marL="457200" indent="-457200">
              <a:lnSpc>
                <a:spcPct val="120000"/>
              </a:lnSpc>
              <a:buFont typeface="+mj-lt"/>
              <a:buAutoNum type="arabicPeriod"/>
            </a:pPr>
            <a:r>
              <a:rPr lang="en-US" sz="2400" dirty="0" smtClean="0">
                <a:latin typeface="Arial" charset="0"/>
                <a:ea typeface="Arial" charset="0"/>
                <a:cs typeface="Arial" charset="0"/>
              </a:rPr>
              <a:t>Wife </a:t>
            </a:r>
            <a:r>
              <a:rPr lang="en-US" sz="2400" dirty="0">
                <a:latin typeface="Arial" charset="0"/>
                <a:ea typeface="Arial" charset="0"/>
                <a:cs typeface="Arial" charset="0"/>
              </a:rPr>
              <a:t>now working? (binary) 0=Yes, </a:t>
            </a:r>
            <a:r>
              <a:rPr lang="en-US" sz="2400" dirty="0" smtClean="0">
                <a:latin typeface="Arial" charset="0"/>
                <a:ea typeface="Arial" charset="0"/>
                <a:cs typeface="Arial" charset="0"/>
              </a:rPr>
              <a:t>1=No</a:t>
            </a:r>
          </a:p>
          <a:p>
            <a:pPr marL="457200" indent="-457200">
              <a:lnSpc>
                <a:spcPct val="120000"/>
              </a:lnSpc>
              <a:buFont typeface="+mj-lt"/>
              <a:buAutoNum type="arabicPeriod"/>
            </a:pPr>
            <a:r>
              <a:rPr lang="en-US" sz="2400" dirty="0" smtClean="0">
                <a:latin typeface="Arial" charset="0"/>
                <a:ea typeface="Arial" charset="0"/>
                <a:cs typeface="Arial" charset="0"/>
              </a:rPr>
              <a:t>Husband's </a:t>
            </a:r>
            <a:r>
              <a:rPr lang="en-US" sz="2400" dirty="0">
                <a:latin typeface="Arial" charset="0"/>
                <a:ea typeface="Arial" charset="0"/>
                <a:cs typeface="Arial" charset="0"/>
              </a:rPr>
              <a:t>occupation (categorical) 1, 2, 3, </a:t>
            </a:r>
            <a:r>
              <a:rPr lang="en-US" sz="2400" dirty="0" smtClean="0">
                <a:latin typeface="Arial" charset="0"/>
                <a:ea typeface="Arial" charset="0"/>
                <a:cs typeface="Arial" charset="0"/>
              </a:rPr>
              <a:t>4</a:t>
            </a:r>
          </a:p>
          <a:p>
            <a:pPr marL="457200" indent="-457200">
              <a:lnSpc>
                <a:spcPct val="120000"/>
              </a:lnSpc>
              <a:buFont typeface="+mj-lt"/>
              <a:buAutoNum type="arabicPeriod"/>
            </a:pPr>
            <a:r>
              <a:rPr lang="en-US" sz="2400" dirty="0" smtClean="0">
                <a:latin typeface="Arial" charset="0"/>
                <a:ea typeface="Arial" charset="0"/>
                <a:cs typeface="Arial" charset="0"/>
              </a:rPr>
              <a:t>Standard-of-living </a:t>
            </a:r>
            <a:r>
              <a:rPr lang="en-US" sz="2400" dirty="0">
                <a:latin typeface="Arial" charset="0"/>
                <a:ea typeface="Arial" charset="0"/>
                <a:cs typeface="Arial" charset="0"/>
              </a:rPr>
              <a:t>index (categorical) 1=low, 2, 3, </a:t>
            </a:r>
            <a:r>
              <a:rPr lang="en-US" sz="2400" dirty="0" smtClean="0">
                <a:latin typeface="Arial" charset="0"/>
                <a:ea typeface="Arial" charset="0"/>
                <a:cs typeface="Arial" charset="0"/>
              </a:rPr>
              <a:t>4=high</a:t>
            </a:r>
          </a:p>
          <a:p>
            <a:pPr marL="457200" indent="-457200">
              <a:lnSpc>
                <a:spcPct val="120000"/>
              </a:lnSpc>
              <a:buFont typeface="+mj-lt"/>
              <a:buAutoNum type="arabicPeriod"/>
            </a:pPr>
            <a:r>
              <a:rPr lang="en-US" sz="2400" dirty="0" smtClean="0">
                <a:latin typeface="Arial" charset="0"/>
                <a:ea typeface="Arial" charset="0"/>
                <a:cs typeface="Arial" charset="0"/>
              </a:rPr>
              <a:t>Media </a:t>
            </a:r>
            <a:r>
              <a:rPr lang="en-US" sz="2400" dirty="0">
                <a:latin typeface="Arial" charset="0"/>
                <a:ea typeface="Arial" charset="0"/>
                <a:cs typeface="Arial" charset="0"/>
              </a:rPr>
              <a:t>exposure (binary) 0=Good, 1=Not </a:t>
            </a:r>
            <a:r>
              <a:rPr lang="en-US" sz="2400" dirty="0" smtClean="0">
                <a:latin typeface="Arial" charset="0"/>
                <a:ea typeface="Arial" charset="0"/>
                <a:cs typeface="Arial" charset="0"/>
              </a:rPr>
              <a:t>good</a:t>
            </a:r>
            <a:endParaRPr lang="en-US" sz="2400" dirty="0" smtClean="0">
              <a:latin typeface="Arial" charset="0"/>
              <a:ea typeface="Arial" charset="0"/>
              <a:cs typeface="Arial" charset="0"/>
            </a:endParaRPr>
          </a:p>
        </p:txBody>
      </p:sp>
    </p:spTree>
    <p:extLst>
      <p:ext uri="{BB962C8B-B14F-4D97-AF65-F5344CB8AC3E}">
        <p14:creationId xmlns:p14="http://schemas.microsoft.com/office/powerpoint/2010/main" val="139634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2" y="123568"/>
            <a:ext cx="11689492" cy="1325563"/>
          </a:xfrm>
        </p:spPr>
        <p:txBody>
          <a:bodyPr/>
          <a:lstStyle/>
          <a:p>
            <a:pPr algn="ctr"/>
            <a:r>
              <a:rPr lang="en-US" b="1" dirty="0" smtClean="0">
                <a:solidFill>
                  <a:srgbClr val="F35F4B"/>
                </a:solidFill>
                <a:latin typeface="Arial" charset="0"/>
                <a:ea typeface="Arial" charset="0"/>
                <a:cs typeface="Arial" charset="0"/>
              </a:rPr>
              <a:t>Hypotheses</a:t>
            </a:r>
            <a:endParaRPr lang="en-US"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a:xfrm>
            <a:off x="457200" y="1828799"/>
            <a:ext cx="11454714" cy="4523441"/>
          </a:xfrm>
        </p:spPr>
        <p:txBody>
          <a:bodyPr>
            <a:normAutofit fontScale="92500" lnSpcReduction="10000"/>
          </a:bodyPr>
          <a:lstStyle/>
          <a:p>
            <a:pPr marL="457200" indent="-457200">
              <a:lnSpc>
                <a:spcPct val="120000"/>
              </a:lnSpc>
              <a:buFont typeface="+mj-lt"/>
              <a:buAutoNum type="arabicPeriod"/>
            </a:pPr>
            <a:r>
              <a:rPr lang="en-US" sz="2400" dirty="0" smtClean="0">
                <a:latin typeface="Arial" charset="0"/>
                <a:ea typeface="Arial" charset="0"/>
                <a:cs typeface="Arial" charset="0"/>
              </a:rPr>
              <a:t>Wife's </a:t>
            </a:r>
            <a:r>
              <a:rPr lang="en-US" sz="2400" dirty="0">
                <a:latin typeface="Arial" charset="0"/>
                <a:ea typeface="Arial" charset="0"/>
                <a:cs typeface="Arial" charset="0"/>
              </a:rPr>
              <a:t>age (</a:t>
            </a:r>
            <a:r>
              <a:rPr lang="en-US" sz="2400" dirty="0" smtClean="0">
                <a:latin typeface="Arial" charset="0"/>
                <a:ea typeface="Arial" charset="0"/>
                <a:cs typeface="Arial" charset="0"/>
              </a:rPr>
              <a:t>numerical)</a:t>
            </a:r>
          </a:p>
          <a:p>
            <a:pPr marL="457200" indent="-457200">
              <a:lnSpc>
                <a:spcPct val="120000"/>
              </a:lnSpc>
              <a:buFont typeface="+mj-lt"/>
              <a:buAutoNum type="arabicPeriod"/>
            </a:pPr>
            <a:r>
              <a:rPr lang="en-US" sz="2400" b="1" dirty="0" smtClean="0">
                <a:solidFill>
                  <a:srgbClr val="F35F4B"/>
                </a:solidFill>
                <a:latin typeface="Arial" charset="0"/>
                <a:ea typeface="Arial" charset="0"/>
                <a:cs typeface="Arial" charset="0"/>
              </a:rPr>
              <a:t>Wife's </a:t>
            </a:r>
            <a:r>
              <a:rPr lang="en-US" sz="2400" b="1" dirty="0">
                <a:solidFill>
                  <a:srgbClr val="F35F4B"/>
                </a:solidFill>
                <a:latin typeface="Arial" charset="0"/>
                <a:ea typeface="Arial" charset="0"/>
                <a:cs typeface="Arial" charset="0"/>
              </a:rPr>
              <a:t>education (</a:t>
            </a:r>
            <a:r>
              <a:rPr lang="en-US" sz="2400" b="1" dirty="0" smtClean="0">
                <a:solidFill>
                  <a:srgbClr val="F35F4B"/>
                </a:solidFill>
                <a:latin typeface="Arial" charset="0"/>
                <a:ea typeface="Arial" charset="0"/>
                <a:cs typeface="Arial" charset="0"/>
              </a:rPr>
              <a:t>categorical): </a:t>
            </a:r>
            <a:r>
              <a:rPr lang="en-US" sz="2400" b="1" dirty="0">
                <a:solidFill>
                  <a:srgbClr val="F35F4B"/>
                </a:solidFill>
                <a:latin typeface="Arial" charset="0"/>
                <a:ea typeface="Arial" charset="0"/>
                <a:cs typeface="Arial" charset="0"/>
              </a:rPr>
              <a:t>1=low, 2, 3, 4=high </a:t>
            </a:r>
          </a:p>
          <a:p>
            <a:pPr marL="457200" indent="-457200">
              <a:lnSpc>
                <a:spcPct val="120000"/>
              </a:lnSpc>
              <a:buFont typeface="+mj-lt"/>
              <a:buAutoNum type="arabicPeriod"/>
            </a:pPr>
            <a:r>
              <a:rPr lang="en-US" sz="2400" b="1" dirty="0" smtClean="0">
                <a:solidFill>
                  <a:srgbClr val="F35F4B"/>
                </a:solidFill>
                <a:latin typeface="Arial" charset="0"/>
                <a:ea typeface="Arial" charset="0"/>
                <a:cs typeface="Arial" charset="0"/>
              </a:rPr>
              <a:t>Husband's </a:t>
            </a:r>
            <a:r>
              <a:rPr lang="en-US" sz="2400" b="1" dirty="0">
                <a:solidFill>
                  <a:srgbClr val="F35F4B"/>
                </a:solidFill>
                <a:latin typeface="Arial" charset="0"/>
                <a:ea typeface="Arial" charset="0"/>
                <a:cs typeface="Arial" charset="0"/>
              </a:rPr>
              <a:t>education (categorical) 1=low, 2, 3, </a:t>
            </a:r>
            <a:r>
              <a:rPr lang="en-US" sz="2400" b="1" dirty="0" smtClean="0">
                <a:solidFill>
                  <a:srgbClr val="F35F4B"/>
                </a:solidFill>
                <a:latin typeface="Arial" charset="0"/>
                <a:ea typeface="Arial" charset="0"/>
                <a:cs typeface="Arial" charset="0"/>
              </a:rPr>
              <a:t>4=high</a:t>
            </a:r>
          </a:p>
          <a:p>
            <a:pPr marL="457200" indent="-457200">
              <a:lnSpc>
                <a:spcPct val="120000"/>
              </a:lnSpc>
              <a:buFont typeface="+mj-lt"/>
              <a:buAutoNum type="arabicPeriod"/>
            </a:pPr>
            <a:r>
              <a:rPr lang="en-US" sz="2400" dirty="0" smtClean="0">
                <a:latin typeface="Arial" charset="0"/>
                <a:ea typeface="Arial" charset="0"/>
                <a:cs typeface="Arial" charset="0"/>
              </a:rPr>
              <a:t>Number </a:t>
            </a:r>
            <a:r>
              <a:rPr lang="en-US" sz="2400" dirty="0">
                <a:latin typeface="Arial" charset="0"/>
                <a:ea typeface="Arial" charset="0"/>
                <a:cs typeface="Arial" charset="0"/>
              </a:rPr>
              <a:t>of children ever born (</a:t>
            </a:r>
            <a:r>
              <a:rPr lang="en-US" sz="2400" dirty="0" smtClean="0">
                <a:latin typeface="Arial" charset="0"/>
                <a:ea typeface="Arial" charset="0"/>
                <a:cs typeface="Arial" charset="0"/>
              </a:rPr>
              <a:t>numerical)</a:t>
            </a:r>
          </a:p>
          <a:p>
            <a:pPr marL="457200" indent="-457200">
              <a:lnSpc>
                <a:spcPct val="120000"/>
              </a:lnSpc>
              <a:buFont typeface="+mj-lt"/>
              <a:buAutoNum type="arabicPeriod"/>
            </a:pPr>
            <a:r>
              <a:rPr lang="en-US" sz="2400" dirty="0" smtClean="0">
                <a:latin typeface="Arial" charset="0"/>
                <a:ea typeface="Arial" charset="0"/>
                <a:cs typeface="Arial" charset="0"/>
              </a:rPr>
              <a:t>Wife's </a:t>
            </a:r>
            <a:r>
              <a:rPr lang="en-US" sz="2400" dirty="0">
                <a:latin typeface="Arial" charset="0"/>
                <a:ea typeface="Arial" charset="0"/>
                <a:cs typeface="Arial" charset="0"/>
              </a:rPr>
              <a:t>religion (binary) 0=Non-Islam, </a:t>
            </a:r>
            <a:r>
              <a:rPr lang="en-US" sz="2400" dirty="0" smtClean="0">
                <a:latin typeface="Arial" charset="0"/>
                <a:ea typeface="Arial" charset="0"/>
                <a:cs typeface="Arial" charset="0"/>
              </a:rPr>
              <a:t>1=Islam</a:t>
            </a:r>
          </a:p>
          <a:p>
            <a:pPr marL="457200" indent="-457200">
              <a:lnSpc>
                <a:spcPct val="120000"/>
              </a:lnSpc>
              <a:buFont typeface="+mj-lt"/>
              <a:buAutoNum type="arabicPeriod"/>
            </a:pPr>
            <a:r>
              <a:rPr lang="en-US" sz="2400" b="1" dirty="0" smtClean="0">
                <a:solidFill>
                  <a:srgbClr val="F35F4B"/>
                </a:solidFill>
                <a:latin typeface="Arial" charset="0"/>
                <a:ea typeface="Arial" charset="0"/>
                <a:cs typeface="Arial" charset="0"/>
              </a:rPr>
              <a:t>Wife </a:t>
            </a:r>
            <a:r>
              <a:rPr lang="en-US" sz="2400" b="1" dirty="0">
                <a:solidFill>
                  <a:srgbClr val="F35F4B"/>
                </a:solidFill>
                <a:latin typeface="Arial" charset="0"/>
                <a:ea typeface="Arial" charset="0"/>
                <a:cs typeface="Arial" charset="0"/>
              </a:rPr>
              <a:t>now working? (binary) 0=Yes, </a:t>
            </a:r>
            <a:r>
              <a:rPr lang="en-US" sz="2400" b="1" dirty="0" smtClean="0">
                <a:solidFill>
                  <a:srgbClr val="F35F4B"/>
                </a:solidFill>
                <a:latin typeface="Arial" charset="0"/>
                <a:ea typeface="Arial" charset="0"/>
                <a:cs typeface="Arial" charset="0"/>
              </a:rPr>
              <a:t>1=No</a:t>
            </a:r>
          </a:p>
          <a:p>
            <a:pPr marL="457200" indent="-457200">
              <a:lnSpc>
                <a:spcPct val="120000"/>
              </a:lnSpc>
              <a:buFont typeface="+mj-lt"/>
              <a:buAutoNum type="arabicPeriod"/>
            </a:pPr>
            <a:r>
              <a:rPr lang="en-US" sz="2400" dirty="0" smtClean="0">
                <a:latin typeface="Arial" charset="0"/>
                <a:ea typeface="Arial" charset="0"/>
                <a:cs typeface="Arial" charset="0"/>
              </a:rPr>
              <a:t>Husband's </a:t>
            </a:r>
            <a:r>
              <a:rPr lang="en-US" sz="2400" dirty="0">
                <a:latin typeface="Arial" charset="0"/>
                <a:ea typeface="Arial" charset="0"/>
                <a:cs typeface="Arial" charset="0"/>
              </a:rPr>
              <a:t>occupation (categorical) 1, 2, 3, </a:t>
            </a:r>
            <a:r>
              <a:rPr lang="en-US" sz="2400" dirty="0" smtClean="0">
                <a:latin typeface="Arial" charset="0"/>
                <a:ea typeface="Arial" charset="0"/>
                <a:cs typeface="Arial" charset="0"/>
              </a:rPr>
              <a:t>4</a:t>
            </a:r>
          </a:p>
          <a:p>
            <a:pPr marL="457200" indent="-457200">
              <a:lnSpc>
                <a:spcPct val="120000"/>
              </a:lnSpc>
              <a:buFont typeface="+mj-lt"/>
              <a:buAutoNum type="arabicPeriod"/>
            </a:pPr>
            <a:r>
              <a:rPr lang="en-US" sz="2400" dirty="0" smtClean="0">
                <a:latin typeface="Arial" charset="0"/>
                <a:ea typeface="Arial" charset="0"/>
                <a:cs typeface="Arial" charset="0"/>
              </a:rPr>
              <a:t>Standard-of-living </a:t>
            </a:r>
            <a:r>
              <a:rPr lang="en-US" sz="2400" dirty="0">
                <a:latin typeface="Arial" charset="0"/>
                <a:ea typeface="Arial" charset="0"/>
                <a:cs typeface="Arial" charset="0"/>
              </a:rPr>
              <a:t>index (categorical) 1=low, 2, 3, </a:t>
            </a:r>
            <a:r>
              <a:rPr lang="en-US" sz="2400" dirty="0" smtClean="0">
                <a:latin typeface="Arial" charset="0"/>
                <a:ea typeface="Arial" charset="0"/>
                <a:cs typeface="Arial" charset="0"/>
              </a:rPr>
              <a:t>4=high</a:t>
            </a:r>
          </a:p>
          <a:p>
            <a:pPr marL="457200" indent="-457200">
              <a:lnSpc>
                <a:spcPct val="120000"/>
              </a:lnSpc>
              <a:buFont typeface="+mj-lt"/>
              <a:buAutoNum type="arabicPeriod"/>
            </a:pPr>
            <a:r>
              <a:rPr lang="en-US" sz="2400" b="1" dirty="0" smtClean="0">
                <a:solidFill>
                  <a:srgbClr val="F35F4B"/>
                </a:solidFill>
                <a:latin typeface="Arial" charset="0"/>
                <a:ea typeface="Arial" charset="0"/>
                <a:cs typeface="Arial" charset="0"/>
              </a:rPr>
              <a:t>Media </a:t>
            </a:r>
            <a:r>
              <a:rPr lang="en-US" sz="2400" b="1" dirty="0">
                <a:solidFill>
                  <a:srgbClr val="F35F4B"/>
                </a:solidFill>
                <a:latin typeface="Arial" charset="0"/>
                <a:ea typeface="Arial" charset="0"/>
                <a:cs typeface="Arial" charset="0"/>
              </a:rPr>
              <a:t>exposure (binary) 0=Good, 1=Not </a:t>
            </a:r>
            <a:r>
              <a:rPr lang="en-US" sz="2400" b="1" dirty="0" smtClean="0">
                <a:solidFill>
                  <a:srgbClr val="F35F4B"/>
                </a:solidFill>
                <a:latin typeface="Arial" charset="0"/>
                <a:ea typeface="Arial" charset="0"/>
                <a:cs typeface="Arial" charset="0"/>
              </a:rPr>
              <a:t>good</a:t>
            </a:r>
            <a:endParaRPr lang="en-US" sz="2400" b="1" dirty="0" smtClean="0">
              <a:solidFill>
                <a:srgbClr val="F35F4B"/>
              </a:solidFill>
              <a:latin typeface="Arial" charset="0"/>
              <a:ea typeface="Arial" charset="0"/>
              <a:cs typeface="Arial" charset="0"/>
            </a:endParaRPr>
          </a:p>
        </p:txBody>
      </p:sp>
    </p:spTree>
    <p:extLst>
      <p:ext uri="{BB962C8B-B14F-4D97-AF65-F5344CB8AC3E}">
        <p14:creationId xmlns:p14="http://schemas.microsoft.com/office/powerpoint/2010/main" val="1640345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2" y="123568"/>
            <a:ext cx="11689492" cy="1325563"/>
          </a:xfrm>
        </p:spPr>
        <p:txBody>
          <a:bodyPr/>
          <a:lstStyle/>
          <a:p>
            <a:pPr algn="ctr"/>
            <a:r>
              <a:rPr lang="en-US" b="1" dirty="0" smtClean="0">
                <a:solidFill>
                  <a:srgbClr val="F35F4B"/>
                </a:solidFill>
                <a:latin typeface="Arial" charset="0"/>
                <a:ea typeface="Arial" charset="0"/>
                <a:cs typeface="Arial" charset="0"/>
              </a:rPr>
              <a:t>Findings</a:t>
            </a:r>
            <a:endParaRPr lang="en-US"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a:xfrm>
            <a:off x="222422" y="1828799"/>
            <a:ext cx="11969578" cy="4523441"/>
          </a:xfrm>
        </p:spPr>
        <p:txBody>
          <a:bodyPr>
            <a:normAutofit/>
          </a:bodyPr>
          <a:lstStyle/>
          <a:p>
            <a:pPr>
              <a:lnSpc>
                <a:spcPct val="120000"/>
              </a:lnSpc>
              <a:spcBef>
                <a:spcPts val="0"/>
              </a:spcBef>
            </a:pPr>
            <a:r>
              <a:rPr lang="en-US" sz="2400" dirty="0" smtClean="0">
                <a:latin typeface="Arial" charset="0"/>
                <a:ea typeface="Arial" charset="0"/>
                <a:cs typeface="Arial" charset="0"/>
              </a:rPr>
              <a:t>These demographic and socio-economic factors can </a:t>
            </a:r>
            <a:r>
              <a:rPr lang="en-US" sz="2400" b="1" dirty="0" smtClean="0">
                <a:latin typeface="Arial" charset="0"/>
                <a:ea typeface="Arial" charset="0"/>
                <a:cs typeface="Arial" charset="0"/>
              </a:rPr>
              <a:t>*somewhat* </a:t>
            </a:r>
            <a:r>
              <a:rPr lang="en-US" sz="2400" dirty="0" smtClean="0">
                <a:latin typeface="Arial" charset="0"/>
                <a:ea typeface="Arial" charset="0"/>
                <a:cs typeface="Arial" charset="0"/>
              </a:rPr>
              <a:t>predict contraceptive method choice</a:t>
            </a:r>
          </a:p>
          <a:p>
            <a:pPr marL="457200" marR="0" lvl="0" indent="-457200" defTabSz="914400" eaLnBrk="1" fontAlgn="auto" latinLnBrk="0" hangingPunct="1">
              <a:lnSpc>
                <a:spcPct val="120000"/>
              </a:lnSpc>
              <a:spcBef>
                <a:spcPts val="0"/>
              </a:spcBef>
              <a:spcAft>
                <a:spcPts val="0"/>
              </a:spcAft>
              <a:buClrTx/>
              <a:buSzTx/>
              <a:buFont typeface="+mj-lt"/>
              <a:buNone/>
              <a:tabLst/>
              <a:defRPr/>
            </a:pPr>
            <a:endParaRPr lang="en-US" sz="2400" dirty="0">
              <a:latin typeface="Arial" charset="0"/>
              <a:ea typeface="Arial" charset="0"/>
              <a:cs typeface="Arial" charset="0"/>
            </a:endParaRPr>
          </a:p>
          <a:p>
            <a:pPr>
              <a:lnSpc>
                <a:spcPct val="120000"/>
              </a:lnSpc>
              <a:spcBef>
                <a:spcPts val="0"/>
              </a:spcBef>
            </a:pPr>
            <a:r>
              <a:rPr lang="en-US" sz="2400" dirty="0" smtClean="0">
                <a:latin typeface="Arial" charset="0"/>
                <a:ea typeface="Arial" charset="0"/>
                <a:cs typeface="Arial" charset="0"/>
              </a:rPr>
              <a:t>Several different algorithms were used </a:t>
            </a:r>
            <a:r>
              <a:rPr lang="mr-IN" sz="2400" b="1" dirty="0" smtClean="0">
                <a:latin typeface="Arial" charset="0"/>
                <a:ea typeface="Arial" charset="0"/>
                <a:cs typeface="Arial" charset="0"/>
              </a:rPr>
              <a:t>–</a:t>
            </a:r>
            <a:r>
              <a:rPr lang="en-US" sz="2400" b="1" dirty="0" smtClean="0">
                <a:latin typeface="Arial" charset="0"/>
                <a:ea typeface="Arial" charset="0"/>
                <a:cs typeface="Arial" charset="0"/>
              </a:rPr>
              <a:t> 55% accuracy</a:t>
            </a:r>
            <a:endParaRPr lang="en-US" sz="2400" b="1" dirty="0" smtClean="0">
              <a:latin typeface="Arial" charset="0"/>
              <a:ea typeface="Arial" charset="0"/>
              <a:cs typeface="Arial" charset="0"/>
            </a:endParaRPr>
          </a:p>
        </p:txBody>
      </p:sp>
    </p:spTree>
    <p:extLst>
      <p:ext uri="{BB962C8B-B14F-4D97-AF65-F5344CB8AC3E}">
        <p14:creationId xmlns:p14="http://schemas.microsoft.com/office/powerpoint/2010/main" val="1009766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0" y="176549"/>
            <a:ext cx="10515600" cy="861721"/>
          </a:xfrm>
        </p:spPr>
        <p:txBody>
          <a:bodyPr/>
          <a:lstStyle/>
          <a:p>
            <a:pPr algn="ctr"/>
            <a:r>
              <a:rPr lang="en-US" b="1" dirty="0" smtClean="0">
                <a:solidFill>
                  <a:srgbClr val="F35F4B"/>
                </a:solidFill>
                <a:latin typeface="Arial" charset="0"/>
                <a:ea typeface="Arial" charset="0"/>
                <a:cs typeface="Arial" charset="0"/>
              </a:rPr>
              <a:t>Top Predictors</a:t>
            </a:r>
            <a:endParaRPr lang="en-US" b="1" dirty="0">
              <a:solidFill>
                <a:srgbClr val="F35F4B"/>
              </a:solidFill>
              <a:latin typeface="Arial" charset="0"/>
              <a:ea typeface="Arial" charset="0"/>
              <a:cs typeface="Arial"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2789895"/>
              </p:ext>
            </p:extLst>
          </p:nvPr>
        </p:nvGraphicFramePr>
        <p:xfrm>
          <a:off x="381000" y="1038224"/>
          <a:ext cx="11277600" cy="5553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0959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0"/>
            <a:ext cx="10515600" cy="1325563"/>
          </a:xfrm>
        </p:spPr>
        <p:txBody>
          <a:bodyPr/>
          <a:lstStyle/>
          <a:p>
            <a:pPr algn="ctr"/>
            <a:r>
              <a:rPr lang="en-US" b="1" dirty="0" smtClean="0">
                <a:solidFill>
                  <a:srgbClr val="F35F4B"/>
                </a:solidFill>
                <a:latin typeface="Arial" charset="0"/>
                <a:ea typeface="Arial" charset="0"/>
                <a:cs typeface="Arial" charset="0"/>
              </a:rPr>
              <a:t>Recommendations</a:t>
            </a:r>
            <a:endParaRPr lang="en-US"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a:xfrm>
            <a:off x="436418" y="1325562"/>
            <a:ext cx="10515600" cy="4825855"/>
          </a:xfrm>
        </p:spPr>
        <p:txBody>
          <a:bodyPr>
            <a:normAutofit/>
          </a:bodyPr>
          <a:lstStyle/>
          <a:p>
            <a:pPr marL="457200" indent="-457200">
              <a:lnSpc>
                <a:spcPct val="150000"/>
              </a:lnSpc>
              <a:buFont typeface="+mj-lt"/>
              <a:buAutoNum type="arabicPeriod"/>
            </a:pPr>
            <a:r>
              <a:rPr lang="en-US" sz="4000" dirty="0" smtClean="0">
                <a:latin typeface="Arial" charset="0"/>
                <a:ea typeface="Arial" charset="0"/>
                <a:cs typeface="Arial" charset="0"/>
              </a:rPr>
              <a:t>Educate women &amp; girls</a:t>
            </a:r>
          </a:p>
        </p:txBody>
      </p:sp>
    </p:spTree>
    <p:extLst>
      <p:ext uri="{BB962C8B-B14F-4D97-AF65-F5344CB8AC3E}">
        <p14:creationId xmlns:p14="http://schemas.microsoft.com/office/powerpoint/2010/main" val="1936858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0"/>
            <a:ext cx="10515600" cy="1325563"/>
          </a:xfrm>
        </p:spPr>
        <p:txBody>
          <a:bodyPr/>
          <a:lstStyle/>
          <a:p>
            <a:pPr algn="ctr"/>
            <a:r>
              <a:rPr lang="en-US" b="1" dirty="0" smtClean="0">
                <a:solidFill>
                  <a:srgbClr val="F35F4B"/>
                </a:solidFill>
                <a:latin typeface="Arial" charset="0"/>
                <a:ea typeface="Arial" charset="0"/>
                <a:cs typeface="Arial" charset="0"/>
              </a:rPr>
              <a:t>Recommendations</a:t>
            </a:r>
            <a:endParaRPr lang="en-US" b="1" dirty="0">
              <a:solidFill>
                <a:srgbClr val="F35F4B"/>
              </a:solidFill>
              <a:latin typeface="Arial" charset="0"/>
              <a:ea typeface="Arial" charset="0"/>
              <a:cs typeface="Arial" charset="0"/>
            </a:endParaRPr>
          </a:p>
        </p:txBody>
      </p:sp>
      <p:sp>
        <p:nvSpPr>
          <p:cNvPr id="3" name="Content Placeholder 2"/>
          <p:cNvSpPr>
            <a:spLocks noGrp="1"/>
          </p:cNvSpPr>
          <p:nvPr>
            <p:ph idx="1"/>
          </p:nvPr>
        </p:nvSpPr>
        <p:spPr>
          <a:xfrm>
            <a:off x="436418" y="1325562"/>
            <a:ext cx="10515600" cy="4825855"/>
          </a:xfrm>
        </p:spPr>
        <p:txBody>
          <a:bodyPr>
            <a:normAutofit/>
          </a:bodyPr>
          <a:lstStyle/>
          <a:p>
            <a:pPr marL="742950" indent="-742950">
              <a:lnSpc>
                <a:spcPct val="150000"/>
              </a:lnSpc>
              <a:buFont typeface="+mj-lt"/>
              <a:buAutoNum type="arabicPeriod" startAt="2"/>
            </a:pPr>
            <a:r>
              <a:rPr lang="en-US" sz="4000" dirty="0" smtClean="0">
                <a:latin typeface="Arial" charset="0"/>
                <a:ea typeface="Arial" charset="0"/>
                <a:cs typeface="Arial" charset="0"/>
              </a:rPr>
              <a:t>Educate</a:t>
            </a:r>
            <a:r>
              <a:rPr lang="en-US" sz="4000" dirty="0" smtClean="0">
                <a:latin typeface="Arial" charset="0"/>
                <a:ea typeface="Arial" charset="0"/>
                <a:cs typeface="Arial" charset="0"/>
              </a:rPr>
              <a:t> men &amp; boys</a:t>
            </a:r>
            <a:endParaRPr lang="en-US" sz="4000" dirty="0" smtClean="0">
              <a:latin typeface="Arial" charset="0"/>
              <a:ea typeface="Arial" charset="0"/>
              <a:cs typeface="Arial" charset="0"/>
            </a:endParaRPr>
          </a:p>
        </p:txBody>
      </p:sp>
    </p:spTree>
    <p:extLst>
      <p:ext uri="{BB962C8B-B14F-4D97-AF65-F5344CB8AC3E}">
        <p14:creationId xmlns:p14="http://schemas.microsoft.com/office/powerpoint/2010/main" val="1644486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28437</TotalTime>
  <Words>1002</Words>
  <Application>Microsoft Macintosh PowerPoint</Application>
  <PresentationFormat>Widescreen</PresentationFormat>
  <Paragraphs>88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Rounded MT Bold</vt:lpstr>
      <vt:lpstr>Calibri</vt:lpstr>
      <vt:lpstr>Calibri Light</vt:lpstr>
      <vt:lpstr>Mangal</vt:lpstr>
      <vt:lpstr>Arial</vt:lpstr>
      <vt:lpstr>Office Theme</vt:lpstr>
      <vt:lpstr>Machine Learning Classification Models Predicting Contraceptive Method Choice</vt:lpstr>
      <vt:lpstr>Question</vt:lpstr>
      <vt:lpstr>Dataset </vt:lpstr>
      <vt:lpstr>Factors Used to Predict Contraceptive Method</vt:lpstr>
      <vt:lpstr>Hypotheses</vt:lpstr>
      <vt:lpstr>Findings</vt:lpstr>
      <vt:lpstr>Top Predictors</vt:lpstr>
      <vt:lpstr>Recommendations</vt:lpstr>
      <vt:lpstr>Recommendations</vt:lpstr>
      <vt:lpstr>Recommendations</vt:lpstr>
      <vt:lpstr>Limitations &amp; Future Work</vt:lpstr>
      <vt:lpstr>Thank you!</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Tara Mullin</dc:creator>
  <cp:lastModifiedBy>Tara Mullin</cp:lastModifiedBy>
  <cp:revision>87</cp:revision>
  <cp:lastPrinted>2019-10-21T20:04:18Z</cp:lastPrinted>
  <dcterms:created xsi:type="dcterms:W3CDTF">2019-06-16T23:12:59Z</dcterms:created>
  <dcterms:modified xsi:type="dcterms:W3CDTF">2020-01-24T15:10:37Z</dcterms:modified>
</cp:coreProperties>
</file>