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3" r:id="rId4"/>
    <p:sldId id="265" r:id="rId5"/>
    <p:sldId id="259" r:id="rId6"/>
    <p:sldId id="266" r:id="rId7"/>
    <p:sldId id="260" r:id="rId8"/>
    <p:sldId id="264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9"/>
    <p:restoredTop sz="94775"/>
  </p:normalViewPr>
  <p:slideViewPr>
    <p:cSldViewPr snapToGrid="0" snapToObjects="1">
      <p:cViewPr>
        <p:scale>
          <a:sx n="104" d="100"/>
          <a:sy n="104" d="100"/>
        </p:scale>
        <p:origin x="-4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Impact on Price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Square Footage</c:v>
                </c:pt>
                <c:pt idx="1">
                  <c:v>Grade</c:v>
                </c:pt>
                <c:pt idx="2">
                  <c:v>Lot Square Footage</c:v>
                </c:pt>
                <c:pt idx="3">
                  <c:v>Square Footage of Neighbors</c:v>
                </c:pt>
                <c:pt idx="4">
                  <c:v>Bathrooms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0.32</c:v>
                </c:pt>
                <c:pt idx="1">
                  <c:v>0.23</c:v>
                </c:pt>
                <c:pt idx="2">
                  <c:v>0.14</c:v>
                </c:pt>
                <c:pt idx="3">
                  <c:v>0.12</c:v>
                </c:pt>
                <c:pt idx="4">
                  <c:v>0.07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850381024"/>
        <c:axId val="-850379248"/>
      </c:barChart>
      <c:catAx>
        <c:axId val="-85038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0379248"/>
        <c:crosses val="autoZero"/>
        <c:auto val="1"/>
        <c:lblAlgn val="ctr"/>
        <c:lblOffset val="100"/>
        <c:noMultiLvlLbl val="0"/>
      </c:catAx>
      <c:valAx>
        <c:axId val="-85037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85038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62FCC-1F1C-5946-9C04-A983D53AF0CD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4D443-A394-AD47-A9FD-BD57C9418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6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**Goal** : Predict the housing prices based on features in the dataset, understand how factors influence price to determine which are most impactful* business stakeholders: how much/how many? which category? which group?#1) Understand the problem. Look at each variable and perform analysis to their understand importance for the goal#2) </a:t>
            </a:r>
            <a:r>
              <a:rPr lang="en-US" dirty="0" err="1" smtClean="0"/>
              <a:t>Univariable</a:t>
            </a:r>
            <a:r>
              <a:rPr lang="en-US" dirty="0" smtClean="0"/>
              <a:t> study. focus on the dependent variable ('price') to try to know a little bit more about it#3) Bivariate and multivariate study. analyze how the dependent variable and independent variables relate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4D443-A394-AD47-A9FD-BD57C94187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8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0E12A-5F6F-CD40-9563-DDA01BF8C705}" type="datetimeFigureOut">
              <a:rPr lang="en-US" smtClean="0"/>
              <a:t>6/21/19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181C9-F96D-0649-89FF-8A7C8F22E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73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070" y="19594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What impacts Houses Prices in King County?</a:t>
            </a:r>
            <a:br>
              <a:rPr lang="en-US" dirty="0" smtClean="0"/>
            </a:br>
            <a:r>
              <a:rPr lang="en-US" sz="3100" i="1" dirty="0" smtClean="0"/>
              <a:t>What can you do to increase the value you of your property?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854" y="6253843"/>
            <a:ext cx="11479957" cy="440872"/>
          </a:xfrm>
        </p:spPr>
        <p:txBody>
          <a:bodyPr>
            <a:normAutofit lnSpcReduction="10000"/>
          </a:bodyPr>
          <a:lstStyle/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Tara Mullin,  </a:t>
            </a:r>
            <a:r>
              <a:rPr lang="en-US" i="1" dirty="0" smtClean="0"/>
              <a:t>Flatiron Part-Time Data Science Bootcamp</a:t>
            </a: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10" y="1140979"/>
            <a:ext cx="7870120" cy="5112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03939" y="5689449"/>
            <a:ext cx="172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</a:t>
            </a:r>
            <a:r>
              <a:rPr lang="en-US" sz="1400" dirty="0"/>
              <a:t>S</a:t>
            </a:r>
            <a:r>
              <a:rPr lang="en-US" sz="1400" dirty="0" smtClean="0"/>
              <a:t>ource: Google maps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353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Limitations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Limitations:</a:t>
            </a:r>
          </a:p>
          <a:p>
            <a:r>
              <a:rPr lang="en-US" dirty="0" smtClean="0"/>
              <a:t>Most accurate for 2-5 bedrooms &amp; 0.75 </a:t>
            </a:r>
            <a:r>
              <a:rPr lang="mr-IN" dirty="0" smtClean="0"/>
              <a:t>–</a:t>
            </a:r>
            <a:r>
              <a:rPr lang="en-US" dirty="0" smtClean="0"/>
              <a:t> 3.5 bathrooms</a:t>
            </a:r>
          </a:p>
          <a:p>
            <a:r>
              <a:rPr lang="en-US" dirty="0" smtClean="0"/>
              <a:t>Can’t predict the price of waterfront properties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Future work:</a:t>
            </a:r>
          </a:p>
          <a:p>
            <a:r>
              <a:rPr lang="en-US" dirty="0" smtClean="0"/>
              <a:t>Research </a:t>
            </a:r>
            <a:r>
              <a:rPr lang="en-US" dirty="0" smtClean="0"/>
              <a:t>‘grade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Further investigate location variables </a:t>
            </a:r>
            <a:r>
              <a:rPr lang="mr-IN" dirty="0" smtClean="0"/>
              <a:t>–</a:t>
            </a:r>
            <a:r>
              <a:rPr lang="en-US" dirty="0" smtClean="0"/>
              <a:t> latitude, longitude, &amp; </a:t>
            </a:r>
            <a:r>
              <a:rPr lang="en-US" dirty="0" err="1" smtClean="0"/>
              <a:t>zipcode</a:t>
            </a:r>
            <a:endParaRPr lang="en-US" dirty="0" smtClean="0"/>
          </a:p>
          <a:p>
            <a:r>
              <a:rPr lang="en-US" dirty="0" smtClean="0"/>
              <a:t>Explore year built and it’s relationship to year renovated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73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23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12" y="18875"/>
            <a:ext cx="10515600" cy="1325563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12" y="1436914"/>
            <a:ext cx="5480738" cy="518654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21,142 houses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Average price = $540,506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Average size = 2,080 </a:t>
            </a:r>
            <a:r>
              <a:rPr lang="en-US" dirty="0" err="1" smtClean="0"/>
              <a:t>sqft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smtClean="0"/>
              <a:t>Initial Hypotheses: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Location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Q</a:t>
            </a:r>
            <a:r>
              <a:rPr lang="en-US" dirty="0" smtClean="0"/>
              <a:t>uality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S</a:t>
            </a:r>
            <a:r>
              <a:rPr lang="en-US" dirty="0" smtClean="0"/>
              <a:t>ize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F</a:t>
            </a:r>
            <a:r>
              <a:rPr lang="en-US" dirty="0" smtClean="0"/>
              <a:t>eatures</a:t>
            </a:r>
          </a:p>
          <a:p>
            <a:pPr lvl="1">
              <a:lnSpc>
                <a:spcPct val="170000"/>
              </a:lnSpc>
            </a:pPr>
            <a:r>
              <a:rPr lang="en-US" dirty="0" smtClean="0"/>
              <a:t>Year built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228" y="310243"/>
            <a:ext cx="6782583" cy="620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7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527" y="151533"/>
            <a:ext cx="10515600" cy="1325563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975073" y="1385656"/>
            <a:ext cx="7580657" cy="503800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Understand </a:t>
            </a:r>
            <a:r>
              <a:rPr lang="en-US" b="1" dirty="0" smtClean="0"/>
              <a:t>&amp; Prepare </a:t>
            </a:r>
            <a:r>
              <a:rPr lang="en-US" dirty="0" smtClean="0"/>
              <a:t>the </a:t>
            </a:r>
            <a:r>
              <a:rPr lang="en-US" dirty="0" smtClean="0"/>
              <a:t>data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Explore </a:t>
            </a:r>
            <a:r>
              <a:rPr lang="en-US" dirty="0" smtClean="0"/>
              <a:t>the data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Model</a:t>
            </a:r>
            <a:r>
              <a:rPr lang="en-US" dirty="0" smtClean="0"/>
              <a:t> the data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Technique: Multiple regression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b="1" dirty="0" smtClean="0"/>
              <a:t>Interpret</a:t>
            </a:r>
            <a:r>
              <a:rPr lang="en-US" dirty="0" smtClean="0"/>
              <a:t>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22" r="14969"/>
          <a:stretch/>
        </p:blipFill>
        <p:spPr>
          <a:xfrm>
            <a:off x="7821821" y="2640330"/>
            <a:ext cx="4027824" cy="3911455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56886" y="1722"/>
            <a:ext cx="10515600" cy="896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 : </a:t>
            </a:r>
            <a:r>
              <a:rPr lang="en-US" b="1" dirty="0" smtClean="0"/>
              <a:t>Size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1446770"/>
            <a:ext cx="4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Square Footage of House</a:t>
            </a:r>
            <a:endParaRPr lang="en-US" sz="2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942420" y="2041635"/>
            <a:ext cx="673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50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dirty="0"/>
              <a:t> </a:t>
            </a:r>
            <a:r>
              <a:rPr lang="en-US" sz="2400" dirty="0" smtClean="0"/>
              <a:t>larger house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costs </a:t>
            </a:r>
            <a:r>
              <a:rPr lang="en-US" sz="2400" dirty="0" smtClean="0">
                <a:solidFill>
                  <a:srgbClr val="C00000"/>
                </a:solidFill>
              </a:rPr>
              <a:t>27% </a:t>
            </a:r>
            <a:r>
              <a:rPr lang="en-US" sz="2400" dirty="0" smtClean="0"/>
              <a:t>more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house that is </a:t>
            </a:r>
            <a:r>
              <a:rPr lang="en-US" sz="2400" dirty="0">
                <a:solidFill>
                  <a:srgbClr val="C00000"/>
                </a:solidFill>
              </a:rPr>
              <a:t>twice as large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costs </a:t>
            </a:r>
            <a:r>
              <a:rPr lang="en-US" sz="2400" dirty="0" smtClean="0">
                <a:solidFill>
                  <a:srgbClr val="C00000"/>
                </a:solidFill>
              </a:rPr>
              <a:t>54%</a:t>
            </a:r>
            <a:r>
              <a:rPr lang="en-US" sz="2400" dirty="0" smtClean="0"/>
              <a:t> more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3922240"/>
            <a:ext cx="4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Square Footage of </a:t>
            </a:r>
            <a:r>
              <a:rPr lang="en-US" sz="2800" u="sng" dirty="0" smtClean="0"/>
              <a:t>Lot</a:t>
            </a:r>
            <a:endParaRPr lang="en-US" sz="28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942420" y="4517105"/>
            <a:ext cx="6735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50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  <a:r>
              <a:rPr lang="en-US" sz="2400" dirty="0"/>
              <a:t> </a:t>
            </a:r>
            <a:r>
              <a:rPr lang="en-US" sz="2400" dirty="0" smtClean="0"/>
              <a:t>larger lot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costs </a:t>
            </a:r>
            <a:r>
              <a:rPr lang="en-US" sz="2400" dirty="0" smtClean="0">
                <a:solidFill>
                  <a:srgbClr val="C00000"/>
                </a:solidFill>
              </a:rPr>
              <a:t>8% </a:t>
            </a:r>
            <a:r>
              <a:rPr lang="en-US" sz="2400" dirty="0" smtClean="0"/>
              <a:t>more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a lot </a:t>
            </a:r>
            <a:r>
              <a:rPr lang="en-US" sz="2400" dirty="0"/>
              <a:t>that is </a:t>
            </a:r>
            <a:r>
              <a:rPr lang="en-US" sz="2400" dirty="0">
                <a:solidFill>
                  <a:srgbClr val="C00000"/>
                </a:solidFill>
              </a:rPr>
              <a:t>twice as large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costs </a:t>
            </a:r>
            <a:r>
              <a:rPr lang="en-US" sz="2400" dirty="0" smtClean="0">
                <a:solidFill>
                  <a:srgbClr val="C00000"/>
                </a:solidFill>
              </a:rPr>
              <a:t>16%</a:t>
            </a:r>
            <a:r>
              <a:rPr lang="en-US" sz="2400" dirty="0" smtClean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102564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" y="113074"/>
            <a:ext cx="10515600" cy="833984"/>
          </a:xfrm>
        </p:spPr>
        <p:txBody>
          <a:bodyPr/>
          <a:lstStyle/>
          <a:p>
            <a:r>
              <a:rPr lang="en-US" dirty="0" smtClean="0"/>
              <a:t>Results : </a:t>
            </a:r>
            <a:r>
              <a:rPr lang="en-US" b="1" dirty="0" smtClean="0"/>
              <a:t>Quality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84" y="2682284"/>
            <a:ext cx="7239560" cy="3898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800650" y="1329413"/>
            <a:ext cx="4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Grade Rating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754802" y="1925831"/>
            <a:ext cx="673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One grade </a:t>
            </a:r>
            <a:r>
              <a:rPr lang="en-US" sz="2400" dirty="0" smtClean="0"/>
              <a:t>higher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costs </a:t>
            </a:r>
            <a:r>
              <a:rPr lang="en-US" sz="2400" dirty="0" smtClean="0">
                <a:solidFill>
                  <a:srgbClr val="C00000"/>
                </a:solidFill>
              </a:rPr>
              <a:t>28% </a:t>
            </a:r>
            <a:r>
              <a:rPr lang="en-US" sz="2400" dirty="0" smtClean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7395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Results : </a:t>
            </a:r>
            <a:r>
              <a:rPr lang="en-US" b="1" dirty="0" smtClean="0"/>
              <a:t>Neighborhood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153" y="2400299"/>
            <a:ext cx="4673499" cy="4206149"/>
          </a:xfrm>
        </p:spPr>
      </p:pic>
      <p:sp>
        <p:nvSpPr>
          <p:cNvPr id="5" name="TextBox 4"/>
          <p:cNvSpPr txBox="1"/>
          <p:nvPr/>
        </p:nvSpPr>
        <p:spPr>
          <a:xfrm>
            <a:off x="-345990" y="1325563"/>
            <a:ext cx="7544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Square Footage of </a:t>
            </a:r>
            <a:r>
              <a:rPr lang="en-US" sz="2800" u="sng" dirty="0" smtClean="0"/>
              <a:t>15 Closest Neighbors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96431" y="1957499"/>
            <a:ext cx="67356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Neighboring houses </a:t>
            </a:r>
            <a:r>
              <a:rPr lang="en-US" sz="2400" dirty="0" smtClean="0">
                <a:solidFill>
                  <a:srgbClr val="C00000"/>
                </a:solidFill>
              </a:rPr>
              <a:t>50%</a:t>
            </a:r>
            <a:r>
              <a:rPr lang="en-US" sz="2400" dirty="0" smtClean="0"/>
              <a:t> larger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costs </a:t>
            </a:r>
            <a:r>
              <a:rPr lang="en-US" sz="2400" dirty="0" smtClean="0">
                <a:solidFill>
                  <a:srgbClr val="C00000"/>
                </a:solidFill>
              </a:rPr>
              <a:t>11% </a:t>
            </a:r>
            <a:r>
              <a:rPr lang="en-US" sz="2400" dirty="0" smtClean="0"/>
              <a:t>more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Neighboring houses </a:t>
            </a:r>
            <a:r>
              <a:rPr lang="en-US" sz="2400" dirty="0" smtClean="0">
                <a:solidFill>
                  <a:srgbClr val="C00000"/>
                </a:solidFill>
              </a:rPr>
              <a:t>twice as large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/>
              <a:t>costs </a:t>
            </a:r>
            <a:r>
              <a:rPr lang="en-US" sz="2400" dirty="0" smtClean="0">
                <a:solidFill>
                  <a:srgbClr val="C00000"/>
                </a:solidFill>
              </a:rPr>
              <a:t>21%</a:t>
            </a:r>
            <a:r>
              <a:rPr lang="en-US" sz="2400" dirty="0" smtClean="0"/>
              <a:t> more</a:t>
            </a:r>
          </a:p>
        </p:txBody>
      </p:sp>
    </p:spTree>
    <p:extLst>
      <p:ext uri="{BB962C8B-B14F-4D97-AF65-F5344CB8AC3E}">
        <p14:creationId xmlns:p14="http://schemas.microsoft.com/office/powerpoint/2010/main" val="4918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30" y="2648525"/>
            <a:ext cx="7173254" cy="3861883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9327" y="162060"/>
            <a:ext cx="10515600" cy="81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 : </a:t>
            </a:r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345990" y="1325563"/>
            <a:ext cx="4923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 smtClean="0"/>
              <a:t>Number of  Bathrooms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96431" y="1957499"/>
            <a:ext cx="6735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1 </a:t>
            </a:r>
            <a:r>
              <a:rPr lang="en-US" sz="2400" dirty="0">
                <a:solidFill>
                  <a:srgbClr val="C00000"/>
                </a:solidFill>
              </a:rPr>
              <a:t>bathroom</a:t>
            </a:r>
            <a:r>
              <a:rPr lang="en-US" sz="2400" dirty="0"/>
              <a:t> </a:t>
            </a:r>
            <a:r>
              <a:rPr lang="en-US" sz="2400" dirty="0" smtClean="0"/>
              <a:t>added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/>
              <a:t>costs </a:t>
            </a:r>
            <a:r>
              <a:rPr lang="en-US" sz="2400" dirty="0">
                <a:solidFill>
                  <a:srgbClr val="C00000"/>
                </a:solidFill>
              </a:rPr>
              <a:t>14% </a:t>
            </a:r>
            <a:r>
              <a:rPr lang="en-US" sz="2400" dirty="0"/>
              <a:t>more</a:t>
            </a:r>
          </a:p>
        </p:txBody>
      </p:sp>
    </p:spTree>
    <p:extLst>
      <p:ext uri="{BB962C8B-B14F-4D97-AF65-F5344CB8AC3E}">
        <p14:creationId xmlns:p14="http://schemas.microsoft.com/office/powerpoint/2010/main" val="80386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234497"/>
            <a:ext cx="10063843" cy="1325563"/>
          </a:xfrm>
        </p:spPr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287" y="1662601"/>
            <a:ext cx="9995757" cy="4764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M</a:t>
            </a:r>
            <a:r>
              <a:rPr lang="en-US" u="sng" dirty="0" smtClean="0"/>
              <a:t>ost important factors for house price: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Size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Quality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Neighborhood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Features, specifically bathrooms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810322376"/>
              </p:ext>
            </p:extLst>
          </p:nvPr>
        </p:nvGraphicFramePr>
        <p:xfrm>
          <a:off x="6326661" y="1276433"/>
          <a:ext cx="5486400" cy="433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21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To increase the value of your home</a:t>
            </a:r>
            <a:r>
              <a:rPr lang="en-US" u="sng" dirty="0" smtClean="0"/>
              <a:t>:</a:t>
            </a:r>
          </a:p>
          <a:p>
            <a:pPr marL="0" indent="0">
              <a:buNone/>
            </a:pPr>
            <a:endParaRPr lang="en-US" u="sng" dirty="0"/>
          </a:p>
          <a:p>
            <a:pPr>
              <a:lnSpc>
                <a:spcPct val="150000"/>
              </a:lnSpc>
            </a:pPr>
            <a:r>
              <a:rPr lang="en-US" dirty="0"/>
              <a:t>Renovate to increase square footage</a:t>
            </a:r>
          </a:p>
          <a:p>
            <a:pPr>
              <a:lnSpc>
                <a:spcPct val="150000"/>
              </a:lnSpc>
            </a:pPr>
            <a:r>
              <a:rPr lang="en-US" dirty="0"/>
              <a:t>Renovate existing and new spaces with high quality materials to increase the grade</a:t>
            </a:r>
          </a:p>
          <a:p>
            <a:pPr>
              <a:lnSpc>
                <a:spcPct val="150000"/>
              </a:lnSpc>
            </a:pPr>
            <a:r>
              <a:rPr lang="en-US" dirty="0"/>
              <a:t>Add a bathroom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11392</TotalTime>
  <Words>377</Words>
  <Application>Microsoft Macintosh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What impacts Houses Prices in King County? What can you do to increase the value you of your property? </vt:lpstr>
      <vt:lpstr>Background</vt:lpstr>
      <vt:lpstr>Methodology</vt:lpstr>
      <vt:lpstr>PowerPoint Presentation</vt:lpstr>
      <vt:lpstr>Results : Quality</vt:lpstr>
      <vt:lpstr>Results : Neighborhood</vt:lpstr>
      <vt:lpstr>PowerPoint Presentation</vt:lpstr>
      <vt:lpstr>Summary</vt:lpstr>
      <vt:lpstr>Recommendations</vt:lpstr>
      <vt:lpstr>Limitations &amp; Future Work</vt:lpstr>
      <vt:lpstr>Thank you!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Tara Mullin</dc:creator>
  <cp:lastModifiedBy>Tara Mullin</cp:lastModifiedBy>
  <cp:revision>28</cp:revision>
  <dcterms:created xsi:type="dcterms:W3CDTF">2019-06-16T23:12:59Z</dcterms:created>
  <dcterms:modified xsi:type="dcterms:W3CDTF">2019-06-24T21:52:11Z</dcterms:modified>
</cp:coreProperties>
</file>